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Jingleberry" panose="02000A03000000000000" charset="0"/>
      <p:regular r:id="rId16"/>
    </p:embeddedFont>
    <p:embeddedFont>
      <p:font typeface="One Little Font" panose="020B0604020202020204" charset="0"/>
      <p:regular r:id="rId17"/>
    </p:embeddedFont>
    <p:embeddedFont>
      <p:font typeface="One Little Font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11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418" t="-49976" r="-2555" b="-38420"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3" name="Group 3"/>
          <p:cNvGrpSpPr/>
          <p:nvPr/>
        </p:nvGrpSpPr>
        <p:grpSpPr>
          <a:xfrm>
            <a:off x="2233910" y="1645561"/>
            <a:ext cx="13820180" cy="6995877"/>
            <a:chOff x="0" y="0"/>
            <a:chExt cx="18426907" cy="9327836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8426907" cy="9327836"/>
              <a:chOff x="0" y="0"/>
              <a:chExt cx="2982956" cy="1509994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982956" cy="1509994"/>
              </a:xfrm>
              <a:custGeom>
                <a:avLst/>
                <a:gdLst/>
                <a:ahLst/>
                <a:cxnLst/>
                <a:rect l="l" t="t" r="r" b="b"/>
                <a:pathLst>
                  <a:path w="2982956" h="1509994">
                    <a:moveTo>
                      <a:pt x="28570" y="0"/>
                    </a:moveTo>
                    <a:lnTo>
                      <a:pt x="2954386" y="0"/>
                    </a:lnTo>
                    <a:cubicBezTo>
                      <a:pt x="2970164" y="0"/>
                      <a:pt x="2982956" y="12791"/>
                      <a:pt x="2982956" y="28570"/>
                    </a:cubicBezTo>
                    <a:lnTo>
                      <a:pt x="2982956" y="1481424"/>
                    </a:lnTo>
                    <a:cubicBezTo>
                      <a:pt x="2982956" y="1497203"/>
                      <a:pt x="2970164" y="1509994"/>
                      <a:pt x="2954386" y="1509994"/>
                    </a:cubicBezTo>
                    <a:lnTo>
                      <a:pt x="28570" y="1509994"/>
                    </a:lnTo>
                    <a:cubicBezTo>
                      <a:pt x="12791" y="1509994"/>
                      <a:pt x="0" y="1497203"/>
                      <a:pt x="0" y="1481424"/>
                    </a:cubicBezTo>
                    <a:lnTo>
                      <a:pt x="0" y="28570"/>
                    </a:lnTo>
                    <a:cubicBezTo>
                      <a:pt x="0" y="12791"/>
                      <a:pt x="12791" y="0"/>
                      <a:pt x="2857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1593454" y="301128"/>
              <a:ext cx="15063521" cy="8706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56"/>
                </a:lnSpc>
              </a:pPr>
              <a:r>
                <a:rPr lang="en-US" sz="11300" spc="870">
                  <a:solidFill>
                    <a:srgbClr val="000000"/>
                  </a:solidFill>
                  <a:latin typeface="Jingleberry"/>
                </a:rPr>
                <a:t>EL APRENDIZAJE DE MODELOS NARRATIVOS Y POÉTICOS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>
            <a:off x="3788511" y="2515886"/>
            <a:ext cx="10600274" cy="5895991"/>
          </a:xfrm>
          <a:custGeom>
            <a:avLst/>
            <a:gdLst/>
            <a:ahLst/>
            <a:cxnLst/>
            <a:rect l="l" t="t" r="r" b="b"/>
            <a:pathLst>
              <a:path w="10600274" h="5895991">
                <a:moveTo>
                  <a:pt x="0" y="0"/>
                </a:moveTo>
                <a:lnTo>
                  <a:pt x="10600274" y="0"/>
                </a:lnTo>
                <a:lnTo>
                  <a:pt x="10600274" y="5895991"/>
                </a:lnTo>
                <a:lnTo>
                  <a:pt x="0" y="58959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3919" r="-16867" b="-117161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TextBox 4"/>
          <p:cNvSpPr txBox="1"/>
          <p:nvPr/>
        </p:nvSpPr>
        <p:spPr>
          <a:xfrm>
            <a:off x="3896037" y="4272280"/>
            <a:ext cx="10603452" cy="1866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00"/>
              </a:lnSpc>
            </a:pPr>
            <a:r>
              <a:rPr lang="en-US" sz="13100" spc="969">
                <a:solidFill>
                  <a:srgbClr val="543855"/>
                </a:solidFill>
                <a:latin typeface="Jingleberry"/>
              </a:rPr>
              <a:t>¡Gracias!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634923" y="5741480"/>
            <a:ext cx="5018154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999">
                <a:solidFill>
                  <a:srgbClr val="484744"/>
                </a:solidFill>
                <a:latin typeface="One Little Font Bold"/>
              </a:rPr>
              <a:t>por su atención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418" t="-49976" r="-2555" b="-38420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>
            <a:off x="1147694" y="1305200"/>
            <a:ext cx="4364489" cy="4166103"/>
          </a:xfrm>
          <a:custGeom>
            <a:avLst/>
            <a:gdLst/>
            <a:ahLst/>
            <a:cxnLst/>
            <a:rect l="l" t="t" r="r" b="b"/>
            <a:pathLst>
              <a:path w="4364489" h="4166103">
                <a:moveTo>
                  <a:pt x="0" y="0"/>
                </a:moveTo>
                <a:lnTo>
                  <a:pt x="4364489" y="0"/>
                </a:lnTo>
                <a:lnTo>
                  <a:pt x="4364489" y="4166103"/>
                </a:lnTo>
                <a:lnTo>
                  <a:pt x="0" y="41661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>
            <a:off x="5733640" y="1305200"/>
            <a:ext cx="4364489" cy="4166103"/>
          </a:xfrm>
          <a:custGeom>
            <a:avLst/>
            <a:gdLst/>
            <a:ahLst/>
            <a:cxnLst/>
            <a:rect l="l" t="t" r="r" b="b"/>
            <a:pathLst>
              <a:path w="4364489" h="4166103">
                <a:moveTo>
                  <a:pt x="0" y="0"/>
                </a:moveTo>
                <a:lnTo>
                  <a:pt x="4364489" y="0"/>
                </a:lnTo>
                <a:lnTo>
                  <a:pt x="4364489" y="4166103"/>
                </a:lnTo>
                <a:lnTo>
                  <a:pt x="0" y="41661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Freeform 5"/>
          <p:cNvSpPr/>
          <p:nvPr/>
        </p:nvSpPr>
        <p:spPr>
          <a:xfrm>
            <a:off x="1114826" y="5601808"/>
            <a:ext cx="4397357" cy="4197477"/>
          </a:xfrm>
          <a:custGeom>
            <a:avLst/>
            <a:gdLst/>
            <a:ahLst/>
            <a:cxnLst/>
            <a:rect l="l" t="t" r="r" b="b"/>
            <a:pathLst>
              <a:path w="4397357" h="4197477">
                <a:moveTo>
                  <a:pt x="0" y="0"/>
                </a:moveTo>
                <a:lnTo>
                  <a:pt x="4397357" y="0"/>
                </a:lnTo>
                <a:lnTo>
                  <a:pt x="4397357" y="4197477"/>
                </a:lnTo>
                <a:lnTo>
                  <a:pt x="0" y="41974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>
            <a:off x="5733640" y="5601808"/>
            <a:ext cx="4397357" cy="4197477"/>
          </a:xfrm>
          <a:custGeom>
            <a:avLst/>
            <a:gdLst/>
            <a:ahLst/>
            <a:cxnLst/>
            <a:rect l="l" t="t" r="r" b="b"/>
            <a:pathLst>
              <a:path w="4397357" h="4197477">
                <a:moveTo>
                  <a:pt x="0" y="0"/>
                </a:moveTo>
                <a:lnTo>
                  <a:pt x="4397356" y="0"/>
                </a:lnTo>
                <a:lnTo>
                  <a:pt x="4397356" y="4197477"/>
                </a:lnTo>
                <a:lnTo>
                  <a:pt x="0" y="41974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TextBox 7"/>
          <p:cNvSpPr txBox="1"/>
          <p:nvPr/>
        </p:nvSpPr>
        <p:spPr>
          <a:xfrm>
            <a:off x="1992135" y="1768231"/>
            <a:ext cx="3258913" cy="3249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9"/>
              </a:lnSpc>
            </a:pPr>
            <a:r>
              <a:rPr lang="en-US" sz="3092">
                <a:solidFill>
                  <a:srgbClr val="000000"/>
                </a:solidFill>
                <a:latin typeface="One Little Font"/>
              </a:rPr>
              <a:t>Se han usado para transmitir conocimientos importantes, como la historia de los pueblos y sus costumbres.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85914" y="1768231"/>
            <a:ext cx="3350931" cy="1841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4"/>
              </a:lnSpc>
            </a:pPr>
            <a:r>
              <a:rPr lang="en-US" sz="3088">
                <a:solidFill>
                  <a:srgbClr val="000000"/>
                </a:solidFill>
                <a:latin typeface="One Little Font"/>
              </a:rPr>
              <a:t>Nos permiten expresar emociones y utilizar el lenguaje de una forma libre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46125" y="6112562"/>
            <a:ext cx="3350931" cy="2303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4"/>
              </a:lnSpc>
            </a:pPr>
            <a:r>
              <a:rPr lang="en-US" sz="3088">
                <a:solidFill>
                  <a:srgbClr val="000000"/>
                </a:solidFill>
                <a:latin typeface="One Little Font"/>
              </a:rPr>
              <a:t>Los poetas los emplean para hablar de cualquier tema que afecte sus emociones.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485914" y="6112562"/>
            <a:ext cx="3350931" cy="2303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4"/>
              </a:lnSpc>
            </a:pPr>
            <a:r>
              <a:rPr lang="en-US" sz="3088">
                <a:solidFill>
                  <a:srgbClr val="000000"/>
                </a:solidFill>
                <a:latin typeface="One Little Font"/>
              </a:rPr>
              <a:t>Son de fácil memorización debido a su musicalidad, uso de la rima y brevedad.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46413" y="99586"/>
            <a:ext cx="10137174" cy="909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68"/>
              </a:lnSpc>
            </a:pPr>
            <a:r>
              <a:rPr lang="en-US" sz="5048">
                <a:solidFill>
                  <a:srgbClr val="493605"/>
                </a:solidFill>
                <a:latin typeface="Jingleberry"/>
              </a:rPr>
              <a:t>IMPORTANCIA DEL MODELO POÉTICO </a:t>
            </a:r>
          </a:p>
        </p:txBody>
      </p:sp>
      <p:sp>
        <p:nvSpPr>
          <p:cNvPr id="12" name="Freeform 12"/>
          <p:cNvSpPr/>
          <p:nvPr/>
        </p:nvSpPr>
        <p:spPr>
          <a:xfrm flipH="1">
            <a:off x="11430000" y="528568"/>
            <a:ext cx="5835854" cy="9229863"/>
          </a:xfrm>
          <a:custGeom>
            <a:avLst/>
            <a:gdLst/>
            <a:ahLst/>
            <a:cxnLst/>
            <a:rect l="l" t="t" r="r" b="b"/>
            <a:pathLst>
              <a:path w="5835854" h="9229863">
                <a:moveTo>
                  <a:pt x="5835854" y="0"/>
                </a:moveTo>
                <a:lnTo>
                  <a:pt x="0" y="0"/>
                </a:lnTo>
                <a:lnTo>
                  <a:pt x="0" y="9229864"/>
                </a:lnTo>
                <a:lnTo>
                  <a:pt x="5835854" y="9229864"/>
                </a:lnTo>
                <a:lnTo>
                  <a:pt x="583585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418" t="-49976" r="-2555" b="-38420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>
            <a:off x="7623407" y="1411317"/>
            <a:ext cx="4364489" cy="4166103"/>
          </a:xfrm>
          <a:custGeom>
            <a:avLst/>
            <a:gdLst/>
            <a:ahLst/>
            <a:cxnLst/>
            <a:rect l="l" t="t" r="r" b="b"/>
            <a:pathLst>
              <a:path w="4364489" h="4166103">
                <a:moveTo>
                  <a:pt x="0" y="0"/>
                </a:moveTo>
                <a:lnTo>
                  <a:pt x="4364489" y="0"/>
                </a:lnTo>
                <a:lnTo>
                  <a:pt x="4364489" y="4166103"/>
                </a:lnTo>
                <a:lnTo>
                  <a:pt x="0" y="41661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>
            <a:off x="12209353" y="1411317"/>
            <a:ext cx="4364489" cy="4166103"/>
          </a:xfrm>
          <a:custGeom>
            <a:avLst/>
            <a:gdLst/>
            <a:ahLst/>
            <a:cxnLst/>
            <a:rect l="l" t="t" r="r" b="b"/>
            <a:pathLst>
              <a:path w="4364489" h="4166103">
                <a:moveTo>
                  <a:pt x="0" y="0"/>
                </a:moveTo>
                <a:lnTo>
                  <a:pt x="4364489" y="0"/>
                </a:lnTo>
                <a:lnTo>
                  <a:pt x="4364489" y="4166103"/>
                </a:lnTo>
                <a:lnTo>
                  <a:pt x="0" y="41661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Freeform 5"/>
          <p:cNvSpPr/>
          <p:nvPr/>
        </p:nvSpPr>
        <p:spPr>
          <a:xfrm>
            <a:off x="7590539" y="5707925"/>
            <a:ext cx="4397357" cy="4197477"/>
          </a:xfrm>
          <a:custGeom>
            <a:avLst/>
            <a:gdLst/>
            <a:ahLst/>
            <a:cxnLst/>
            <a:rect l="l" t="t" r="r" b="b"/>
            <a:pathLst>
              <a:path w="4397357" h="4197477">
                <a:moveTo>
                  <a:pt x="0" y="0"/>
                </a:moveTo>
                <a:lnTo>
                  <a:pt x="4397357" y="0"/>
                </a:lnTo>
                <a:lnTo>
                  <a:pt x="4397357" y="4197477"/>
                </a:lnTo>
                <a:lnTo>
                  <a:pt x="0" y="41974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>
            <a:off x="12209353" y="5707925"/>
            <a:ext cx="4397357" cy="4197477"/>
          </a:xfrm>
          <a:custGeom>
            <a:avLst/>
            <a:gdLst/>
            <a:ahLst/>
            <a:cxnLst/>
            <a:rect l="l" t="t" r="r" b="b"/>
            <a:pathLst>
              <a:path w="4397357" h="4197477">
                <a:moveTo>
                  <a:pt x="0" y="0"/>
                </a:moveTo>
                <a:lnTo>
                  <a:pt x="4397356" y="0"/>
                </a:lnTo>
                <a:lnTo>
                  <a:pt x="4397356" y="4197477"/>
                </a:lnTo>
                <a:lnTo>
                  <a:pt x="0" y="41974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>
            <a:off x="395354" y="4286250"/>
            <a:ext cx="5880735" cy="6000750"/>
          </a:xfrm>
          <a:custGeom>
            <a:avLst/>
            <a:gdLst/>
            <a:ahLst/>
            <a:cxnLst/>
            <a:rect l="l" t="t" r="r" b="b"/>
            <a:pathLst>
              <a:path w="5880735" h="6000750">
                <a:moveTo>
                  <a:pt x="0" y="0"/>
                </a:moveTo>
                <a:lnTo>
                  <a:pt x="5880735" y="0"/>
                </a:lnTo>
                <a:lnTo>
                  <a:pt x="5880735" y="6000750"/>
                </a:lnTo>
                <a:lnTo>
                  <a:pt x="0" y="60007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TextBox 8"/>
          <p:cNvSpPr txBox="1"/>
          <p:nvPr/>
        </p:nvSpPr>
        <p:spPr>
          <a:xfrm>
            <a:off x="8338483" y="2101755"/>
            <a:ext cx="3258913" cy="2794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9"/>
              </a:lnSpc>
            </a:pPr>
            <a:r>
              <a:rPr lang="en-US" sz="3092">
                <a:solidFill>
                  <a:srgbClr val="000000"/>
                </a:solidFill>
                <a:latin typeface="One Little Font"/>
              </a:rPr>
              <a:t>Permite al lector sumergirse en un mundo ficticio y experimentar diferentes realidades.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961627" y="2358933"/>
            <a:ext cx="3350931" cy="2280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4"/>
              </a:lnSpc>
            </a:pPr>
            <a:r>
              <a:rPr lang="en-US" sz="3088">
                <a:solidFill>
                  <a:srgbClr val="000000"/>
                </a:solidFill>
                <a:latin typeface="One Little Font"/>
              </a:rPr>
              <a:t>Proporciona una forma entretenida de aprender sobre diferentes culturas, épocas y lugares.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292474" y="6442627"/>
            <a:ext cx="3350931" cy="2737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4"/>
              </a:lnSpc>
            </a:pPr>
            <a:r>
              <a:rPr lang="en-US" sz="3088">
                <a:solidFill>
                  <a:srgbClr val="000000"/>
                </a:solidFill>
                <a:latin typeface="One Little Font"/>
              </a:rPr>
              <a:t>Estimula la empatía y la compasión al exponer al lector a diferentes perspectivas y situaciones.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067461" y="6749303"/>
            <a:ext cx="2934539" cy="1823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4"/>
              </a:lnSpc>
            </a:pPr>
            <a:r>
              <a:rPr lang="en-US" sz="3088">
                <a:solidFill>
                  <a:srgbClr val="000000"/>
                </a:solidFill>
                <a:latin typeface="One Little Font"/>
              </a:rPr>
              <a:t>Ayuda a desarrollar la imaginación y la creatividad.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122126" y="238723"/>
            <a:ext cx="10137174" cy="876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88"/>
              </a:lnSpc>
            </a:pPr>
            <a:r>
              <a:rPr lang="en-US" sz="4848">
                <a:solidFill>
                  <a:srgbClr val="186D52"/>
                </a:solidFill>
                <a:latin typeface="Jingleberry"/>
              </a:rPr>
              <a:t>IMPORTANCIA DEL MODELO NARRATIVO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40" t="-40382" b="-38888"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3" name="Group 3"/>
          <p:cNvGrpSpPr/>
          <p:nvPr/>
        </p:nvGrpSpPr>
        <p:grpSpPr>
          <a:xfrm>
            <a:off x="8523514" y="1028700"/>
            <a:ext cx="8621486" cy="8229600"/>
            <a:chOff x="0" y="0"/>
            <a:chExt cx="11495314" cy="1097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495314" cy="10972800"/>
            </a:xfrm>
            <a:custGeom>
              <a:avLst/>
              <a:gdLst/>
              <a:ahLst/>
              <a:cxnLst/>
              <a:rect l="l" t="t" r="r" b="b"/>
              <a:pathLst>
                <a:path w="11495314" h="10972800">
                  <a:moveTo>
                    <a:pt x="0" y="0"/>
                  </a:moveTo>
                  <a:lnTo>
                    <a:pt x="11495314" y="0"/>
                  </a:lnTo>
                  <a:lnTo>
                    <a:pt x="11495314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073664" y="1362609"/>
              <a:ext cx="8556982" cy="8257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157"/>
                </a:lnSpc>
              </a:pPr>
              <a:r>
                <a:rPr lang="en-US" sz="5174">
                  <a:solidFill>
                    <a:srgbClr val="000000"/>
                  </a:solidFill>
                  <a:latin typeface="One Little Font"/>
                </a:rPr>
                <a:t>Una de las funciones principales de la literatura infantil, es facilitar el aprendizaje de los modelos narrativos y poéticos que se utilizan en cada cultura.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1941444" y="1028700"/>
            <a:ext cx="4946855" cy="8572500"/>
          </a:xfrm>
          <a:custGeom>
            <a:avLst/>
            <a:gdLst/>
            <a:ahLst/>
            <a:cxnLst/>
            <a:rect l="l" t="t" r="r" b="b"/>
            <a:pathLst>
              <a:path w="4946855" h="8572500">
                <a:moveTo>
                  <a:pt x="0" y="0"/>
                </a:moveTo>
                <a:lnTo>
                  <a:pt x="4946855" y="0"/>
                </a:lnTo>
                <a:lnTo>
                  <a:pt x="4946855" y="8572500"/>
                </a:lnTo>
                <a:lnTo>
                  <a:pt x="0" y="85725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40" t="-40382" b="-38888"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3" name="Group 3"/>
          <p:cNvGrpSpPr/>
          <p:nvPr/>
        </p:nvGrpSpPr>
        <p:grpSpPr>
          <a:xfrm>
            <a:off x="728211" y="2075677"/>
            <a:ext cx="10905938" cy="5639573"/>
            <a:chOff x="0" y="0"/>
            <a:chExt cx="14541251" cy="7519430"/>
          </a:xfrm>
        </p:grpSpPr>
        <p:sp>
          <p:nvSpPr>
            <p:cNvPr id="4" name="Freeform 4"/>
            <p:cNvSpPr/>
            <p:nvPr/>
          </p:nvSpPr>
          <p:spPr>
            <a:xfrm>
              <a:off x="0" y="176111"/>
              <a:ext cx="14541251" cy="7343319"/>
            </a:xfrm>
            <a:custGeom>
              <a:avLst/>
              <a:gdLst/>
              <a:ahLst/>
              <a:cxnLst/>
              <a:rect l="l" t="t" r="r" b="b"/>
              <a:pathLst>
                <a:path w="14541251" h="7343319">
                  <a:moveTo>
                    <a:pt x="0" y="0"/>
                  </a:moveTo>
                  <a:lnTo>
                    <a:pt x="14541251" y="0"/>
                  </a:lnTo>
                  <a:lnTo>
                    <a:pt x="14541251" y="7343319"/>
                  </a:lnTo>
                  <a:lnTo>
                    <a:pt x="0" y="7343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3467" r="-3380" b="-111580"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1242" y="0"/>
              <a:ext cx="14057833" cy="7099194"/>
            </a:xfrm>
            <a:custGeom>
              <a:avLst/>
              <a:gdLst/>
              <a:ahLst/>
              <a:cxnLst/>
              <a:rect l="l" t="t" r="r" b="b"/>
              <a:pathLst>
                <a:path w="14057833" h="7099194">
                  <a:moveTo>
                    <a:pt x="0" y="0"/>
                  </a:moveTo>
                  <a:lnTo>
                    <a:pt x="14057834" y="0"/>
                  </a:lnTo>
                  <a:lnTo>
                    <a:pt x="14057834" y="7099194"/>
                  </a:lnTo>
                  <a:lnTo>
                    <a:pt x="0" y="70991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3467" r="-3380" b="-111580"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3216" y="1415520"/>
              <a:ext cx="13014819" cy="51431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82"/>
                </a:lnSpc>
              </a:pPr>
              <a:r>
                <a:rPr lang="en-US" sz="4415">
                  <a:solidFill>
                    <a:srgbClr val="000000"/>
                  </a:solidFill>
                  <a:latin typeface="One Little Font"/>
                </a:rPr>
                <a:t>Los niños inmersos en un entorno literariamente estimulante progresan mucho más rápidamente en el dominio de las diferentes posibilidades de estructurar una narración o el ritmo de unos versos.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12797166" y="416446"/>
            <a:ext cx="4123669" cy="8841854"/>
          </a:xfrm>
          <a:custGeom>
            <a:avLst/>
            <a:gdLst/>
            <a:ahLst/>
            <a:cxnLst/>
            <a:rect l="l" t="t" r="r" b="b"/>
            <a:pathLst>
              <a:path w="4123669" h="8841854">
                <a:moveTo>
                  <a:pt x="0" y="0"/>
                </a:moveTo>
                <a:lnTo>
                  <a:pt x="4123668" y="0"/>
                </a:lnTo>
                <a:lnTo>
                  <a:pt x="4123668" y="8841854"/>
                </a:lnTo>
                <a:lnTo>
                  <a:pt x="0" y="88418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418" t="-49976" r="-2555" b="-38420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>
            <a:off x="1028700" y="2641921"/>
            <a:ext cx="5140248" cy="11945353"/>
          </a:xfrm>
          <a:custGeom>
            <a:avLst/>
            <a:gdLst/>
            <a:ahLst/>
            <a:cxnLst/>
            <a:rect l="l" t="t" r="r" b="b"/>
            <a:pathLst>
              <a:path w="5140248" h="11945353">
                <a:moveTo>
                  <a:pt x="0" y="0"/>
                </a:moveTo>
                <a:lnTo>
                  <a:pt x="5140248" y="0"/>
                </a:lnTo>
                <a:lnTo>
                  <a:pt x="5140248" y="11945353"/>
                </a:lnTo>
                <a:lnTo>
                  <a:pt x="0" y="119453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4" name="Group 4"/>
          <p:cNvGrpSpPr/>
          <p:nvPr/>
        </p:nvGrpSpPr>
        <p:grpSpPr>
          <a:xfrm>
            <a:off x="6537811" y="1168113"/>
            <a:ext cx="11350663" cy="6236274"/>
            <a:chOff x="0" y="0"/>
            <a:chExt cx="15134218" cy="8315032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5134218" cy="8315032"/>
              <a:chOff x="0" y="0"/>
              <a:chExt cx="2989475" cy="164247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989475" cy="1642476"/>
              </a:xfrm>
              <a:custGeom>
                <a:avLst/>
                <a:gdLst/>
                <a:ahLst/>
                <a:cxnLst/>
                <a:rect l="l" t="t" r="r" b="b"/>
                <a:pathLst>
                  <a:path w="2989475" h="1642476">
                    <a:moveTo>
                      <a:pt x="34785" y="0"/>
                    </a:moveTo>
                    <a:lnTo>
                      <a:pt x="2954690" y="0"/>
                    </a:lnTo>
                    <a:cubicBezTo>
                      <a:pt x="2973901" y="0"/>
                      <a:pt x="2989475" y="15574"/>
                      <a:pt x="2989475" y="34785"/>
                    </a:cubicBezTo>
                    <a:lnTo>
                      <a:pt x="2989475" y="1607690"/>
                    </a:lnTo>
                    <a:cubicBezTo>
                      <a:pt x="2989475" y="1616916"/>
                      <a:pt x="2985810" y="1625764"/>
                      <a:pt x="2979287" y="1632287"/>
                    </a:cubicBezTo>
                    <a:cubicBezTo>
                      <a:pt x="2972763" y="1638811"/>
                      <a:pt x="2963915" y="1642476"/>
                      <a:pt x="2954690" y="1642476"/>
                    </a:cubicBezTo>
                    <a:lnTo>
                      <a:pt x="34785" y="1642476"/>
                    </a:lnTo>
                    <a:cubicBezTo>
                      <a:pt x="15574" y="1642476"/>
                      <a:pt x="0" y="1626901"/>
                      <a:pt x="0" y="1607690"/>
                    </a:cubicBezTo>
                    <a:lnTo>
                      <a:pt x="0" y="34785"/>
                    </a:lnTo>
                    <a:cubicBezTo>
                      <a:pt x="0" y="15574"/>
                      <a:pt x="15574" y="0"/>
                      <a:pt x="3478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1667716" y="924167"/>
              <a:ext cx="11798785" cy="6504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392"/>
                </a:lnSpc>
              </a:pPr>
              <a:r>
                <a:rPr lang="en-US" sz="5607">
                  <a:solidFill>
                    <a:srgbClr val="000000"/>
                  </a:solidFill>
                  <a:latin typeface="One Little Font"/>
                </a:rPr>
                <a:t> Los niños que leen con fluidez suelen comprender mejor lo que leen. Ocurre así porque la automatización de la lectura les permite concentrarse más en el significado del texto. 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3" name="Group 3"/>
          <p:cNvGrpSpPr/>
          <p:nvPr/>
        </p:nvGrpSpPr>
        <p:grpSpPr>
          <a:xfrm>
            <a:off x="1028700" y="1566395"/>
            <a:ext cx="11544300" cy="7154209"/>
            <a:chOff x="0" y="0"/>
            <a:chExt cx="15392400" cy="9538946"/>
          </a:xfrm>
        </p:grpSpPr>
        <p:grpSp>
          <p:nvGrpSpPr>
            <p:cNvPr id="4" name="Group 4"/>
            <p:cNvGrpSpPr/>
            <p:nvPr/>
          </p:nvGrpSpPr>
          <p:grpSpPr>
            <a:xfrm>
              <a:off x="173435" y="173435"/>
              <a:ext cx="15218965" cy="9365510"/>
              <a:chOff x="0" y="0"/>
              <a:chExt cx="3522136" cy="216746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522136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3522136" h="2167467">
                    <a:moveTo>
                      <a:pt x="29525" y="0"/>
                    </a:moveTo>
                    <a:lnTo>
                      <a:pt x="3492611" y="0"/>
                    </a:lnTo>
                    <a:cubicBezTo>
                      <a:pt x="3508917" y="0"/>
                      <a:pt x="3522136" y="13219"/>
                      <a:pt x="3522136" y="29525"/>
                    </a:cubicBezTo>
                    <a:lnTo>
                      <a:pt x="3522136" y="2137942"/>
                    </a:lnTo>
                    <a:cubicBezTo>
                      <a:pt x="3522136" y="2154248"/>
                      <a:pt x="3508917" y="2167467"/>
                      <a:pt x="3492611" y="2167467"/>
                    </a:cubicBezTo>
                    <a:lnTo>
                      <a:pt x="29525" y="2167467"/>
                    </a:lnTo>
                    <a:cubicBezTo>
                      <a:pt x="21694" y="2167467"/>
                      <a:pt x="14185" y="2164356"/>
                      <a:pt x="8648" y="2158819"/>
                    </a:cubicBezTo>
                    <a:cubicBezTo>
                      <a:pt x="3111" y="2153282"/>
                      <a:pt x="0" y="2145773"/>
                      <a:pt x="0" y="2137942"/>
                    </a:cubicBezTo>
                    <a:lnTo>
                      <a:pt x="0" y="29525"/>
                    </a:lnTo>
                    <a:cubicBezTo>
                      <a:pt x="0" y="13219"/>
                      <a:pt x="13219" y="0"/>
                      <a:pt x="29525" y="0"/>
                    </a:cubicBezTo>
                    <a:close/>
                  </a:path>
                </a:pathLst>
              </a:custGeom>
              <a:solidFill>
                <a:srgbClr val="543855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40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0" y="0"/>
              <a:ext cx="15218965" cy="9365510"/>
              <a:chOff x="0" y="0"/>
              <a:chExt cx="3522136" cy="216746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522136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3522136" h="2167467">
                    <a:moveTo>
                      <a:pt x="29525" y="0"/>
                    </a:moveTo>
                    <a:lnTo>
                      <a:pt x="3492611" y="0"/>
                    </a:lnTo>
                    <a:cubicBezTo>
                      <a:pt x="3508917" y="0"/>
                      <a:pt x="3522136" y="13219"/>
                      <a:pt x="3522136" y="29525"/>
                    </a:cubicBezTo>
                    <a:lnTo>
                      <a:pt x="3522136" y="2137942"/>
                    </a:lnTo>
                    <a:cubicBezTo>
                      <a:pt x="3522136" y="2154248"/>
                      <a:pt x="3508917" y="2167467"/>
                      <a:pt x="3492611" y="2167467"/>
                    </a:cubicBezTo>
                    <a:lnTo>
                      <a:pt x="29525" y="2167467"/>
                    </a:lnTo>
                    <a:cubicBezTo>
                      <a:pt x="21694" y="2167467"/>
                      <a:pt x="14185" y="2164356"/>
                      <a:pt x="8648" y="2158819"/>
                    </a:cubicBezTo>
                    <a:cubicBezTo>
                      <a:pt x="3111" y="2153282"/>
                      <a:pt x="0" y="2145773"/>
                      <a:pt x="0" y="2137942"/>
                    </a:cubicBezTo>
                    <a:lnTo>
                      <a:pt x="0" y="29525"/>
                    </a:lnTo>
                    <a:cubicBezTo>
                      <a:pt x="0" y="13219"/>
                      <a:pt x="13219" y="0"/>
                      <a:pt x="2952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40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678414" y="885046"/>
              <a:ext cx="13933920" cy="74812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448"/>
                </a:lnSpc>
              </a:pPr>
              <a:r>
                <a:rPr lang="en-US" sz="5729">
                  <a:solidFill>
                    <a:srgbClr val="000000"/>
                  </a:solidFill>
                  <a:latin typeface="One Little Font"/>
                </a:rPr>
                <a:t>Es importante que la experiencia literaria de los niños y niñas sea muy variada, tanto si pensamos en las actividades compartidas con ellos, como si atendemos a los libros que ponemos a su alcance.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2786093" y="428625"/>
            <a:ext cx="4652219" cy="9429750"/>
          </a:xfrm>
          <a:custGeom>
            <a:avLst/>
            <a:gdLst/>
            <a:ahLst/>
            <a:cxnLst/>
            <a:rect l="l" t="t" r="r" b="b"/>
            <a:pathLst>
              <a:path w="4652219" h="9429750">
                <a:moveTo>
                  <a:pt x="0" y="0"/>
                </a:moveTo>
                <a:lnTo>
                  <a:pt x="4652219" y="0"/>
                </a:lnTo>
                <a:lnTo>
                  <a:pt x="4652219" y="9429750"/>
                </a:lnTo>
                <a:lnTo>
                  <a:pt x="0" y="94297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418" t="-49976" r="-2555" b="-38420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>
            <a:off x="2560746" y="857250"/>
            <a:ext cx="6421555" cy="6129666"/>
          </a:xfrm>
          <a:custGeom>
            <a:avLst/>
            <a:gdLst/>
            <a:ahLst/>
            <a:cxnLst/>
            <a:rect l="l" t="t" r="r" b="b"/>
            <a:pathLst>
              <a:path w="6421555" h="6129666">
                <a:moveTo>
                  <a:pt x="0" y="0"/>
                </a:moveTo>
                <a:lnTo>
                  <a:pt x="6421555" y="0"/>
                </a:lnTo>
                <a:lnTo>
                  <a:pt x="6421555" y="6129666"/>
                </a:lnTo>
                <a:lnTo>
                  <a:pt x="0" y="61296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>
            <a:off x="9305699" y="857250"/>
            <a:ext cx="6421555" cy="6129666"/>
          </a:xfrm>
          <a:custGeom>
            <a:avLst/>
            <a:gdLst/>
            <a:ahLst/>
            <a:cxnLst/>
            <a:rect l="l" t="t" r="r" b="b"/>
            <a:pathLst>
              <a:path w="6421555" h="6129666">
                <a:moveTo>
                  <a:pt x="0" y="0"/>
                </a:moveTo>
                <a:lnTo>
                  <a:pt x="6421555" y="0"/>
                </a:lnTo>
                <a:lnTo>
                  <a:pt x="6421555" y="6129666"/>
                </a:lnTo>
                <a:lnTo>
                  <a:pt x="0" y="61296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Freeform 5"/>
          <p:cNvSpPr/>
          <p:nvPr/>
        </p:nvSpPr>
        <p:spPr>
          <a:xfrm>
            <a:off x="6271812" y="6517453"/>
            <a:ext cx="5744376" cy="4351800"/>
          </a:xfrm>
          <a:custGeom>
            <a:avLst/>
            <a:gdLst/>
            <a:ahLst/>
            <a:cxnLst/>
            <a:rect l="l" t="t" r="r" b="b"/>
            <a:pathLst>
              <a:path w="5744376" h="4351800">
                <a:moveTo>
                  <a:pt x="0" y="0"/>
                </a:moveTo>
                <a:lnTo>
                  <a:pt x="5744376" y="0"/>
                </a:lnTo>
                <a:lnTo>
                  <a:pt x="5744376" y="4351800"/>
                </a:lnTo>
                <a:lnTo>
                  <a:pt x="0" y="4351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TextBox 6"/>
          <p:cNvSpPr txBox="1"/>
          <p:nvPr/>
        </p:nvSpPr>
        <p:spPr>
          <a:xfrm>
            <a:off x="3063868" y="1485741"/>
            <a:ext cx="5537091" cy="837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32"/>
              </a:lnSpc>
            </a:pPr>
            <a:r>
              <a:rPr lang="en-US" sz="6332">
                <a:solidFill>
                  <a:srgbClr val="000000"/>
                </a:solidFill>
                <a:latin typeface="One Little Font"/>
              </a:rPr>
              <a:t>ACTIVIDADES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747931" y="1342293"/>
            <a:ext cx="5537091" cy="85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2"/>
              </a:lnSpc>
            </a:pPr>
            <a:r>
              <a:rPr lang="en-US" sz="6432">
                <a:solidFill>
                  <a:srgbClr val="000000"/>
                </a:solidFill>
                <a:latin typeface="One Little Font"/>
              </a:rPr>
              <a:t>LECTURAS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07522" y="2527777"/>
            <a:ext cx="4893437" cy="3472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98371" lvl="1" indent="-499186">
              <a:lnSpc>
                <a:spcPts val="5502"/>
              </a:lnSpc>
              <a:buFont typeface="Arial"/>
              <a:buChar char="•"/>
            </a:pPr>
            <a:r>
              <a:rPr lang="en-US" sz="4624">
                <a:solidFill>
                  <a:srgbClr val="000000"/>
                </a:solidFill>
                <a:latin typeface="One Little Font"/>
              </a:rPr>
              <a:t>juegos de regazo</a:t>
            </a:r>
          </a:p>
          <a:p>
            <a:pPr marL="998371" lvl="1" indent="-499186">
              <a:lnSpc>
                <a:spcPts val="5502"/>
              </a:lnSpc>
              <a:buFont typeface="Arial"/>
              <a:buChar char="•"/>
            </a:pPr>
            <a:r>
              <a:rPr lang="en-US" sz="4624">
                <a:solidFill>
                  <a:srgbClr val="000000"/>
                </a:solidFill>
                <a:latin typeface="One Little Font"/>
              </a:rPr>
              <a:t>Juegos de corro</a:t>
            </a:r>
          </a:p>
          <a:p>
            <a:pPr marL="998371" lvl="1" indent="-499186">
              <a:lnSpc>
                <a:spcPts val="5502"/>
              </a:lnSpc>
              <a:buFont typeface="Arial"/>
              <a:buChar char="•"/>
            </a:pPr>
            <a:r>
              <a:rPr lang="en-US" sz="4624">
                <a:solidFill>
                  <a:srgbClr val="000000"/>
                </a:solidFill>
                <a:latin typeface="One Little Font"/>
              </a:rPr>
              <a:t>Narraciones</a:t>
            </a:r>
          </a:p>
          <a:p>
            <a:pPr marL="998371" lvl="1" indent="-499186">
              <a:lnSpc>
                <a:spcPts val="5502"/>
              </a:lnSpc>
              <a:buFont typeface="Arial"/>
              <a:buChar char="•"/>
            </a:pPr>
            <a:r>
              <a:rPr lang="en-US" sz="4624">
                <a:solidFill>
                  <a:srgbClr val="000000"/>
                </a:solidFill>
                <a:latin typeface="One Little Font"/>
              </a:rPr>
              <a:t>Adivinanzas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0" y="2332391"/>
            <a:ext cx="4893437" cy="4185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9761" lvl="1" indent="-304880">
              <a:lnSpc>
                <a:spcPts val="3360"/>
              </a:lnSpc>
              <a:buFont typeface="Arial"/>
              <a:buChar char="•"/>
            </a:pPr>
            <a:r>
              <a:rPr lang="en-US" sz="2824">
                <a:solidFill>
                  <a:srgbClr val="000000"/>
                </a:solidFill>
                <a:latin typeface="One Little Font"/>
              </a:rPr>
              <a:t>Libros juego</a:t>
            </a:r>
          </a:p>
          <a:p>
            <a:pPr marL="609761" lvl="1" indent="-304880">
              <a:lnSpc>
                <a:spcPts val="3360"/>
              </a:lnSpc>
              <a:buFont typeface="Arial"/>
              <a:buChar char="•"/>
            </a:pPr>
            <a:r>
              <a:rPr lang="en-US" sz="2824">
                <a:solidFill>
                  <a:srgbClr val="000000"/>
                </a:solidFill>
                <a:latin typeface="One Little Font"/>
              </a:rPr>
              <a:t>Libros de imágenes solas Álbumes</a:t>
            </a:r>
          </a:p>
          <a:p>
            <a:pPr marL="609761" lvl="1" indent="-304880">
              <a:lnSpc>
                <a:spcPts val="3360"/>
              </a:lnSpc>
              <a:buFont typeface="Arial"/>
              <a:buChar char="•"/>
            </a:pPr>
            <a:r>
              <a:rPr lang="en-US" sz="2824">
                <a:solidFill>
                  <a:srgbClr val="000000"/>
                </a:solidFill>
                <a:latin typeface="One Little Font"/>
              </a:rPr>
              <a:t>Cuentos de géneros variados</a:t>
            </a:r>
          </a:p>
          <a:p>
            <a:pPr marL="609761" lvl="1" indent="-304880">
              <a:lnSpc>
                <a:spcPts val="3360"/>
              </a:lnSpc>
              <a:buFont typeface="Arial"/>
              <a:buChar char="•"/>
            </a:pPr>
            <a:r>
              <a:rPr lang="en-US" sz="2824">
                <a:solidFill>
                  <a:srgbClr val="000000"/>
                </a:solidFill>
                <a:latin typeface="One Little Font"/>
              </a:rPr>
              <a:t>Canciones</a:t>
            </a:r>
          </a:p>
          <a:p>
            <a:pPr marL="609761" lvl="1" indent="-304880">
              <a:lnSpc>
                <a:spcPts val="3360"/>
              </a:lnSpc>
              <a:buFont typeface="Arial"/>
              <a:buChar char="•"/>
            </a:pPr>
            <a:r>
              <a:rPr lang="en-US" sz="2824">
                <a:solidFill>
                  <a:srgbClr val="000000"/>
                </a:solidFill>
                <a:latin typeface="One Little Font"/>
              </a:rPr>
              <a:t>Poemas</a:t>
            </a:r>
          </a:p>
          <a:p>
            <a:pPr marL="609761" lvl="1" indent="-304880">
              <a:lnSpc>
                <a:spcPts val="3360"/>
              </a:lnSpc>
              <a:buFont typeface="Arial"/>
              <a:buChar char="•"/>
            </a:pPr>
            <a:r>
              <a:rPr lang="en-US" sz="2824">
                <a:solidFill>
                  <a:srgbClr val="000000"/>
                </a:solidFill>
                <a:latin typeface="One Little Font"/>
              </a:rPr>
              <a:t>Fábulas</a:t>
            </a:r>
          </a:p>
          <a:p>
            <a:pPr marL="609761" lvl="1" indent="-304880">
              <a:lnSpc>
                <a:spcPts val="3360"/>
              </a:lnSpc>
              <a:buFont typeface="Arial"/>
              <a:buChar char="•"/>
            </a:pPr>
            <a:r>
              <a:rPr lang="en-US" sz="2824">
                <a:solidFill>
                  <a:srgbClr val="000000"/>
                </a:solidFill>
                <a:latin typeface="One Little Font"/>
              </a:rPr>
              <a:t>Relatos psicológicos, de humor, del mundo al revés, de aventura, etc.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40" t="-40382" b="-38888"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3" name="Group 3"/>
          <p:cNvGrpSpPr/>
          <p:nvPr/>
        </p:nvGrpSpPr>
        <p:grpSpPr>
          <a:xfrm>
            <a:off x="2513811" y="1801505"/>
            <a:ext cx="13260378" cy="6770995"/>
            <a:chOff x="0" y="0"/>
            <a:chExt cx="17680504" cy="9027994"/>
          </a:xfrm>
        </p:grpSpPr>
        <p:sp>
          <p:nvSpPr>
            <p:cNvPr id="4" name="Freeform 4"/>
            <p:cNvSpPr/>
            <p:nvPr/>
          </p:nvSpPr>
          <p:spPr>
            <a:xfrm>
              <a:off x="0" y="271767"/>
              <a:ext cx="17339092" cy="8756227"/>
            </a:xfrm>
            <a:custGeom>
              <a:avLst/>
              <a:gdLst/>
              <a:ahLst/>
              <a:cxnLst/>
              <a:rect l="l" t="t" r="r" b="b"/>
              <a:pathLst>
                <a:path w="17339092" h="8756227">
                  <a:moveTo>
                    <a:pt x="0" y="0"/>
                  </a:moveTo>
                  <a:lnTo>
                    <a:pt x="17339092" y="0"/>
                  </a:lnTo>
                  <a:lnTo>
                    <a:pt x="17339092" y="8756227"/>
                  </a:lnTo>
                  <a:lnTo>
                    <a:pt x="0" y="87562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3467" r="-3380" b="-111580"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Freeform 5"/>
            <p:cNvSpPr/>
            <p:nvPr/>
          </p:nvSpPr>
          <p:spPr>
            <a:xfrm>
              <a:off x="341412" y="0"/>
              <a:ext cx="17339092" cy="8756227"/>
            </a:xfrm>
            <a:custGeom>
              <a:avLst/>
              <a:gdLst/>
              <a:ahLst/>
              <a:cxnLst/>
              <a:rect l="l" t="t" r="r" b="b"/>
              <a:pathLst>
                <a:path w="17339092" h="8756227">
                  <a:moveTo>
                    <a:pt x="0" y="0"/>
                  </a:moveTo>
                  <a:lnTo>
                    <a:pt x="17339092" y="0"/>
                  </a:lnTo>
                  <a:lnTo>
                    <a:pt x="17339092" y="8756227"/>
                  </a:lnTo>
                  <a:lnTo>
                    <a:pt x="0" y="87562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3467" r="-3380" b="-111580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809005" y="3922103"/>
            <a:ext cx="14669990" cy="2377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884"/>
              </a:lnSpc>
            </a:pPr>
            <a:r>
              <a:rPr lang="en-US" sz="14659" spc="806">
                <a:solidFill>
                  <a:srgbClr val="543855"/>
                </a:solidFill>
                <a:latin typeface="Jingleberry"/>
              </a:rPr>
              <a:t>CONCLUSIÓN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</Words>
  <Application>Microsoft Office PowerPoint</Application>
  <PresentationFormat>Personalizado</PresentationFormat>
  <Paragraphs>31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One Little Font Bold</vt:lpstr>
      <vt:lpstr>One Little Font</vt:lpstr>
      <vt:lpstr>Jingleberry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Creatividad Empresarial Acuarela Colorida</dc:title>
  <cp:lastModifiedBy>BRICIA FERNANDA GONZALEZ GONZALEZ</cp:lastModifiedBy>
  <cp:revision>1</cp:revision>
  <dcterms:created xsi:type="dcterms:W3CDTF">2006-08-16T00:00:00Z</dcterms:created>
  <dcterms:modified xsi:type="dcterms:W3CDTF">2023-09-20T04:01:57Z</dcterms:modified>
  <dc:identifier>DAFu6svc1qM</dc:identifier>
</cp:coreProperties>
</file>