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B3014F-76A8-4152-9EC7-A80D1987A849}" type="doc">
      <dgm:prSet loTypeId="urn:microsoft.com/office/officeart/2009/3/layout/OpposingIdeas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419"/>
        </a:p>
      </dgm:t>
    </dgm:pt>
    <dgm:pt modelId="{AF290418-73B1-46C0-963E-B1373734F4EF}">
      <dgm:prSet phldrT="[Texto]"/>
      <dgm:spPr/>
      <dgm:t>
        <a:bodyPr/>
        <a:lstStyle/>
        <a:p>
          <a:r>
            <a:rPr lang="es-419" dirty="0"/>
            <a:t>SIMILITUDES</a:t>
          </a:r>
        </a:p>
      </dgm:t>
    </dgm:pt>
    <dgm:pt modelId="{37986339-3BC6-4555-BE35-6135DB289812}" type="parTrans" cxnId="{B58511D8-C987-4A25-B813-48E18C0005EE}">
      <dgm:prSet/>
      <dgm:spPr/>
      <dgm:t>
        <a:bodyPr/>
        <a:lstStyle/>
        <a:p>
          <a:endParaRPr lang="es-419"/>
        </a:p>
      </dgm:t>
    </dgm:pt>
    <dgm:pt modelId="{0182E3ED-F901-48F9-9886-1B1EA68E3B0F}" type="sibTrans" cxnId="{B58511D8-C987-4A25-B813-48E18C0005EE}">
      <dgm:prSet/>
      <dgm:spPr/>
      <dgm:t>
        <a:bodyPr/>
        <a:lstStyle/>
        <a:p>
          <a:endParaRPr lang="es-419"/>
        </a:p>
      </dgm:t>
    </dgm:pt>
    <dgm:pt modelId="{6D235B23-4511-4F04-BD75-B196D669ED70}">
      <dgm:prSet phldrT="[Texto]"/>
      <dgm:spPr/>
      <dgm:t>
        <a:bodyPr/>
        <a:lstStyle/>
        <a:p>
          <a:r>
            <a:rPr lang="es-419" dirty="0"/>
            <a:t>Abordo el rechazo de los compañeros hacia el protagonista.</a:t>
          </a:r>
        </a:p>
        <a:p>
          <a:r>
            <a:rPr lang="es-419" dirty="0"/>
            <a:t>Presentaba una problemática.</a:t>
          </a:r>
        </a:p>
        <a:p>
          <a:r>
            <a:rPr lang="es-419" dirty="0"/>
            <a:t>Contaba con apoyo de sus mayores.</a:t>
          </a:r>
        </a:p>
        <a:p>
          <a:r>
            <a:rPr lang="es-419" dirty="0"/>
            <a:t>Carecían de información importante.</a:t>
          </a:r>
        </a:p>
        <a:p>
          <a:r>
            <a:rPr lang="es-419" dirty="0"/>
            <a:t>Lograron su objetivo.</a:t>
          </a:r>
        </a:p>
        <a:p>
          <a:r>
            <a:rPr lang="es-419" dirty="0"/>
            <a:t>Residencia ante la problemática.</a:t>
          </a:r>
        </a:p>
        <a:p>
          <a:r>
            <a:rPr lang="es-419" dirty="0"/>
            <a:t>Personas que lo acompañaron.</a:t>
          </a:r>
        </a:p>
      </dgm:t>
    </dgm:pt>
    <dgm:pt modelId="{14814391-24EA-4274-A031-032852F194D8}" type="parTrans" cxnId="{EB732513-2731-48B0-A982-680164FA4E74}">
      <dgm:prSet/>
      <dgm:spPr/>
      <dgm:t>
        <a:bodyPr/>
        <a:lstStyle/>
        <a:p>
          <a:endParaRPr lang="es-419"/>
        </a:p>
      </dgm:t>
    </dgm:pt>
    <dgm:pt modelId="{7A225FA2-F7B8-4D67-AA1B-A73AD661B1BA}" type="sibTrans" cxnId="{EB732513-2731-48B0-A982-680164FA4E74}">
      <dgm:prSet/>
      <dgm:spPr/>
      <dgm:t>
        <a:bodyPr/>
        <a:lstStyle/>
        <a:p>
          <a:endParaRPr lang="es-419"/>
        </a:p>
      </dgm:t>
    </dgm:pt>
    <dgm:pt modelId="{B4B32864-6981-4434-B05E-58E8980FD259}">
      <dgm:prSet phldrT="[Texto]"/>
      <dgm:spPr/>
      <dgm:t>
        <a:bodyPr/>
        <a:lstStyle/>
        <a:p>
          <a:r>
            <a:rPr lang="es-419" dirty="0"/>
            <a:t>TEMAS DIFERENTES</a:t>
          </a:r>
        </a:p>
      </dgm:t>
    </dgm:pt>
    <dgm:pt modelId="{925A7F01-4359-4BA1-B5E5-B0FD2B75DD1D}" type="parTrans" cxnId="{20176C62-3E10-4B2A-B43A-DD1EB6C7C571}">
      <dgm:prSet/>
      <dgm:spPr/>
      <dgm:t>
        <a:bodyPr/>
        <a:lstStyle/>
        <a:p>
          <a:endParaRPr lang="es-419"/>
        </a:p>
      </dgm:t>
    </dgm:pt>
    <dgm:pt modelId="{259B7B09-6B6D-40A5-8B99-6F8E2098B6B9}" type="sibTrans" cxnId="{20176C62-3E10-4B2A-B43A-DD1EB6C7C571}">
      <dgm:prSet/>
      <dgm:spPr/>
      <dgm:t>
        <a:bodyPr/>
        <a:lstStyle/>
        <a:p>
          <a:endParaRPr lang="es-419"/>
        </a:p>
      </dgm:t>
    </dgm:pt>
    <dgm:pt modelId="{A35D4E11-BDA1-4D5B-B61F-09112A1F1516}">
      <dgm:prSet phldrT="[Texto]"/>
      <dgm:spPr/>
      <dgm:t>
        <a:bodyPr/>
        <a:lstStyle/>
        <a:p>
          <a:r>
            <a:rPr lang="es-419" dirty="0"/>
            <a:t>Eran de distintas clases sociales.</a:t>
          </a:r>
        </a:p>
        <a:p>
          <a:r>
            <a:rPr lang="es-419" dirty="0"/>
            <a:t>Distintos contextos en cuanto a calidad de material.</a:t>
          </a:r>
        </a:p>
        <a:p>
          <a:r>
            <a:rPr lang="es-419" dirty="0"/>
            <a:t>Diferencia de atención en la infancia.</a:t>
          </a:r>
        </a:p>
        <a:p>
          <a:r>
            <a:rPr lang="es-419" dirty="0"/>
            <a:t>Calidad de alimentación.</a:t>
          </a:r>
        </a:p>
        <a:p>
          <a:endParaRPr lang="es-419" dirty="0"/>
        </a:p>
        <a:p>
          <a:endParaRPr lang="es-419" dirty="0"/>
        </a:p>
      </dgm:t>
    </dgm:pt>
    <dgm:pt modelId="{4523F651-5C19-47C0-9310-577064D8BC9D}" type="parTrans" cxnId="{34685B18-CA6A-4664-B595-4A9B50F6806D}">
      <dgm:prSet/>
      <dgm:spPr/>
      <dgm:t>
        <a:bodyPr/>
        <a:lstStyle/>
        <a:p>
          <a:endParaRPr lang="es-419"/>
        </a:p>
      </dgm:t>
    </dgm:pt>
    <dgm:pt modelId="{BA92E23D-67BD-4322-8227-E53BA6D0A622}" type="sibTrans" cxnId="{34685B18-CA6A-4664-B595-4A9B50F6806D}">
      <dgm:prSet/>
      <dgm:spPr/>
      <dgm:t>
        <a:bodyPr/>
        <a:lstStyle/>
        <a:p>
          <a:endParaRPr lang="es-419"/>
        </a:p>
      </dgm:t>
    </dgm:pt>
    <dgm:pt modelId="{ED4600AD-3B55-4F17-A533-ADB5930452B5}" type="pres">
      <dgm:prSet presAssocID="{59B3014F-76A8-4152-9EC7-A80D1987A849}" presName="Name0" presStyleCnt="0">
        <dgm:presLayoutVars>
          <dgm:chMax val="2"/>
          <dgm:dir/>
          <dgm:animOne val="branch"/>
          <dgm:animLvl val="lvl"/>
          <dgm:resizeHandles val="exact"/>
        </dgm:presLayoutVars>
      </dgm:prSet>
      <dgm:spPr/>
    </dgm:pt>
    <dgm:pt modelId="{558A6E28-C72A-4493-A430-AADE20623A54}" type="pres">
      <dgm:prSet presAssocID="{59B3014F-76A8-4152-9EC7-A80D1987A849}" presName="Background" presStyleLbl="node1" presStyleIdx="0" presStyleCnt="1" custScaleY="99710" custLinFactNeighborX="-1224" custLinFactNeighborY="0"/>
      <dgm:spPr/>
    </dgm:pt>
    <dgm:pt modelId="{B4FFB094-7471-45FF-94BB-7B828D72F61A}" type="pres">
      <dgm:prSet presAssocID="{59B3014F-76A8-4152-9EC7-A80D1987A849}" presName="Divider" presStyleLbl="callout" presStyleIdx="0" presStyleCnt="1"/>
      <dgm:spPr/>
    </dgm:pt>
    <dgm:pt modelId="{6DA19422-FB81-49D3-A0F0-A8A054755473}" type="pres">
      <dgm:prSet presAssocID="{59B3014F-76A8-4152-9EC7-A80D1987A849}" presName="ChildText1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9398FCA1-ADE4-44DC-885A-3DC70A339430}" type="pres">
      <dgm:prSet presAssocID="{59B3014F-76A8-4152-9EC7-A80D1987A849}" presName="ChildText2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2095835F-F34F-41C6-BCCC-E5B65B4A77BA}" type="pres">
      <dgm:prSet presAssocID="{59B3014F-76A8-4152-9EC7-A80D1987A849}" presName="ParentText1" presStyleLbl="revTx" presStyleIdx="0" presStyleCnt="0">
        <dgm:presLayoutVars>
          <dgm:chMax val="1"/>
          <dgm:chPref val="1"/>
        </dgm:presLayoutVars>
      </dgm:prSet>
      <dgm:spPr/>
    </dgm:pt>
    <dgm:pt modelId="{A8CF9E09-630A-4109-B31D-8CDD92D1DF25}" type="pres">
      <dgm:prSet presAssocID="{59B3014F-76A8-4152-9EC7-A80D1987A849}" presName="ParentShape1" presStyleLbl="alignImgPlace1" presStyleIdx="0" presStyleCnt="2">
        <dgm:presLayoutVars/>
      </dgm:prSet>
      <dgm:spPr/>
    </dgm:pt>
    <dgm:pt modelId="{B13A07B8-8145-40DD-B79A-8B774977D022}" type="pres">
      <dgm:prSet presAssocID="{59B3014F-76A8-4152-9EC7-A80D1987A849}" presName="ParentText2" presStyleLbl="revTx" presStyleIdx="0" presStyleCnt="0">
        <dgm:presLayoutVars>
          <dgm:chMax val="1"/>
          <dgm:chPref val="1"/>
        </dgm:presLayoutVars>
      </dgm:prSet>
      <dgm:spPr/>
    </dgm:pt>
    <dgm:pt modelId="{EC26A456-CF8A-4CF6-A15B-7FE7F64AFC79}" type="pres">
      <dgm:prSet presAssocID="{59B3014F-76A8-4152-9EC7-A80D1987A849}" presName="ParentShape2" presStyleLbl="alignImgPlace1" presStyleIdx="1" presStyleCnt="2">
        <dgm:presLayoutVars/>
      </dgm:prSet>
      <dgm:spPr/>
    </dgm:pt>
  </dgm:ptLst>
  <dgm:cxnLst>
    <dgm:cxn modelId="{134F4704-2FBC-4436-86E7-0A33F7116F4C}" type="presOf" srcId="{B4B32864-6981-4434-B05E-58E8980FD259}" destId="{B13A07B8-8145-40DD-B79A-8B774977D022}" srcOrd="0" destOrd="0" presId="urn:microsoft.com/office/officeart/2009/3/layout/OpposingIdeas"/>
    <dgm:cxn modelId="{9B0E7909-E0D7-41F2-BA27-D0A092C9B0F6}" type="presOf" srcId="{AF290418-73B1-46C0-963E-B1373734F4EF}" destId="{A8CF9E09-630A-4109-B31D-8CDD92D1DF25}" srcOrd="1" destOrd="0" presId="urn:microsoft.com/office/officeart/2009/3/layout/OpposingIdeas"/>
    <dgm:cxn modelId="{EB732513-2731-48B0-A982-680164FA4E74}" srcId="{AF290418-73B1-46C0-963E-B1373734F4EF}" destId="{6D235B23-4511-4F04-BD75-B196D669ED70}" srcOrd="0" destOrd="0" parTransId="{14814391-24EA-4274-A031-032852F194D8}" sibTransId="{7A225FA2-F7B8-4D67-AA1B-A73AD661B1BA}"/>
    <dgm:cxn modelId="{34685B18-CA6A-4664-B595-4A9B50F6806D}" srcId="{B4B32864-6981-4434-B05E-58E8980FD259}" destId="{A35D4E11-BDA1-4D5B-B61F-09112A1F1516}" srcOrd="0" destOrd="0" parTransId="{4523F651-5C19-47C0-9310-577064D8BC9D}" sibTransId="{BA92E23D-67BD-4322-8227-E53BA6D0A622}"/>
    <dgm:cxn modelId="{6FCDAB32-5886-440C-8C7D-618E1CEF093B}" type="presOf" srcId="{6D235B23-4511-4F04-BD75-B196D669ED70}" destId="{6DA19422-FB81-49D3-A0F0-A8A054755473}" srcOrd="0" destOrd="0" presId="urn:microsoft.com/office/officeart/2009/3/layout/OpposingIdeas"/>
    <dgm:cxn modelId="{A9E12A39-C831-4EF3-8136-49A750F754BF}" type="presOf" srcId="{B4B32864-6981-4434-B05E-58E8980FD259}" destId="{EC26A456-CF8A-4CF6-A15B-7FE7F64AFC79}" srcOrd="1" destOrd="0" presId="urn:microsoft.com/office/officeart/2009/3/layout/OpposingIdeas"/>
    <dgm:cxn modelId="{20176C62-3E10-4B2A-B43A-DD1EB6C7C571}" srcId="{59B3014F-76A8-4152-9EC7-A80D1987A849}" destId="{B4B32864-6981-4434-B05E-58E8980FD259}" srcOrd="1" destOrd="0" parTransId="{925A7F01-4359-4BA1-B5E5-B0FD2B75DD1D}" sibTransId="{259B7B09-6B6D-40A5-8B99-6F8E2098B6B9}"/>
    <dgm:cxn modelId="{925670A5-6D26-4A2B-825D-AC401ADA5F22}" type="presOf" srcId="{AF290418-73B1-46C0-963E-B1373734F4EF}" destId="{2095835F-F34F-41C6-BCCC-E5B65B4A77BA}" srcOrd="0" destOrd="0" presId="urn:microsoft.com/office/officeart/2009/3/layout/OpposingIdeas"/>
    <dgm:cxn modelId="{D54F97BF-B599-43E6-9211-06A02525F48F}" type="presOf" srcId="{59B3014F-76A8-4152-9EC7-A80D1987A849}" destId="{ED4600AD-3B55-4F17-A533-ADB5930452B5}" srcOrd="0" destOrd="0" presId="urn:microsoft.com/office/officeart/2009/3/layout/OpposingIdeas"/>
    <dgm:cxn modelId="{B58511D8-C987-4A25-B813-48E18C0005EE}" srcId="{59B3014F-76A8-4152-9EC7-A80D1987A849}" destId="{AF290418-73B1-46C0-963E-B1373734F4EF}" srcOrd="0" destOrd="0" parTransId="{37986339-3BC6-4555-BE35-6135DB289812}" sibTransId="{0182E3ED-F901-48F9-9886-1B1EA68E3B0F}"/>
    <dgm:cxn modelId="{E21FA9E6-08CF-47A6-A8DD-6AB0112F4EFF}" type="presOf" srcId="{A35D4E11-BDA1-4D5B-B61F-09112A1F1516}" destId="{9398FCA1-ADE4-44DC-885A-3DC70A339430}" srcOrd="0" destOrd="0" presId="urn:microsoft.com/office/officeart/2009/3/layout/OpposingIdeas"/>
    <dgm:cxn modelId="{F370B7EE-6436-4376-A79A-7EECD569E6E5}" type="presParOf" srcId="{ED4600AD-3B55-4F17-A533-ADB5930452B5}" destId="{558A6E28-C72A-4493-A430-AADE20623A54}" srcOrd="0" destOrd="0" presId="urn:microsoft.com/office/officeart/2009/3/layout/OpposingIdeas"/>
    <dgm:cxn modelId="{75B8AA95-99F6-439B-9F3E-FF1DE8B12FDD}" type="presParOf" srcId="{ED4600AD-3B55-4F17-A533-ADB5930452B5}" destId="{B4FFB094-7471-45FF-94BB-7B828D72F61A}" srcOrd="1" destOrd="0" presId="urn:microsoft.com/office/officeart/2009/3/layout/OpposingIdeas"/>
    <dgm:cxn modelId="{13C05FF7-E5F4-407C-819B-89453E022267}" type="presParOf" srcId="{ED4600AD-3B55-4F17-A533-ADB5930452B5}" destId="{6DA19422-FB81-49D3-A0F0-A8A054755473}" srcOrd="2" destOrd="0" presId="urn:microsoft.com/office/officeart/2009/3/layout/OpposingIdeas"/>
    <dgm:cxn modelId="{7B46CE51-DE7D-417B-BEF1-9F7686D82DA9}" type="presParOf" srcId="{ED4600AD-3B55-4F17-A533-ADB5930452B5}" destId="{9398FCA1-ADE4-44DC-885A-3DC70A339430}" srcOrd="3" destOrd="0" presId="urn:microsoft.com/office/officeart/2009/3/layout/OpposingIdeas"/>
    <dgm:cxn modelId="{FC8DB302-6383-4A12-B749-82C8549497C4}" type="presParOf" srcId="{ED4600AD-3B55-4F17-A533-ADB5930452B5}" destId="{2095835F-F34F-41C6-BCCC-E5B65B4A77BA}" srcOrd="4" destOrd="0" presId="urn:microsoft.com/office/officeart/2009/3/layout/OpposingIdeas"/>
    <dgm:cxn modelId="{F87C1010-786B-4154-8944-EE390EE2B11E}" type="presParOf" srcId="{ED4600AD-3B55-4F17-A533-ADB5930452B5}" destId="{A8CF9E09-630A-4109-B31D-8CDD92D1DF25}" srcOrd="5" destOrd="0" presId="urn:microsoft.com/office/officeart/2009/3/layout/OpposingIdeas"/>
    <dgm:cxn modelId="{BAB6351D-1D90-447D-80A8-CC11C43342C0}" type="presParOf" srcId="{ED4600AD-3B55-4F17-A533-ADB5930452B5}" destId="{B13A07B8-8145-40DD-B79A-8B774977D022}" srcOrd="6" destOrd="0" presId="urn:microsoft.com/office/officeart/2009/3/layout/OpposingIdeas"/>
    <dgm:cxn modelId="{67A36EED-8192-4474-B959-BB15EA77E369}" type="presParOf" srcId="{ED4600AD-3B55-4F17-A533-ADB5930452B5}" destId="{EC26A456-CF8A-4CF6-A15B-7FE7F64AFC79}" srcOrd="7" destOrd="0" presId="urn:microsoft.com/office/officeart/2009/3/layout/OpposingIdea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8A6E28-C72A-4493-A430-AADE20623A54}">
      <dsp:nvSpPr>
        <dsp:cNvPr id="0" name=""/>
        <dsp:cNvSpPr/>
      </dsp:nvSpPr>
      <dsp:spPr>
        <a:xfrm>
          <a:off x="941384" y="1074976"/>
          <a:ext cx="6096000" cy="3268713"/>
        </a:xfrm>
        <a:prstGeom prst="round2DiagRect">
          <a:avLst>
            <a:gd name="adj1" fmla="val 0"/>
            <a:gd name="adj2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FFB094-7471-45FF-94BB-7B828D72F61A}">
      <dsp:nvSpPr>
        <dsp:cNvPr id="0" name=""/>
        <dsp:cNvSpPr/>
      </dsp:nvSpPr>
      <dsp:spPr>
        <a:xfrm>
          <a:off x="4063999" y="1417913"/>
          <a:ext cx="812" cy="258284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A19422-FB81-49D3-A0F0-A8A054755473}">
      <dsp:nvSpPr>
        <dsp:cNvPr id="0" name=""/>
        <dsp:cNvSpPr/>
      </dsp:nvSpPr>
      <dsp:spPr>
        <a:xfrm>
          <a:off x="1219199" y="1318573"/>
          <a:ext cx="2641600" cy="278152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1300" kern="1200" dirty="0"/>
            <a:t>Abordo el rechazo de los compañeros hacia el protagonista.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1300" kern="1200" dirty="0"/>
            <a:t>Presentaba una problemática.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1300" kern="1200" dirty="0"/>
            <a:t>Contaba con apoyo de sus mayores.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1300" kern="1200" dirty="0"/>
            <a:t>Carecían de información importante.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1300" kern="1200" dirty="0"/>
            <a:t>Lograron su objetivo.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1300" kern="1200" dirty="0"/>
            <a:t>Residencia ante la problemática.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1300" kern="1200" dirty="0"/>
            <a:t>Personas que lo acompañaron.</a:t>
          </a:r>
        </a:p>
      </dsp:txBody>
      <dsp:txXfrm>
        <a:off x="1219199" y="1318573"/>
        <a:ext cx="2641600" cy="2781520"/>
      </dsp:txXfrm>
    </dsp:sp>
    <dsp:sp modelId="{9398FCA1-ADE4-44DC-885A-3DC70A339430}">
      <dsp:nvSpPr>
        <dsp:cNvPr id="0" name=""/>
        <dsp:cNvSpPr/>
      </dsp:nvSpPr>
      <dsp:spPr>
        <a:xfrm>
          <a:off x="4267199" y="1318573"/>
          <a:ext cx="2641600" cy="278152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1300" kern="1200" dirty="0"/>
            <a:t>Eran de distintas clases sociales.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1300" kern="1200" dirty="0"/>
            <a:t>Distintos contextos en cuanto a calidad de material.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1300" kern="1200" dirty="0"/>
            <a:t>Diferencia de atención en la infancia.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1300" kern="1200" dirty="0"/>
            <a:t>Calidad de alimentación.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419" sz="1300" kern="1200" dirty="0"/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419" sz="1300" kern="1200" dirty="0"/>
        </a:p>
      </dsp:txBody>
      <dsp:txXfrm>
        <a:off x="4267199" y="1318573"/>
        <a:ext cx="2641600" cy="2781520"/>
      </dsp:txXfrm>
    </dsp:sp>
    <dsp:sp modelId="{A8CF9E09-630A-4109-B31D-8CDD92D1DF25}">
      <dsp:nvSpPr>
        <dsp:cNvPr id="0" name=""/>
        <dsp:cNvSpPr/>
      </dsp:nvSpPr>
      <dsp:spPr>
        <a:xfrm rot="16200000">
          <a:off x="-1280120" y="1505953"/>
          <a:ext cx="3576240" cy="1016000"/>
        </a:xfrm>
        <a:prstGeom prst="rightArrow">
          <a:avLst>
            <a:gd name="adj1" fmla="val 49830"/>
            <a:gd name="adj2" fmla="val 6066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2300" kern="1200" dirty="0"/>
            <a:t>SIMILITUDES</a:t>
          </a:r>
        </a:p>
      </dsp:txBody>
      <dsp:txXfrm>
        <a:off x="-1126567" y="1914370"/>
        <a:ext cx="3269135" cy="506272"/>
      </dsp:txXfrm>
    </dsp:sp>
    <dsp:sp modelId="{EC26A456-CF8A-4CF6-A15B-7FE7F64AFC79}">
      <dsp:nvSpPr>
        <dsp:cNvPr id="0" name=""/>
        <dsp:cNvSpPr/>
      </dsp:nvSpPr>
      <dsp:spPr>
        <a:xfrm rot="5400000">
          <a:off x="5831879" y="2896713"/>
          <a:ext cx="3576240" cy="1016000"/>
        </a:xfrm>
        <a:prstGeom prst="rightArrow">
          <a:avLst>
            <a:gd name="adj1" fmla="val 49830"/>
            <a:gd name="adj2" fmla="val 6066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419" sz="2300" kern="1200" dirty="0"/>
            <a:t>TEMAS DIFERENTES</a:t>
          </a:r>
        </a:p>
      </dsp:txBody>
      <dsp:txXfrm>
        <a:off x="5985432" y="2998025"/>
        <a:ext cx="3269135" cy="5062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OpposingIdeas">
  <dgm:title val=""/>
  <dgm:desc val=""/>
  <dgm:catLst>
    <dgm:cat type="relationship" pri="34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30" srcId="0" destId="10" srcOrd="0" destOrd="0"/>
        <dgm:cxn modelId="12" srcId="10" destId="11" srcOrd="0" destOrd="0"/>
        <dgm:cxn modelId="40" srcId="0" destId="20" srcOrd="1" destOrd="0"/>
        <dgm:cxn modelId="22" srcId="20" destId="21" srcOrd="0" destOrd="0"/>
      </dgm:cxnLst>
      <dgm:bg/>
      <dgm:whole/>
    </dgm:dataModel>
  </dgm:clrData>
  <dgm:layoutNode name="Name0">
    <dgm:varLst>
      <dgm:chMax val="2"/>
      <dgm:dir/>
      <dgm:animOne val="branch"/>
      <dgm:animLvl val="lvl"/>
      <dgm:resizeHandles val="exact"/>
    </dgm:varLst>
    <dgm:choose name="Name1">
      <dgm:if name="Name2" axis="ch" ptType="node" func="cnt" op="lte" val="1">
        <dgm:alg type="composite">
          <dgm:param type="ar" val="0.9928"/>
        </dgm:alg>
      </dgm:if>
      <dgm:else name="Name3">
        <dgm:alg type="composite">
          <dgm:param type="ar" val="1.6364"/>
        </dgm:alg>
      </dgm:else>
    </dgm:choose>
    <dgm:shape xmlns:r="http://schemas.openxmlformats.org/officeDocument/2006/relationships" r:blip="">
      <dgm:adjLst/>
    </dgm:shape>
    <dgm:choose name="Name4">
      <dgm:if name="Name5" func="var" arg="dir" op="equ" val="norm">
        <dgm:choose name="Name6">
          <dgm:if name="Name7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2963"/>
              <dgm:constr type="t" for="ch" forName="ChildText1" refType="h" fact="0.2722"/>
              <dgm:constr type="w" for="ch" forName="ChildText1" refType="w" fact="0.6534"/>
              <dgm:constr type="h" for="ch" forName="ChildText1" refType="h" fact="0.6682"/>
              <dgm:constr type="l" for="ch" forName="Background" refType="w" fact="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l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l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8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l" for="ch" forName="ChildText1" refType="w" fact="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l" for="ch" forName="ChildText2" refType="w" fact="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l" for="ch" forName="Background" refType="w" fact="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l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l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l" for="ch" forName="ParentText2" refType="w" fact="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l" for="ch" forName="ParentShape2" refType="w" fact="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l" for="ch" forName="Divider" refType="w" fact="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if>
      <dgm:else name="Name9">
        <dgm:choose name="Name10">
          <dgm:if name="Name11" axis="ch" ptType="node" func="cnt" op="lte" val="1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2455"/>
              <dgm:constr type="t" for="ch" forName="ChildText1" refType="h" fact="0.2651"/>
              <dgm:constr type="w" for="ch" forName="ChildText1" refType="w" fact="0.5351"/>
              <dgm:constr type="h" for="ch" forName="ChildText1" refType="h" fact="0.56"/>
              <dgm:constr type="r" for="ch" forName="Background" refType="w" fact="-0.246"/>
              <dgm:constr type="t" for="ch" forName="Background" refType="h" fact="0.2125"/>
              <dgm:constr type="w" for="ch" forName="Background" refType="w" fact="0.754"/>
              <dgm:constr type="h" for="ch" forName="Background" refType="h" fact="0.7875"/>
              <dgm:constr type="r" for="ch" forName="ParentText1" refType="w" fact="0"/>
              <dgm:constr type="t" for="ch" forName="ParentText1" refType="h" fact="0"/>
              <dgm:constr type="w" for="ch" forName="ParentText1" refType="w" fact="0.234"/>
              <dgm:constr type="h" for="ch" forName="ParentText1" refType="h" fact="0.8713"/>
              <dgm:constr type="r" for="ch" forName="ParentShape1" refType="w" fact="0"/>
              <dgm:constr type="t" for="ch" forName="ParentShape1" refType="h" fact="0"/>
              <dgm:constr type="w" for="ch" forName="ParentShape1" refType="w" fact="0.234"/>
              <dgm:constr type="h" for="ch" forName="ParentShape1" refType="h" fact="0.8713"/>
            </dgm:constrLst>
          </dgm:if>
          <dgm:else name="Name12">
            <dgm:constrLst>
              <dgm:constr type="primFontSz" for="des" forName="ParentText1" op="equ" val="65"/>
              <dgm:constr type="primFontSz" for="des" forName="ParentText2" refType="primFontSz" refFor="des" refForName="ParentText1" op="equ"/>
              <dgm:constr type="primFontSz" for="des" forName="ChildText1" op="equ" val="65"/>
              <dgm:constr type="primFontSz" for="des" forName="ChildText2" refType="primFontSz" refFor="des" refForName="ChildText1" op="equ"/>
              <dgm:constr type="r" for="ch" forName="ChildText1" refType="w" fact="-0.15"/>
              <dgm:constr type="t" for="ch" forName="ChildText1" refType="h" fact="0.22"/>
              <dgm:constr type="w" for="ch" forName="ChildText1" refType="w" fact="0.325"/>
              <dgm:constr type="h" for="ch" forName="ChildText1" refType="h" fact="0.56"/>
              <dgm:constr type="r" for="ch" forName="ChildText2" refType="w" fact="-0.525"/>
              <dgm:constr type="t" for="ch" forName="ChildText2" refType="h" fact="0.22"/>
              <dgm:constr type="w" for="ch" forName="ChildText2" refType="w" fact="0.325"/>
              <dgm:constr type="h" for="ch" forName="ChildText2" refType="h" fact="0.56"/>
              <dgm:constr type="r" for="ch" forName="Background" refType="w" fact="-0.125"/>
              <dgm:constr type="t" for="ch" forName="Background" refType="h" fact="0.17"/>
              <dgm:constr type="w" for="ch" forName="Background" refType="w" fact="0.75"/>
              <dgm:constr type="h" for="ch" forName="Background" refType="h" fact="0.66"/>
              <dgm:constr type="r" for="ch" forName="ParentText1" refType="w" fact="0"/>
              <dgm:constr type="t" for="ch" forName="ParentText1" refType="h" fact="0"/>
              <dgm:constr type="w" for="ch" forName="ParentText1" refType="w" fact="0.125"/>
              <dgm:constr type="h" for="ch" forName="ParentText1" refType="h" fact="0.72"/>
              <dgm:constr type="r" for="ch" forName="ParentShape1" refType="w" fact="0"/>
              <dgm:constr type="t" for="ch" forName="ParentShape1" refType="h" fact="0"/>
              <dgm:constr type="w" for="ch" forName="ParentShape1" refType="w" fact="0.125"/>
              <dgm:constr type="h" for="ch" forName="ParentShape1" refType="h" fact="0.72"/>
              <dgm:constr type="r" for="ch" forName="ParentText2" refType="w" fact="-0.875"/>
              <dgm:constr type="t" for="ch" forName="ParentText2" refType="h" fact="0.28"/>
              <dgm:constr type="w" for="ch" forName="ParentText2" refType="w" fact="0.125"/>
              <dgm:constr type="h" for="ch" forName="ParentText2" refType="h" fact="0.72"/>
              <dgm:constr type="r" for="ch" forName="ParentShape2" refType="w" fact="-0.875"/>
              <dgm:constr type="t" for="ch" forName="ParentShape2" refType="h" fact="0.28"/>
              <dgm:constr type="w" for="ch" forName="ParentShape2" refType="w" fact="0.125"/>
              <dgm:constr type="h" for="ch" forName="ParentShape2" refType="h" fact="0.72"/>
              <dgm:constr type="r" for="ch" forName="Divider" refType="w" fact="-0.5"/>
              <dgm:constr type="t" for="ch" forName="Divider" refType="h" fact="0.24"/>
              <dgm:constr type="w" for="ch" forName="Divider" refType="w" fact="0.0001"/>
              <dgm:constr type="h" for="ch" forName="Divider" refType="h" fact="0.52"/>
            </dgm:constrLst>
          </dgm:else>
        </dgm:choose>
      </dgm:else>
    </dgm:choose>
    <dgm:choose name="Name13">
      <dgm:if name="Name14" axis="ch" ptType="node" func="cnt" op="gte" val="1">
        <dgm:layoutNode name="Background" styleLbl="node1">
          <dgm:alg type="sp"/>
          <dgm:choose name="Name15">
            <dgm:if name="Name16" func="var" arg="dir" op="equ" val="norm">
              <dgm:shape xmlns:r="http://schemas.openxmlformats.org/officeDocument/2006/relationships" type="round2DiagRect" r:blip="">
                <dgm:adjLst>
                  <dgm:adj idx="1" val="0"/>
                  <dgm:adj idx="2" val="0.1667"/>
                </dgm:adjLst>
              </dgm:shape>
            </dgm:if>
            <dgm:else name="Name17">
              <dgm:shape xmlns:r="http://schemas.openxmlformats.org/officeDocument/2006/relationships" type="round2DiagRect" r:blip="">
                <dgm:adjLst>
                  <dgm:adj idx="1" val="0.1667"/>
                  <dgm:adj idx="2" val="0"/>
                </dgm:adjLst>
              </dgm:shape>
            </dgm:else>
          </dgm:choose>
          <dgm:presOf/>
        </dgm:layoutNode>
        <dgm:choose name="Name18">
          <dgm:if name="Name19" axis="ch" ptType="node" func="cnt" op="gte" val="2">
            <dgm:layoutNode name="Divider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</dgm:if>
          <dgm:else name="Name20"/>
        </dgm:choose>
        <dgm:layoutNode name="ChildText1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 hideGeom="1">
            <dgm:adjLst/>
          </dgm:shape>
          <dgm:presOf axis="ch des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21">
          <dgm:if name="Name22" axis="ch" ptType="node" func="cnt" op="gte" val="2">
            <dgm:layoutNode name="ChildText2" styleLbl="revTx">
              <dgm:varLst>
                <dgm:chMax val="0"/>
                <dgm:chPref val="0"/>
                <dgm:bulletEnabled val="1"/>
              </dgm:varLst>
              <dgm:alg type="tx">
                <dgm:param type="parTxLTRAlign" val="l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ch des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23"/>
        </dgm:choose>
        <dgm:layoutNode name="ParentText1" styleLbl="revTx">
          <dgm:varLst>
            <dgm:chMax val="1"/>
            <dgm:chPref val="1"/>
          </dgm:varLst>
          <dgm:choose name="Name24">
            <dgm:if name="Name25" func="var" arg="dir" op="equ" val="norm">
              <dgm:alg type="tx">
                <dgm:param type="parTxLTRAlign" val="r"/>
                <dgm:param type="shpTxLTRAlignCh" val="r"/>
                <dgm:param type="txAnchorVertCh" val="mid"/>
                <dgm:param type="autoTxRot" val="grav"/>
              </dgm:alg>
            </dgm:if>
            <dgm:else name="Name26">
              <dgm:alg type="tx">
                <dgm:param type="parTxLTRAlign" val="l"/>
                <dgm:param type="shpTxLTRAlignCh" val="r"/>
                <dgm:param type="txAnchorVertCh" val="mid"/>
                <dgm:param type="autoTxRot" val="grav"/>
              </dgm:alg>
            </dgm:else>
          </dgm:choose>
          <dgm:choose name="Name27">
            <dgm:if name="Name28" func="var" arg="dir" op="equ" val="norm">
              <dgm:shape xmlns:r="http://schemas.openxmlformats.org/officeDocument/2006/relationships" rot="-90" type="rightArrow" r:blip="" hideGeom="1">
                <dgm:adjLst>
                  <dgm:adj idx="1" val="0.4983"/>
                  <dgm:adj idx="2" val="0.6066"/>
                </dgm:adjLst>
              </dgm:shape>
            </dgm:if>
            <dgm:else name="Name29">
              <dgm:shape xmlns:r="http://schemas.openxmlformats.org/officeDocument/2006/relationships" rot="90" type="leftArrow" r:blip="" hideGeom="1">
                <dgm:adjLst>
                  <dgm:adj idx="1" val="0.4983"/>
                  <dgm:adj idx="2" val="0.6066"/>
                </dgm:adjLst>
              </dgm:shape>
            </dgm:else>
          </dgm:choose>
          <dgm:presOf axis="ch 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ParentShape1" styleLbl="alignImgPlace1">
          <dgm:varLst/>
          <dgm:alg type="sp"/>
          <dgm:presOf axis="ch self" ptType="node node" st="1 1" cnt="1 0"/>
          <dgm:choose name="Name30">
            <dgm:if name="Name31" func="var" arg="dir" op="equ" val="norm">
              <dgm:shape xmlns:r="http://schemas.openxmlformats.org/officeDocument/2006/relationships" rot="-90" type="rightArrow" r:blip="">
                <dgm:adjLst>
                  <dgm:adj idx="1" val="0.4983"/>
                  <dgm:adj idx="2" val="0.6066"/>
                </dgm:adjLst>
              </dgm:shape>
            </dgm:if>
            <dgm:else name="Name32">
              <dgm:shape xmlns:r="http://schemas.openxmlformats.org/officeDocument/2006/relationships" rot="90" type="leftArrow" r:blip="">
                <dgm:adjLst>
                  <dgm:adj idx="1" val="0.4983"/>
                  <dgm:adj idx="2" val="0.6066"/>
                </dgm:adjLst>
              </dgm:shape>
            </dgm:else>
          </dgm:choose>
        </dgm:layoutNode>
        <dgm:choose name="Name33">
          <dgm:if name="Name34" axis="ch" ptType="node" func="cnt" op="gte" val="2">
            <dgm:layoutNode name="ParentText2" styleLbl="revTx">
              <dgm:varLst>
                <dgm:chMax val="1"/>
                <dgm:chPref val="1"/>
              </dgm:varLst>
              <dgm:choose name="Name35">
                <dgm:if name="Name36" func="var" arg="dir" op="equ" val="norm">
                  <dgm:alg type="tx">
                    <dgm:param type="parTxLTRAlign" val="r"/>
                    <dgm:param type="shpTxLTRAlignCh" val="r"/>
                    <dgm:param type="txAnchorVertCh" val="mid"/>
                    <dgm:param type="autoTxRot" val="grav"/>
                  </dgm:alg>
                </dgm:if>
                <dgm:else name="Name37">
                  <dgm:alg type="tx">
                    <dgm:param type="parTxLTRAlign" val="l"/>
                    <dgm:param type="shpTxLTRAlignCh" val="r"/>
                    <dgm:param type="txAnchorVertCh" val="mid"/>
                    <dgm:param type="autoTxRot" val="grav"/>
                  </dgm:alg>
                </dgm:else>
              </dgm:choose>
              <dgm:choose name="Name38">
                <dgm:if name="Name39" func="var" arg="dir" op="equ" val="norm">
                  <dgm:shape xmlns:r="http://schemas.openxmlformats.org/officeDocument/2006/relationships" rot="90" type="rightArrow" r:blip="" hideGeom="1">
                    <dgm:adjLst>
                      <dgm:adj idx="1" val="0.4983"/>
                      <dgm:adj idx="2" val="0.6066"/>
                    </dgm:adjLst>
                  </dgm:shape>
                </dgm:if>
                <dgm:else name="Name40">
                  <dgm:shape xmlns:r="http://schemas.openxmlformats.org/officeDocument/2006/relationships" rot="-90" type="leftArrow" r:blip="" hideGeom="1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ParentShape2" styleLbl="alignImgPlace1">
              <dgm:varLst/>
              <dgm:alg type="sp"/>
              <dgm:choose name="Name41">
                <dgm:if name="Name42" func="var" arg="dir" op="equ" val="norm">
                  <dgm:shape xmlns:r="http://schemas.openxmlformats.org/officeDocument/2006/relationships" rot="90" type="rightArrow" r:blip="">
                    <dgm:adjLst>
                      <dgm:adj idx="1" val="0.4983"/>
                      <dgm:adj idx="2" val="0.6066"/>
                    </dgm:adjLst>
                  </dgm:shape>
                </dgm:if>
                <dgm:else name="Name43">
                  <dgm:shape xmlns:r="http://schemas.openxmlformats.org/officeDocument/2006/relationships" rot="-90" type="leftArrow" r:blip="">
                    <dgm:adjLst>
                      <dgm:adj idx="1" val="0.4983"/>
                      <dgm:adj idx="2" val="0.6066"/>
                    </dgm:adjLst>
                  </dgm:shape>
                </dgm:else>
              </dgm:choose>
              <dgm:presOf axis="ch self" ptType="node node" st="2 1" cnt="1 0"/>
            </dgm:layoutNode>
          </dgm:if>
          <dgm:else name="Name44"/>
        </dgm:choose>
      </dgm:if>
      <dgm:else name="Name4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2E1040-E4FC-483C-A152-BB8815B45D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647" y="582706"/>
            <a:ext cx="9051459" cy="2431427"/>
          </a:xfrm>
        </p:spPr>
        <p:txBody>
          <a:bodyPr>
            <a:normAutofit fontScale="90000"/>
          </a:bodyPr>
          <a:lstStyle/>
          <a:p>
            <a:r>
              <a:rPr lang="es-419" sz="3200" b="1" dirty="0"/>
              <a:t>Escuela Normal Preescolar del Estado</a:t>
            </a:r>
            <a:br>
              <a:rPr lang="es-419" sz="3100" dirty="0"/>
            </a:br>
            <a:r>
              <a:rPr lang="es-419" sz="3000" b="1" dirty="0"/>
              <a:t>Licenciatura en Educación Preescolar</a:t>
            </a:r>
            <a:br>
              <a:rPr lang="es-419" sz="3000" dirty="0"/>
            </a:br>
            <a:r>
              <a:rPr lang="es-419" sz="3000" b="1" dirty="0"/>
              <a:t>Materia:</a:t>
            </a:r>
            <a:r>
              <a:rPr lang="es-419" sz="3000" dirty="0"/>
              <a:t> El Sujeto y su Formación Profesional</a:t>
            </a:r>
            <a:br>
              <a:rPr lang="es-419" sz="3000" dirty="0"/>
            </a:br>
            <a:r>
              <a:rPr lang="es-419" sz="3000" b="1" dirty="0"/>
              <a:t>Profesor: </a:t>
            </a:r>
            <a:r>
              <a:rPr lang="es-419" sz="3000" dirty="0"/>
              <a:t>Graciano Montoya Hoyos</a:t>
            </a:r>
            <a:br>
              <a:rPr lang="es-419" dirty="0"/>
            </a:br>
            <a:endParaRPr lang="es-419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1DCA2BE-F992-4AAD-AC79-25F2A52813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5600" y="3216337"/>
            <a:ext cx="6400800" cy="1947333"/>
          </a:xfrm>
        </p:spPr>
        <p:txBody>
          <a:bodyPr>
            <a:normAutofit fontScale="92500" lnSpcReduction="20000"/>
          </a:bodyPr>
          <a:lstStyle/>
          <a:p>
            <a:r>
              <a:rPr lang="es-419" dirty="0"/>
              <a:t>Tema: Organizador Grafico y Cuestionario</a:t>
            </a:r>
          </a:p>
          <a:p>
            <a:endParaRPr lang="es-419" dirty="0"/>
          </a:p>
          <a:p>
            <a:r>
              <a:rPr lang="es-419" dirty="0"/>
              <a:t>Alumna: Laura </a:t>
            </a:r>
            <a:r>
              <a:rPr lang="es-419" dirty="0" err="1"/>
              <a:t>Suseth</a:t>
            </a:r>
            <a:r>
              <a:rPr lang="es-419" dirty="0"/>
              <a:t> Esquivel Peralta</a:t>
            </a:r>
          </a:p>
          <a:p>
            <a:r>
              <a:rPr lang="es-419" dirty="0"/>
              <a:t>           Semestre: 1 Sección: A</a:t>
            </a:r>
          </a:p>
          <a:p>
            <a:r>
              <a:rPr lang="es-419" dirty="0"/>
              <a:t>       Fecha: 28 de septiembre 2023</a:t>
            </a:r>
          </a:p>
          <a:p>
            <a:endParaRPr lang="es-419" dirty="0"/>
          </a:p>
          <a:p>
            <a:endParaRPr lang="es-419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EA64F63-4D85-4D8B-AFA8-0F5A81587C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588" y="1066800"/>
            <a:ext cx="1859441" cy="1383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652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13E759-2E62-43DE-9697-84BF19C8D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3241" y="394447"/>
            <a:ext cx="7439983" cy="1202059"/>
          </a:xfrm>
        </p:spPr>
        <p:txBody>
          <a:bodyPr>
            <a:normAutofit/>
          </a:bodyPr>
          <a:lstStyle/>
          <a:p>
            <a:r>
              <a:rPr lang="es-419" dirty="0"/>
              <a:t>SIMILITUDES Y DIFERENCIAS DE ambas reflexiones</a:t>
            </a: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9960CD25-98DE-4988-B7D8-AD453BF1E5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46147381"/>
              </p:ext>
            </p:extLst>
          </p:nvPr>
        </p:nvGraphicFramePr>
        <p:xfrm>
          <a:off x="2202329" y="159650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9028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DA4DC1-04B8-43DD-A51A-A47984DB9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394446"/>
            <a:ext cx="11196918" cy="1903589"/>
          </a:xfrm>
        </p:spPr>
        <p:txBody>
          <a:bodyPr>
            <a:normAutofit/>
          </a:bodyPr>
          <a:lstStyle/>
          <a:p>
            <a:r>
              <a:rPr lang="es-419" dirty="0"/>
              <a:t>¿Qué condiciones determinaron su elección para ser docente?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0D36694-9C2C-4F5C-B220-14BA8306CA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2825" y="3061366"/>
            <a:ext cx="8534400" cy="1498600"/>
          </a:xfrm>
        </p:spPr>
        <p:txBody>
          <a:bodyPr/>
          <a:lstStyle/>
          <a:p>
            <a:pPr marL="342900" indent="-342900">
              <a:buAutoNum type="alphaUcPeriod"/>
            </a:pPr>
            <a:r>
              <a:rPr lang="es-419" dirty="0"/>
              <a:t>Gracias al buen trato y comprensión de un profesor, ser quien de información sobre su condición. </a:t>
            </a:r>
          </a:p>
          <a:p>
            <a:pPr marL="342900" indent="-342900">
              <a:buAutoNum type="alphaUcPeriod"/>
            </a:pPr>
            <a:r>
              <a:rPr lang="es-419" dirty="0"/>
              <a:t>Por la necesidad de obtener un titulo profesional, los maestros eran vistos como una carreara de buen valor</a:t>
            </a:r>
          </a:p>
        </p:txBody>
      </p:sp>
    </p:spTree>
    <p:extLst>
      <p:ext uri="{BB962C8B-B14F-4D97-AF65-F5344CB8AC3E}">
        <p14:creationId xmlns:p14="http://schemas.microsoft.com/office/powerpoint/2010/main" val="2142546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A7C33C-0E69-49A9-A4F9-DBECE6345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9952" y="672353"/>
            <a:ext cx="8534401" cy="1293988"/>
          </a:xfrm>
        </p:spPr>
        <p:txBody>
          <a:bodyPr>
            <a:normAutofit fontScale="90000"/>
          </a:bodyPr>
          <a:lstStyle/>
          <a:p>
            <a:r>
              <a:rPr lang="es-419" dirty="0"/>
              <a:t>¿Quiénes influyeron en su decisión de ser docente?</a:t>
            </a:r>
            <a:br>
              <a:rPr lang="es-419" dirty="0"/>
            </a:br>
            <a:r>
              <a:rPr lang="es-419" dirty="0"/>
              <a:t> ¿Tenía vocación para la docencia?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DE76FFF-629E-47A5-A034-DD3192709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3154" y="2855258"/>
            <a:ext cx="8534400" cy="1498600"/>
          </a:xfrm>
        </p:spPr>
        <p:txBody>
          <a:bodyPr/>
          <a:lstStyle/>
          <a:p>
            <a:pPr marL="342900" indent="-342900">
              <a:buAutoNum type="alphaUcPeriod"/>
            </a:pPr>
            <a:r>
              <a:rPr lang="es-419" dirty="0"/>
              <a:t>Su director, si era bueno conectando con los niños</a:t>
            </a:r>
          </a:p>
          <a:p>
            <a:pPr marL="342900" indent="-342900">
              <a:buAutoNum type="alphaUcPeriod"/>
            </a:pPr>
            <a:r>
              <a:rPr lang="es-419" dirty="0"/>
              <a:t> La esperanza de triunfar que veían en el sus familiares, si se esforzaba por la enseñanza a pesar de sus dificultades de traslado</a:t>
            </a:r>
          </a:p>
        </p:txBody>
      </p:sp>
    </p:spTree>
    <p:extLst>
      <p:ext uri="{BB962C8B-B14F-4D97-AF65-F5344CB8AC3E}">
        <p14:creationId xmlns:p14="http://schemas.microsoft.com/office/powerpoint/2010/main" val="4280437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392A01-E581-4998-AC2F-170295AF8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799" y="521365"/>
            <a:ext cx="8534401" cy="1840835"/>
          </a:xfrm>
        </p:spPr>
        <p:txBody>
          <a:bodyPr/>
          <a:lstStyle/>
          <a:p>
            <a:r>
              <a:rPr lang="es-419" dirty="0"/>
              <a:t>¿Influyó la formación que tuvo en la escuela formadora de docentes para su elección?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2DE8ACE-0B66-4B18-B722-50F3FDFA6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2824" y="2873188"/>
            <a:ext cx="9472799" cy="3115236"/>
          </a:xfrm>
        </p:spPr>
        <p:txBody>
          <a:bodyPr/>
          <a:lstStyle/>
          <a:p>
            <a:pPr marL="342900" indent="-342900">
              <a:buAutoNum type="alphaUcPeriod"/>
            </a:pPr>
            <a:r>
              <a:rPr lang="es-419" dirty="0"/>
              <a:t>Si, su entorno lo motivo a hacer la diferencia en la educación.</a:t>
            </a:r>
          </a:p>
          <a:p>
            <a:pPr marL="342900" indent="-342900">
              <a:buAutoNum type="alphaUcPeriod"/>
            </a:pPr>
            <a:r>
              <a:rPr lang="es-419" dirty="0"/>
              <a:t> Si, un profesor lo oriento a cerca de una buena escuela Normal , y eso lo lleno de ilusión. </a:t>
            </a:r>
          </a:p>
        </p:txBody>
      </p:sp>
    </p:spTree>
    <p:extLst>
      <p:ext uri="{BB962C8B-B14F-4D97-AF65-F5344CB8AC3E}">
        <p14:creationId xmlns:p14="http://schemas.microsoft.com/office/powerpoint/2010/main" val="3041210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45422C-7F69-44B7-9864-CA5525D4F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799" y="339165"/>
            <a:ext cx="8534401" cy="2281600"/>
          </a:xfrm>
        </p:spPr>
        <p:txBody>
          <a:bodyPr/>
          <a:lstStyle/>
          <a:p>
            <a:r>
              <a:rPr lang="es-419" dirty="0"/>
              <a:t>¿Las condiciones económicas de vida influyeron para su elección de ser docente?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D8FCC05-D850-4B73-87B6-6A3122AC4A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AutoNum type="alphaUcPeriod"/>
            </a:pPr>
            <a:r>
              <a:rPr lang="es-419" dirty="0"/>
              <a:t>No, contaba con estabilidad económica y apoyo de sus mayores</a:t>
            </a:r>
          </a:p>
          <a:p>
            <a:pPr marL="342900" indent="-342900">
              <a:buAutoNum type="alphaUcPeriod"/>
            </a:pPr>
            <a:r>
              <a:rPr lang="es-419" dirty="0"/>
              <a:t> Si, desde pequeño deseo ser alguien  importante profesionalmente y mejorar su economía </a:t>
            </a:r>
          </a:p>
        </p:txBody>
      </p:sp>
    </p:spTree>
    <p:extLst>
      <p:ext uri="{BB962C8B-B14F-4D97-AF65-F5344CB8AC3E}">
        <p14:creationId xmlns:p14="http://schemas.microsoft.com/office/powerpoint/2010/main" val="3534463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1A213B-F23F-412D-85CF-A7C967BC6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799" y="80600"/>
            <a:ext cx="8534401" cy="2281600"/>
          </a:xfrm>
        </p:spPr>
        <p:txBody>
          <a:bodyPr/>
          <a:lstStyle/>
          <a:p>
            <a:r>
              <a:rPr lang="es-419" dirty="0"/>
              <a:t>¿Las condiciones sociales influyeron en su elección de carrera?.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6156EF6-E03E-4303-8A4F-6D47632BC6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28799" y="2846294"/>
            <a:ext cx="8534400" cy="1498600"/>
          </a:xfrm>
        </p:spPr>
        <p:txBody>
          <a:bodyPr/>
          <a:lstStyle/>
          <a:p>
            <a:pPr marL="342900" indent="-342900">
              <a:buAutoNum type="alphaUcPeriod"/>
            </a:pPr>
            <a:r>
              <a:rPr lang="es-419" dirty="0"/>
              <a:t>Si, por el rechazo que tenia de sus compañeros y padres de familia, el deseaba ser quien hiciera el cambio y combatiera la desinformación</a:t>
            </a:r>
          </a:p>
          <a:p>
            <a:pPr marL="342900" indent="-342900">
              <a:buAutoNum type="alphaUcPeriod"/>
            </a:pPr>
            <a:r>
              <a:rPr lang="es-419" dirty="0"/>
              <a:t> Si, por  la manera en que obtenía sus clases y el material del que </a:t>
            </a:r>
            <a:r>
              <a:rPr lang="es-419" dirty="0" err="1"/>
              <a:t>carecian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374828440"/>
      </p:ext>
    </p:extLst>
  </p:cSld>
  <p:clrMapOvr>
    <a:masterClrMapping/>
  </p:clrMapOvr>
</p:sld>
</file>

<file path=ppt/theme/theme1.xml><?xml version="1.0" encoding="utf-8"?>
<a:theme xmlns:a="http://schemas.openxmlformats.org/drawingml/2006/main" name="Secto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31</TotalTime>
  <Words>373</Words>
  <Application>Microsoft Office PowerPoint</Application>
  <PresentationFormat>Panorámica</PresentationFormat>
  <Paragraphs>35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Century Gothic</vt:lpstr>
      <vt:lpstr>Wingdings 3</vt:lpstr>
      <vt:lpstr>Sector</vt:lpstr>
      <vt:lpstr>Escuela Normal Preescolar del Estado Licenciatura en Educación Preescolar Materia: El Sujeto y su Formación Profesional Profesor: Graciano Montoya Hoyos </vt:lpstr>
      <vt:lpstr>SIMILITUDES Y DIFERENCIAS DE ambas reflexiones</vt:lpstr>
      <vt:lpstr>¿Qué condiciones determinaron su elección para ser docente?</vt:lpstr>
      <vt:lpstr>¿Quiénes influyeron en su decisión de ser docente?  ¿Tenía vocación para la docencia?</vt:lpstr>
      <vt:lpstr>¿Influyó la formación que tuvo en la escuela formadora de docentes para su elección?</vt:lpstr>
      <vt:lpstr>¿Las condiciones económicas de vida influyeron para su elección de ser docente?</vt:lpstr>
      <vt:lpstr>¿Las condiciones sociales influyeron en su elección de carrera?.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Preescolar del Estado Licenciatura en Educación Preescolar Materia: El Sujeto y su Formación Profesional Profesor: Graciano Montoya Hoyos</dc:title>
  <dc:creator>ivan esquivel</dc:creator>
  <cp:lastModifiedBy>ivan esquivel</cp:lastModifiedBy>
  <cp:revision>4</cp:revision>
  <dcterms:created xsi:type="dcterms:W3CDTF">2023-09-29T05:27:25Z</dcterms:created>
  <dcterms:modified xsi:type="dcterms:W3CDTF">2023-09-29T05:59:16Z</dcterms:modified>
</cp:coreProperties>
</file>