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3014F-76A8-4152-9EC7-A80D1987A849}" type="doc">
      <dgm:prSet loTypeId="urn:microsoft.com/office/officeart/2009/3/layout/OpposingIdea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419"/>
        </a:p>
      </dgm:t>
    </dgm:pt>
    <dgm:pt modelId="{AF290418-73B1-46C0-963E-B1373734F4EF}">
      <dgm:prSet phldrT="[Texto]"/>
      <dgm:spPr/>
      <dgm:t>
        <a:bodyPr/>
        <a:lstStyle/>
        <a:p>
          <a:r>
            <a:rPr lang="es-419" dirty="0"/>
            <a:t>SIMILITUDES</a:t>
          </a:r>
        </a:p>
      </dgm:t>
    </dgm:pt>
    <dgm:pt modelId="{37986339-3BC6-4555-BE35-6135DB289812}" type="parTrans" cxnId="{B58511D8-C987-4A25-B813-48E18C0005EE}">
      <dgm:prSet/>
      <dgm:spPr/>
      <dgm:t>
        <a:bodyPr/>
        <a:lstStyle/>
        <a:p>
          <a:endParaRPr lang="es-419"/>
        </a:p>
      </dgm:t>
    </dgm:pt>
    <dgm:pt modelId="{0182E3ED-F901-48F9-9886-1B1EA68E3B0F}" type="sibTrans" cxnId="{B58511D8-C987-4A25-B813-48E18C0005EE}">
      <dgm:prSet/>
      <dgm:spPr/>
      <dgm:t>
        <a:bodyPr/>
        <a:lstStyle/>
        <a:p>
          <a:endParaRPr lang="es-419"/>
        </a:p>
      </dgm:t>
    </dgm:pt>
    <dgm:pt modelId="{6D235B23-4511-4F04-BD75-B196D669ED70}">
      <dgm:prSet phldrT="[Texto]"/>
      <dgm:spPr/>
      <dgm:t>
        <a:bodyPr/>
        <a:lstStyle/>
        <a:p>
          <a:r>
            <a:rPr lang="es-419" dirty="0"/>
            <a:t>Abordo el rechazo de los compañeros hacia el protagonista.</a:t>
          </a:r>
        </a:p>
        <a:p>
          <a:r>
            <a:rPr lang="es-419" dirty="0"/>
            <a:t>Presentaba una problemática.</a:t>
          </a:r>
        </a:p>
        <a:p>
          <a:r>
            <a:rPr lang="es-419" dirty="0"/>
            <a:t>Contaba con apoyo de sus mayores.</a:t>
          </a:r>
        </a:p>
        <a:p>
          <a:r>
            <a:rPr lang="es-419" dirty="0"/>
            <a:t>Carecían de información importante.</a:t>
          </a:r>
        </a:p>
        <a:p>
          <a:r>
            <a:rPr lang="es-419" dirty="0"/>
            <a:t>Lograron su objetivo.</a:t>
          </a:r>
        </a:p>
        <a:p>
          <a:r>
            <a:rPr lang="es-419" dirty="0"/>
            <a:t>Residencia ante la problemática.</a:t>
          </a:r>
        </a:p>
        <a:p>
          <a:r>
            <a:rPr lang="es-419" dirty="0"/>
            <a:t>Personas que lo acompañaron.</a:t>
          </a:r>
        </a:p>
      </dgm:t>
    </dgm:pt>
    <dgm:pt modelId="{14814391-24EA-4274-A031-032852F194D8}" type="parTrans" cxnId="{EB732513-2731-48B0-A982-680164FA4E74}">
      <dgm:prSet/>
      <dgm:spPr/>
      <dgm:t>
        <a:bodyPr/>
        <a:lstStyle/>
        <a:p>
          <a:endParaRPr lang="es-419"/>
        </a:p>
      </dgm:t>
    </dgm:pt>
    <dgm:pt modelId="{7A225FA2-F7B8-4D67-AA1B-A73AD661B1BA}" type="sibTrans" cxnId="{EB732513-2731-48B0-A982-680164FA4E74}">
      <dgm:prSet/>
      <dgm:spPr/>
      <dgm:t>
        <a:bodyPr/>
        <a:lstStyle/>
        <a:p>
          <a:endParaRPr lang="es-419"/>
        </a:p>
      </dgm:t>
    </dgm:pt>
    <dgm:pt modelId="{B4B32864-6981-4434-B05E-58E8980FD259}">
      <dgm:prSet phldrT="[Texto]"/>
      <dgm:spPr/>
      <dgm:t>
        <a:bodyPr/>
        <a:lstStyle/>
        <a:p>
          <a:r>
            <a:rPr lang="es-419" dirty="0"/>
            <a:t>TEMAS DIFERENTES</a:t>
          </a:r>
        </a:p>
      </dgm:t>
    </dgm:pt>
    <dgm:pt modelId="{925A7F01-4359-4BA1-B5E5-B0FD2B75DD1D}" type="parTrans" cxnId="{20176C62-3E10-4B2A-B43A-DD1EB6C7C571}">
      <dgm:prSet/>
      <dgm:spPr/>
      <dgm:t>
        <a:bodyPr/>
        <a:lstStyle/>
        <a:p>
          <a:endParaRPr lang="es-419"/>
        </a:p>
      </dgm:t>
    </dgm:pt>
    <dgm:pt modelId="{259B7B09-6B6D-40A5-8B99-6F8E2098B6B9}" type="sibTrans" cxnId="{20176C62-3E10-4B2A-B43A-DD1EB6C7C571}">
      <dgm:prSet/>
      <dgm:spPr/>
      <dgm:t>
        <a:bodyPr/>
        <a:lstStyle/>
        <a:p>
          <a:endParaRPr lang="es-419"/>
        </a:p>
      </dgm:t>
    </dgm:pt>
    <dgm:pt modelId="{A35D4E11-BDA1-4D5B-B61F-09112A1F1516}">
      <dgm:prSet phldrT="[Texto]"/>
      <dgm:spPr/>
      <dgm:t>
        <a:bodyPr/>
        <a:lstStyle/>
        <a:p>
          <a:r>
            <a:rPr lang="es-419" dirty="0"/>
            <a:t>Eran de distintas clases sociales.</a:t>
          </a:r>
        </a:p>
        <a:p>
          <a:r>
            <a:rPr lang="es-419" dirty="0"/>
            <a:t>Distintos contextos en cuanto a calidad de material.</a:t>
          </a:r>
        </a:p>
        <a:p>
          <a:r>
            <a:rPr lang="es-419" dirty="0"/>
            <a:t>Diferencia de atención en la infancia.</a:t>
          </a:r>
        </a:p>
        <a:p>
          <a:r>
            <a:rPr lang="es-419" dirty="0"/>
            <a:t>Calidad de alimentación.</a:t>
          </a:r>
        </a:p>
        <a:p>
          <a:endParaRPr lang="es-419" dirty="0"/>
        </a:p>
        <a:p>
          <a:endParaRPr lang="es-419" dirty="0"/>
        </a:p>
      </dgm:t>
    </dgm:pt>
    <dgm:pt modelId="{4523F651-5C19-47C0-9310-577064D8BC9D}" type="parTrans" cxnId="{34685B18-CA6A-4664-B595-4A9B50F6806D}">
      <dgm:prSet/>
      <dgm:spPr/>
      <dgm:t>
        <a:bodyPr/>
        <a:lstStyle/>
        <a:p>
          <a:endParaRPr lang="es-419"/>
        </a:p>
      </dgm:t>
    </dgm:pt>
    <dgm:pt modelId="{BA92E23D-67BD-4322-8227-E53BA6D0A622}" type="sibTrans" cxnId="{34685B18-CA6A-4664-B595-4A9B50F6806D}">
      <dgm:prSet/>
      <dgm:spPr/>
      <dgm:t>
        <a:bodyPr/>
        <a:lstStyle/>
        <a:p>
          <a:endParaRPr lang="es-419"/>
        </a:p>
      </dgm:t>
    </dgm:pt>
    <dgm:pt modelId="{ED4600AD-3B55-4F17-A533-ADB5930452B5}" type="pres">
      <dgm:prSet presAssocID="{59B3014F-76A8-4152-9EC7-A80D1987A849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558A6E28-C72A-4493-A430-AADE20623A54}" type="pres">
      <dgm:prSet presAssocID="{59B3014F-76A8-4152-9EC7-A80D1987A849}" presName="Background" presStyleLbl="node1" presStyleIdx="0" presStyleCnt="1" custScaleY="99710" custLinFactNeighborX="-1224" custLinFactNeighborY="0"/>
      <dgm:spPr/>
    </dgm:pt>
    <dgm:pt modelId="{B4FFB094-7471-45FF-94BB-7B828D72F61A}" type="pres">
      <dgm:prSet presAssocID="{59B3014F-76A8-4152-9EC7-A80D1987A849}" presName="Divider" presStyleLbl="callout" presStyleIdx="0" presStyleCnt="1"/>
      <dgm:spPr/>
    </dgm:pt>
    <dgm:pt modelId="{6DA19422-FB81-49D3-A0F0-A8A054755473}" type="pres">
      <dgm:prSet presAssocID="{59B3014F-76A8-4152-9EC7-A80D1987A849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398FCA1-ADE4-44DC-885A-3DC70A339430}" type="pres">
      <dgm:prSet presAssocID="{59B3014F-76A8-4152-9EC7-A80D1987A849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095835F-F34F-41C6-BCCC-E5B65B4A77BA}" type="pres">
      <dgm:prSet presAssocID="{59B3014F-76A8-4152-9EC7-A80D1987A849}" presName="ParentText1" presStyleLbl="revTx" presStyleIdx="0" presStyleCnt="0">
        <dgm:presLayoutVars>
          <dgm:chMax val="1"/>
          <dgm:chPref val="1"/>
        </dgm:presLayoutVars>
      </dgm:prSet>
      <dgm:spPr/>
    </dgm:pt>
    <dgm:pt modelId="{A8CF9E09-630A-4109-B31D-8CDD92D1DF25}" type="pres">
      <dgm:prSet presAssocID="{59B3014F-76A8-4152-9EC7-A80D1987A849}" presName="ParentShape1" presStyleLbl="alignImgPlace1" presStyleIdx="0" presStyleCnt="2">
        <dgm:presLayoutVars/>
      </dgm:prSet>
      <dgm:spPr/>
    </dgm:pt>
    <dgm:pt modelId="{B13A07B8-8145-40DD-B79A-8B774977D022}" type="pres">
      <dgm:prSet presAssocID="{59B3014F-76A8-4152-9EC7-A80D1987A849}" presName="ParentText2" presStyleLbl="revTx" presStyleIdx="0" presStyleCnt="0">
        <dgm:presLayoutVars>
          <dgm:chMax val="1"/>
          <dgm:chPref val="1"/>
        </dgm:presLayoutVars>
      </dgm:prSet>
      <dgm:spPr/>
    </dgm:pt>
    <dgm:pt modelId="{EC26A456-CF8A-4CF6-A15B-7FE7F64AFC79}" type="pres">
      <dgm:prSet presAssocID="{59B3014F-76A8-4152-9EC7-A80D1987A849}" presName="ParentShape2" presStyleLbl="alignImgPlace1" presStyleIdx="1" presStyleCnt="2">
        <dgm:presLayoutVars/>
      </dgm:prSet>
      <dgm:spPr/>
    </dgm:pt>
  </dgm:ptLst>
  <dgm:cxnLst>
    <dgm:cxn modelId="{134F4704-2FBC-4436-86E7-0A33F7116F4C}" type="presOf" srcId="{B4B32864-6981-4434-B05E-58E8980FD259}" destId="{B13A07B8-8145-40DD-B79A-8B774977D022}" srcOrd="0" destOrd="0" presId="urn:microsoft.com/office/officeart/2009/3/layout/OpposingIdeas"/>
    <dgm:cxn modelId="{9B0E7909-E0D7-41F2-BA27-D0A092C9B0F6}" type="presOf" srcId="{AF290418-73B1-46C0-963E-B1373734F4EF}" destId="{A8CF9E09-630A-4109-B31D-8CDD92D1DF25}" srcOrd="1" destOrd="0" presId="urn:microsoft.com/office/officeart/2009/3/layout/OpposingIdeas"/>
    <dgm:cxn modelId="{EB732513-2731-48B0-A982-680164FA4E74}" srcId="{AF290418-73B1-46C0-963E-B1373734F4EF}" destId="{6D235B23-4511-4F04-BD75-B196D669ED70}" srcOrd="0" destOrd="0" parTransId="{14814391-24EA-4274-A031-032852F194D8}" sibTransId="{7A225FA2-F7B8-4D67-AA1B-A73AD661B1BA}"/>
    <dgm:cxn modelId="{34685B18-CA6A-4664-B595-4A9B50F6806D}" srcId="{B4B32864-6981-4434-B05E-58E8980FD259}" destId="{A35D4E11-BDA1-4D5B-B61F-09112A1F1516}" srcOrd="0" destOrd="0" parTransId="{4523F651-5C19-47C0-9310-577064D8BC9D}" sibTransId="{BA92E23D-67BD-4322-8227-E53BA6D0A622}"/>
    <dgm:cxn modelId="{6FCDAB32-5886-440C-8C7D-618E1CEF093B}" type="presOf" srcId="{6D235B23-4511-4F04-BD75-B196D669ED70}" destId="{6DA19422-FB81-49D3-A0F0-A8A054755473}" srcOrd="0" destOrd="0" presId="urn:microsoft.com/office/officeart/2009/3/layout/OpposingIdeas"/>
    <dgm:cxn modelId="{A9E12A39-C831-4EF3-8136-49A750F754BF}" type="presOf" srcId="{B4B32864-6981-4434-B05E-58E8980FD259}" destId="{EC26A456-CF8A-4CF6-A15B-7FE7F64AFC79}" srcOrd="1" destOrd="0" presId="urn:microsoft.com/office/officeart/2009/3/layout/OpposingIdeas"/>
    <dgm:cxn modelId="{20176C62-3E10-4B2A-B43A-DD1EB6C7C571}" srcId="{59B3014F-76A8-4152-9EC7-A80D1987A849}" destId="{B4B32864-6981-4434-B05E-58E8980FD259}" srcOrd="1" destOrd="0" parTransId="{925A7F01-4359-4BA1-B5E5-B0FD2B75DD1D}" sibTransId="{259B7B09-6B6D-40A5-8B99-6F8E2098B6B9}"/>
    <dgm:cxn modelId="{925670A5-6D26-4A2B-825D-AC401ADA5F22}" type="presOf" srcId="{AF290418-73B1-46C0-963E-B1373734F4EF}" destId="{2095835F-F34F-41C6-BCCC-E5B65B4A77BA}" srcOrd="0" destOrd="0" presId="urn:microsoft.com/office/officeart/2009/3/layout/OpposingIdeas"/>
    <dgm:cxn modelId="{D54F97BF-B599-43E6-9211-06A02525F48F}" type="presOf" srcId="{59B3014F-76A8-4152-9EC7-A80D1987A849}" destId="{ED4600AD-3B55-4F17-A533-ADB5930452B5}" srcOrd="0" destOrd="0" presId="urn:microsoft.com/office/officeart/2009/3/layout/OpposingIdeas"/>
    <dgm:cxn modelId="{B58511D8-C987-4A25-B813-48E18C0005EE}" srcId="{59B3014F-76A8-4152-9EC7-A80D1987A849}" destId="{AF290418-73B1-46C0-963E-B1373734F4EF}" srcOrd="0" destOrd="0" parTransId="{37986339-3BC6-4555-BE35-6135DB289812}" sibTransId="{0182E3ED-F901-48F9-9886-1B1EA68E3B0F}"/>
    <dgm:cxn modelId="{E21FA9E6-08CF-47A6-A8DD-6AB0112F4EFF}" type="presOf" srcId="{A35D4E11-BDA1-4D5B-B61F-09112A1F1516}" destId="{9398FCA1-ADE4-44DC-885A-3DC70A339430}" srcOrd="0" destOrd="0" presId="urn:microsoft.com/office/officeart/2009/3/layout/OpposingIdeas"/>
    <dgm:cxn modelId="{F370B7EE-6436-4376-A79A-7EECD569E6E5}" type="presParOf" srcId="{ED4600AD-3B55-4F17-A533-ADB5930452B5}" destId="{558A6E28-C72A-4493-A430-AADE20623A54}" srcOrd="0" destOrd="0" presId="urn:microsoft.com/office/officeart/2009/3/layout/OpposingIdeas"/>
    <dgm:cxn modelId="{75B8AA95-99F6-439B-9F3E-FF1DE8B12FDD}" type="presParOf" srcId="{ED4600AD-3B55-4F17-A533-ADB5930452B5}" destId="{B4FFB094-7471-45FF-94BB-7B828D72F61A}" srcOrd="1" destOrd="0" presId="urn:microsoft.com/office/officeart/2009/3/layout/OpposingIdeas"/>
    <dgm:cxn modelId="{13C05FF7-E5F4-407C-819B-89453E022267}" type="presParOf" srcId="{ED4600AD-3B55-4F17-A533-ADB5930452B5}" destId="{6DA19422-FB81-49D3-A0F0-A8A054755473}" srcOrd="2" destOrd="0" presId="urn:microsoft.com/office/officeart/2009/3/layout/OpposingIdeas"/>
    <dgm:cxn modelId="{7B46CE51-DE7D-417B-BEF1-9F7686D82DA9}" type="presParOf" srcId="{ED4600AD-3B55-4F17-A533-ADB5930452B5}" destId="{9398FCA1-ADE4-44DC-885A-3DC70A339430}" srcOrd="3" destOrd="0" presId="urn:microsoft.com/office/officeart/2009/3/layout/OpposingIdeas"/>
    <dgm:cxn modelId="{FC8DB302-6383-4A12-B749-82C8549497C4}" type="presParOf" srcId="{ED4600AD-3B55-4F17-A533-ADB5930452B5}" destId="{2095835F-F34F-41C6-BCCC-E5B65B4A77BA}" srcOrd="4" destOrd="0" presId="urn:microsoft.com/office/officeart/2009/3/layout/OpposingIdeas"/>
    <dgm:cxn modelId="{F87C1010-786B-4154-8944-EE390EE2B11E}" type="presParOf" srcId="{ED4600AD-3B55-4F17-A533-ADB5930452B5}" destId="{A8CF9E09-630A-4109-B31D-8CDD92D1DF25}" srcOrd="5" destOrd="0" presId="urn:microsoft.com/office/officeart/2009/3/layout/OpposingIdeas"/>
    <dgm:cxn modelId="{BAB6351D-1D90-447D-80A8-CC11C43342C0}" type="presParOf" srcId="{ED4600AD-3B55-4F17-A533-ADB5930452B5}" destId="{B13A07B8-8145-40DD-B79A-8B774977D022}" srcOrd="6" destOrd="0" presId="urn:microsoft.com/office/officeart/2009/3/layout/OpposingIdeas"/>
    <dgm:cxn modelId="{67A36EED-8192-4474-B959-BB15EA77E369}" type="presParOf" srcId="{ED4600AD-3B55-4F17-A533-ADB5930452B5}" destId="{EC26A456-CF8A-4CF6-A15B-7FE7F64AFC79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6E28-C72A-4493-A430-AADE20623A54}">
      <dsp:nvSpPr>
        <dsp:cNvPr id="0" name=""/>
        <dsp:cNvSpPr/>
      </dsp:nvSpPr>
      <dsp:spPr>
        <a:xfrm>
          <a:off x="941384" y="1074976"/>
          <a:ext cx="6096000" cy="3268713"/>
        </a:xfrm>
        <a:prstGeom prst="round2DiagRect">
          <a:avLst>
            <a:gd name="adj1" fmla="val 0"/>
            <a:gd name="adj2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FB094-7471-45FF-94BB-7B828D72F61A}">
      <dsp:nvSpPr>
        <dsp:cNvPr id="0" name=""/>
        <dsp:cNvSpPr/>
      </dsp:nvSpPr>
      <dsp:spPr>
        <a:xfrm>
          <a:off x="4063999" y="1417913"/>
          <a:ext cx="812" cy="258284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19422-FB81-49D3-A0F0-A8A054755473}">
      <dsp:nvSpPr>
        <dsp:cNvPr id="0" name=""/>
        <dsp:cNvSpPr/>
      </dsp:nvSpPr>
      <dsp:spPr>
        <a:xfrm>
          <a:off x="1219199" y="1318573"/>
          <a:ext cx="2641600" cy="27815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Abordo el rechazo de los compañeros hacia el protagonista.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Presentaba una problemática.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Contaba con apoyo de sus mayores.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Carecían de información importante.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Lograron su objetivo.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Residencia ante la problemática.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Personas que lo acompañaron.</a:t>
          </a:r>
        </a:p>
      </dsp:txBody>
      <dsp:txXfrm>
        <a:off x="1219199" y="1318573"/>
        <a:ext cx="2641600" cy="2781520"/>
      </dsp:txXfrm>
    </dsp:sp>
    <dsp:sp modelId="{9398FCA1-ADE4-44DC-885A-3DC70A339430}">
      <dsp:nvSpPr>
        <dsp:cNvPr id="0" name=""/>
        <dsp:cNvSpPr/>
      </dsp:nvSpPr>
      <dsp:spPr>
        <a:xfrm>
          <a:off x="4267199" y="1318573"/>
          <a:ext cx="2641600" cy="27815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Eran de distintas clases sociales.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Distintos contextos en cuanto a calidad de material.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Diferencia de atención en la infancia.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300" kern="1200" dirty="0"/>
            <a:t>Calidad de alimentación.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419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419" sz="1300" kern="1200" dirty="0"/>
        </a:p>
      </dsp:txBody>
      <dsp:txXfrm>
        <a:off x="4267199" y="1318573"/>
        <a:ext cx="2641600" cy="2781520"/>
      </dsp:txXfrm>
    </dsp:sp>
    <dsp:sp modelId="{A8CF9E09-630A-4109-B31D-8CDD92D1DF25}">
      <dsp:nvSpPr>
        <dsp:cNvPr id="0" name=""/>
        <dsp:cNvSpPr/>
      </dsp:nvSpPr>
      <dsp:spPr>
        <a:xfrm rot="16200000">
          <a:off x="-1280120" y="1505953"/>
          <a:ext cx="3576240" cy="1016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300" kern="1200" dirty="0"/>
            <a:t>SIMILITUDES</a:t>
          </a:r>
        </a:p>
      </dsp:txBody>
      <dsp:txXfrm>
        <a:off x="-1126567" y="1914370"/>
        <a:ext cx="3269135" cy="506272"/>
      </dsp:txXfrm>
    </dsp:sp>
    <dsp:sp modelId="{EC26A456-CF8A-4CF6-A15B-7FE7F64AFC79}">
      <dsp:nvSpPr>
        <dsp:cNvPr id="0" name=""/>
        <dsp:cNvSpPr/>
      </dsp:nvSpPr>
      <dsp:spPr>
        <a:xfrm rot="5400000">
          <a:off x="5831879" y="2896713"/>
          <a:ext cx="3576240" cy="1016000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300" kern="1200" dirty="0"/>
            <a:t>TEMAS DIFERENTES</a:t>
          </a:r>
        </a:p>
      </dsp:txBody>
      <dsp:txXfrm>
        <a:off x="5985432" y="2998025"/>
        <a:ext cx="3269135" cy="506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E1040-E4FC-483C-A152-BB8815B45D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647" y="582706"/>
            <a:ext cx="9051459" cy="2431427"/>
          </a:xfrm>
        </p:spPr>
        <p:txBody>
          <a:bodyPr>
            <a:normAutofit fontScale="90000"/>
          </a:bodyPr>
          <a:lstStyle/>
          <a:p>
            <a:r>
              <a:rPr lang="es-419" sz="3200" b="1" dirty="0"/>
              <a:t>Escuela Normal Preescolar del Estado</a:t>
            </a:r>
            <a:br>
              <a:rPr lang="es-419" sz="3100" dirty="0"/>
            </a:br>
            <a:r>
              <a:rPr lang="es-419" sz="3000" b="1" dirty="0"/>
              <a:t>Licenciatura en Educación Preescolar</a:t>
            </a:r>
            <a:br>
              <a:rPr lang="es-419" sz="3000" dirty="0"/>
            </a:br>
            <a:r>
              <a:rPr lang="es-419" sz="3000" b="1" dirty="0"/>
              <a:t>Materia:</a:t>
            </a:r>
            <a:r>
              <a:rPr lang="es-419" sz="3000" dirty="0"/>
              <a:t> El Sujeto y su Formación Profesional</a:t>
            </a:r>
            <a:br>
              <a:rPr lang="es-419" sz="3000" dirty="0"/>
            </a:br>
            <a:r>
              <a:rPr lang="es-419" sz="3000" b="1" dirty="0"/>
              <a:t>Profesor: </a:t>
            </a:r>
            <a:r>
              <a:rPr lang="es-419" sz="3000" dirty="0"/>
              <a:t>Graciano Montoya Hoyos</a:t>
            </a:r>
            <a:br>
              <a:rPr lang="es-419" dirty="0"/>
            </a:br>
            <a:endParaRPr lang="es-419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DCA2BE-F992-4AAD-AC79-25F2A5281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216337"/>
            <a:ext cx="6400800" cy="1947333"/>
          </a:xfrm>
        </p:spPr>
        <p:txBody>
          <a:bodyPr>
            <a:normAutofit fontScale="92500" lnSpcReduction="20000"/>
          </a:bodyPr>
          <a:lstStyle/>
          <a:p>
            <a:r>
              <a:rPr lang="es-419" dirty="0"/>
              <a:t>Tema: Organizador Grafico y Cuestionario</a:t>
            </a:r>
          </a:p>
          <a:p>
            <a:endParaRPr lang="es-419" dirty="0"/>
          </a:p>
          <a:p>
            <a:r>
              <a:rPr lang="es-419" dirty="0"/>
              <a:t>Alumna: Laura </a:t>
            </a:r>
            <a:r>
              <a:rPr lang="es-419" dirty="0" err="1"/>
              <a:t>Suseth</a:t>
            </a:r>
            <a:r>
              <a:rPr lang="es-419" dirty="0"/>
              <a:t> Esquivel Peralta</a:t>
            </a:r>
          </a:p>
          <a:p>
            <a:r>
              <a:rPr lang="es-419" dirty="0"/>
              <a:t>           Semestre: 1 Sección: A</a:t>
            </a:r>
          </a:p>
          <a:p>
            <a:r>
              <a:rPr lang="es-419" dirty="0"/>
              <a:t>       Fecha: 28 de septiembre 2023</a:t>
            </a:r>
          </a:p>
          <a:p>
            <a:endParaRPr lang="es-419" dirty="0"/>
          </a:p>
          <a:p>
            <a:endParaRPr lang="es-419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A64F63-4D85-4D8B-AFA8-0F5A81587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8" y="1066800"/>
            <a:ext cx="1859441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5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3E759-2E62-43DE-9697-84BF19C8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241" y="394447"/>
            <a:ext cx="7439983" cy="1202059"/>
          </a:xfrm>
        </p:spPr>
        <p:txBody>
          <a:bodyPr>
            <a:normAutofit/>
          </a:bodyPr>
          <a:lstStyle/>
          <a:p>
            <a:r>
              <a:rPr lang="es-419" dirty="0"/>
              <a:t>SIMILITUDES Y DIFERENCIAS DE ambas reflexiones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9960CD25-98DE-4988-B7D8-AD453BF1E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147381"/>
              </p:ext>
            </p:extLst>
          </p:nvPr>
        </p:nvGraphicFramePr>
        <p:xfrm>
          <a:off x="2202329" y="15965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02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A4DC1-04B8-43DD-A51A-A47984DB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94446"/>
            <a:ext cx="11196918" cy="1903589"/>
          </a:xfrm>
        </p:spPr>
        <p:txBody>
          <a:bodyPr>
            <a:normAutofit/>
          </a:bodyPr>
          <a:lstStyle/>
          <a:p>
            <a:r>
              <a:rPr lang="es-419" dirty="0"/>
              <a:t>¿Qué condiciones determinaron su elección para ser docente?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D36694-9C2C-4F5C-B220-14BA8306C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825" y="3061366"/>
            <a:ext cx="8534400" cy="1498600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s-419" dirty="0"/>
              <a:t>Gracias al buen trato y comprensión de un profesor, ser quien de información sobre su condición. </a:t>
            </a:r>
          </a:p>
          <a:p>
            <a:pPr marL="342900" indent="-342900">
              <a:buAutoNum type="alphaUcPeriod"/>
            </a:pPr>
            <a:r>
              <a:rPr lang="es-419" dirty="0"/>
              <a:t>Por la necesidad de obtener un titulo profesional, los maestros eran vistos como una carreara de buen valor</a:t>
            </a:r>
          </a:p>
        </p:txBody>
      </p:sp>
    </p:spTree>
    <p:extLst>
      <p:ext uri="{BB962C8B-B14F-4D97-AF65-F5344CB8AC3E}">
        <p14:creationId xmlns:p14="http://schemas.microsoft.com/office/powerpoint/2010/main" val="214254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7C33C-0E69-49A9-A4F9-DBECE6345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952" y="672353"/>
            <a:ext cx="8534401" cy="1293988"/>
          </a:xfrm>
        </p:spPr>
        <p:txBody>
          <a:bodyPr>
            <a:normAutofit fontScale="90000"/>
          </a:bodyPr>
          <a:lstStyle/>
          <a:p>
            <a:r>
              <a:rPr lang="es-419" dirty="0"/>
              <a:t>¿Quiénes influyeron en su decisión de ser docente?</a:t>
            </a:r>
            <a:br>
              <a:rPr lang="es-419" dirty="0"/>
            </a:br>
            <a:r>
              <a:rPr lang="es-419" dirty="0"/>
              <a:t> ¿Tenía vocación para la docencia?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76FFF-629E-47A5-A034-DD3192709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154" y="2855258"/>
            <a:ext cx="8534400" cy="1498600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s-419" dirty="0"/>
              <a:t>Su director, si era bueno conectando con los niños</a:t>
            </a:r>
          </a:p>
          <a:p>
            <a:pPr marL="342900" indent="-342900">
              <a:buAutoNum type="alphaUcPeriod"/>
            </a:pPr>
            <a:r>
              <a:rPr lang="es-419" dirty="0"/>
              <a:t> La esperanza de triunfar que veían en el sus familiares, si se esforzaba por la enseñanza a pesar de sus dificultades de traslado</a:t>
            </a:r>
          </a:p>
        </p:txBody>
      </p:sp>
    </p:spTree>
    <p:extLst>
      <p:ext uri="{BB962C8B-B14F-4D97-AF65-F5344CB8AC3E}">
        <p14:creationId xmlns:p14="http://schemas.microsoft.com/office/powerpoint/2010/main" val="428043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92A01-E581-4998-AC2F-170295AF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521365"/>
            <a:ext cx="8534401" cy="1840835"/>
          </a:xfrm>
        </p:spPr>
        <p:txBody>
          <a:bodyPr/>
          <a:lstStyle/>
          <a:p>
            <a:r>
              <a:rPr lang="es-419" dirty="0"/>
              <a:t>¿Influyó la formación que tuvo en la escuela formadora de docentes para su elección?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DE8ACE-0B66-4B18-B722-50F3FDFA6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824" y="2873188"/>
            <a:ext cx="9472799" cy="3115236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s-419" dirty="0"/>
              <a:t>Si, su entorno lo motivo a hacer la diferencia en la educación.</a:t>
            </a:r>
          </a:p>
          <a:p>
            <a:pPr marL="342900" indent="-342900">
              <a:buAutoNum type="alphaUcPeriod"/>
            </a:pPr>
            <a:r>
              <a:rPr lang="es-419" dirty="0"/>
              <a:t> Si, un profesor lo oriento a cerca de una buena escuela Normal , y eso lo lleno de ilusión. </a:t>
            </a:r>
          </a:p>
        </p:txBody>
      </p:sp>
    </p:spTree>
    <p:extLst>
      <p:ext uri="{BB962C8B-B14F-4D97-AF65-F5344CB8AC3E}">
        <p14:creationId xmlns:p14="http://schemas.microsoft.com/office/powerpoint/2010/main" val="304121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5422C-7F69-44B7-9864-CA5525D4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339165"/>
            <a:ext cx="8534401" cy="2281600"/>
          </a:xfrm>
        </p:spPr>
        <p:txBody>
          <a:bodyPr/>
          <a:lstStyle/>
          <a:p>
            <a:r>
              <a:rPr lang="es-419" dirty="0"/>
              <a:t>¿Las condiciones económicas de vida influyeron para su elección de ser docente?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8FCC05-D850-4B73-87B6-6A3122AC4A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lphaUcPeriod"/>
            </a:pPr>
            <a:r>
              <a:rPr lang="es-419" dirty="0"/>
              <a:t>No, contaba con estabilidad económica y apoyo de sus mayores</a:t>
            </a:r>
          </a:p>
          <a:p>
            <a:pPr marL="342900" indent="-342900">
              <a:buAutoNum type="alphaUcPeriod"/>
            </a:pPr>
            <a:r>
              <a:rPr lang="es-419" dirty="0"/>
              <a:t> Si, desde pequeño deseo ser alguien  importante profesionalmente y mejorar su economía </a:t>
            </a:r>
          </a:p>
        </p:txBody>
      </p:sp>
    </p:spTree>
    <p:extLst>
      <p:ext uri="{BB962C8B-B14F-4D97-AF65-F5344CB8AC3E}">
        <p14:creationId xmlns:p14="http://schemas.microsoft.com/office/powerpoint/2010/main" val="35344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A213B-F23F-412D-85CF-A7C967BC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80600"/>
            <a:ext cx="8534401" cy="2281600"/>
          </a:xfrm>
        </p:spPr>
        <p:txBody>
          <a:bodyPr/>
          <a:lstStyle/>
          <a:p>
            <a:r>
              <a:rPr lang="es-419" dirty="0"/>
              <a:t>¿Las condiciones sociales influyeron en su elección de carrera?.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156EF6-E03E-4303-8A4F-6D47632B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799" y="2846294"/>
            <a:ext cx="8534400" cy="1498600"/>
          </a:xfrm>
        </p:spPr>
        <p:txBody>
          <a:bodyPr/>
          <a:lstStyle/>
          <a:p>
            <a:pPr marL="342900" indent="-342900">
              <a:buAutoNum type="alphaUcPeriod"/>
            </a:pPr>
            <a:r>
              <a:rPr lang="es-419" dirty="0"/>
              <a:t>Si, por el rechazo que tenia de sus compañeros y padres de familia, el deseaba ser quien hiciera el cambio y combatiera la desinformación</a:t>
            </a:r>
          </a:p>
          <a:p>
            <a:pPr marL="342900" indent="-342900">
              <a:buAutoNum type="alphaUcPeriod"/>
            </a:pPr>
            <a:r>
              <a:rPr lang="es-419" dirty="0"/>
              <a:t> Si, por  la manera en que obtenía sus clases y el material del que </a:t>
            </a:r>
            <a:r>
              <a:rPr lang="es-419" dirty="0" err="1"/>
              <a:t>carecian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37482844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373</Words>
  <Application>Microsoft Office PowerPoint</Application>
  <PresentationFormat>Panorámica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Sector</vt:lpstr>
      <vt:lpstr>Escuela Normal Preescolar del Estado Licenciatura en Educación Preescolar Materia: El Sujeto y su Formación Profesional Profesor: Graciano Montoya Hoyos </vt:lpstr>
      <vt:lpstr>SIMILITUDES Y DIFERENCIAS DE ambas reflexiones</vt:lpstr>
      <vt:lpstr>¿Qué condiciones determinaron su elección para ser docente?</vt:lpstr>
      <vt:lpstr>¿Quiénes influyeron en su decisión de ser docente?  ¿Tenía vocación para la docencia?</vt:lpstr>
      <vt:lpstr>¿Influyó la formación que tuvo en la escuela formadora de docentes para su elección?</vt:lpstr>
      <vt:lpstr>¿Las condiciones económicas de vida influyeron para su elección de ser docente?</vt:lpstr>
      <vt:lpstr>¿Las condiciones sociales influyeron en su elección de carrera?.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Preescolar del Estado Licenciatura en Educación Preescolar Materia: El Sujeto y su Formación Profesional Profesor: Graciano Montoya Hoyos</dc:title>
  <dc:creator>ivan esquivel</dc:creator>
  <cp:lastModifiedBy>ivan esquivel</cp:lastModifiedBy>
  <cp:revision>4</cp:revision>
  <dcterms:created xsi:type="dcterms:W3CDTF">2023-09-29T05:27:25Z</dcterms:created>
  <dcterms:modified xsi:type="dcterms:W3CDTF">2023-09-29T05:59:16Z</dcterms:modified>
</cp:coreProperties>
</file>