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57"/>
    <p:sldId id="257" r:id="rId58"/>
    <p:sldId id="258" r:id="rId59"/>
    <p:sldId id="259" r:id="rId60"/>
    <p:sldId id="260" r:id="rId61"/>
    <p:sldId id="261" r:id="rId62"/>
    <p:sldId id="262" r:id="rId63"/>
    <p:sldId id="263" r:id="rId64"/>
    <p:sldId id="264" r:id="rId65"/>
    <p:sldId id="265" r:id="rId66"/>
    <p:sldId id="266" r:id="rId67"/>
    <p:sldId id="267" r:id="rId68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Open Sans Extra Bold" charset="1" panose="020B0906030804020204"/>
      <p:regular r:id="rId12"/>
    </p:embeddedFont>
    <p:embeddedFont>
      <p:font typeface="Open Sans Extra Bold Italics" charset="1" panose="020B0906030804020204"/>
      <p:regular r:id="rId13"/>
    </p:embeddedFont>
    <p:embeddedFont>
      <p:font typeface="Hibernate" charset="1" panose="02000503000000000000"/>
      <p:regular r:id="rId14"/>
    </p:embeddedFont>
    <p:embeddedFont>
      <p:font typeface="Lazord Sans Serif" charset="1" panose="020B0009030000000003"/>
      <p:regular r:id="rId15"/>
    </p:embeddedFont>
    <p:embeddedFont>
      <p:font typeface="Lazord Sans Serif Bold" charset="1" panose="020B0009030000000003"/>
      <p:regular r:id="rId16"/>
    </p:embeddedFont>
    <p:embeddedFont>
      <p:font typeface="Lazord Sans Serif Italics" charset="1" panose="020B0009030000000003"/>
      <p:regular r:id="rId17"/>
    </p:embeddedFont>
    <p:embeddedFont>
      <p:font typeface="Lazord Sans Serif Bold Italics" charset="1" panose="020B0009030000000003"/>
      <p:regular r:id="rId18"/>
    </p:embeddedFont>
    <p:embeddedFont>
      <p:font typeface="Agrandir" charset="1" panose="00000500000000000000"/>
      <p:regular r:id="rId19"/>
    </p:embeddedFont>
    <p:embeddedFont>
      <p:font typeface="Agrandir Bold" charset="1" panose="00000800000000000000"/>
      <p:regular r:id="rId20"/>
    </p:embeddedFont>
    <p:embeddedFont>
      <p:font typeface="Agrandir Italics" charset="1" panose="00000500000000000000"/>
      <p:regular r:id="rId21"/>
    </p:embeddedFont>
    <p:embeddedFont>
      <p:font typeface="Agrandir Bold Italics" charset="1" panose="00000800000000000000"/>
      <p:regular r:id="rId22"/>
    </p:embeddedFont>
    <p:embeddedFont>
      <p:font typeface="Agrandir Thin" charset="1" panose="00000200000000000000"/>
      <p:regular r:id="rId23"/>
    </p:embeddedFont>
    <p:embeddedFont>
      <p:font typeface="Agrandir Thin Italics" charset="1" panose="00000200000000000000"/>
      <p:regular r:id="rId24"/>
    </p:embeddedFont>
    <p:embeddedFont>
      <p:font typeface="Agrandir Medium" charset="1" panose="00000600000000000000"/>
      <p:regular r:id="rId25"/>
    </p:embeddedFont>
    <p:embeddedFont>
      <p:font typeface="Agrandir Medium Italics" charset="1" panose="00000600000000000000"/>
      <p:regular r:id="rId26"/>
    </p:embeddedFont>
    <p:embeddedFont>
      <p:font typeface="Agrandir Ultra-Bold" charset="1" panose="00000A00000000000000"/>
      <p:regular r:id="rId27"/>
    </p:embeddedFont>
    <p:embeddedFont>
      <p:font typeface="Agrandir Ultra-Bold Italics" charset="1" panose="00000A00000000000000"/>
      <p:regular r:id="rId28"/>
    </p:embeddedFont>
    <p:embeddedFont>
      <p:font typeface="Agrandir Heavy" charset="1" panose="00000900000000000000"/>
      <p:regular r:id="rId29"/>
    </p:embeddedFont>
    <p:embeddedFont>
      <p:font typeface="Agrandir Heavy Italics" charset="1" panose="00000900000000000000"/>
      <p:regular r:id="rId30"/>
    </p:embeddedFont>
    <p:embeddedFont>
      <p:font typeface="Open Sans" charset="1" panose="020B0606030504020204"/>
      <p:regular r:id="rId31"/>
    </p:embeddedFont>
    <p:embeddedFont>
      <p:font typeface="Open Sans Bold" charset="1" panose="020B0806030504020204"/>
      <p:regular r:id="rId32"/>
    </p:embeddedFont>
    <p:embeddedFont>
      <p:font typeface="Open Sans Italics" charset="1" panose="020B0606030504020204"/>
      <p:regular r:id="rId33"/>
    </p:embeddedFont>
    <p:embeddedFont>
      <p:font typeface="Open Sans Bold Italics" charset="1" panose="020B0806030504020204"/>
      <p:regular r:id="rId34"/>
    </p:embeddedFont>
    <p:embeddedFont>
      <p:font typeface="Open Sans Light" charset="1" panose="020B0306030504020204"/>
      <p:regular r:id="rId35"/>
    </p:embeddedFont>
    <p:embeddedFont>
      <p:font typeface="Open Sans Light Italics" charset="1" panose="020B0306030504020204"/>
      <p:regular r:id="rId36"/>
    </p:embeddedFont>
    <p:embeddedFont>
      <p:font typeface="Open Sans Ultra-Bold" charset="1" panose="00000000000000000000"/>
      <p:regular r:id="rId37"/>
    </p:embeddedFont>
    <p:embeddedFont>
      <p:font typeface="Open Sans Ultra-Bold Italics" charset="1" panose="00000000000000000000"/>
      <p:regular r:id="rId38"/>
    </p:embeddedFont>
    <p:embeddedFont>
      <p:font typeface="Montserrat" charset="1" panose="00000500000000000000"/>
      <p:regular r:id="rId39"/>
    </p:embeddedFont>
    <p:embeddedFont>
      <p:font typeface="Montserrat Bold" charset="1" panose="00000800000000000000"/>
      <p:regular r:id="rId40"/>
    </p:embeddedFont>
    <p:embeddedFont>
      <p:font typeface="Montserrat Italics" charset="1" panose="00000500000000000000"/>
      <p:regular r:id="rId41"/>
    </p:embeddedFont>
    <p:embeddedFont>
      <p:font typeface="Montserrat Bold Italics" charset="1" panose="00000800000000000000"/>
      <p:regular r:id="rId42"/>
    </p:embeddedFont>
    <p:embeddedFont>
      <p:font typeface="Montserrat Thin" charset="1" panose="00000300000000000000"/>
      <p:regular r:id="rId43"/>
    </p:embeddedFont>
    <p:embeddedFont>
      <p:font typeface="Montserrat Thin Italics" charset="1" panose="00000300000000000000"/>
      <p:regular r:id="rId44"/>
    </p:embeddedFont>
    <p:embeddedFont>
      <p:font typeface="Montserrat Extra-Light" charset="1" panose="00000300000000000000"/>
      <p:regular r:id="rId45"/>
    </p:embeddedFont>
    <p:embeddedFont>
      <p:font typeface="Montserrat Extra-Light Italics" charset="1" panose="00000300000000000000"/>
      <p:regular r:id="rId46"/>
    </p:embeddedFont>
    <p:embeddedFont>
      <p:font typeface="Montserrat Light" charset="1" panose="00000400000000000000"/>
      <p:regular r:id="rId47"/>
    </p:embeddedFont>
    <p:embeddedFont>
      <p:font typeface="Montserrat Light Italics" charset="1" panose="00000400000000000000"/>
      <p:regular r:id="rId48"/>
    </p:embeddedFont>
    <p:embeddedFont>
      <p:font typeface="Montserrat Medium" charset="1" panose="00000600000000000000"/>
      <p:regular r:id="rId49"/>
    </p:embeddedFont>
    <p:embeddedFont>
      <p:font typeface="Montserrat Medium Italics" charset="1" panose="00000600000000000000"/>
      <p:regular r:id="rId50"/>
    </p:embeddedFont>
    <p:embeddedFont>
      <p:font typeface="Montserrat Semi-Bold" charset="1" panose="00000700000000000000"/>
      <p:regular r:id="rId51"/>
    </p:embeddedFont>
    <p:embeddedFont>
      <p:font typeface="Montserrat Semi-Bold Italics" charset="1" panose="00000700000000000000"/>
      <p:regular r:id="rId52"/>
    </p:embeddedFont>
    <p:embeddedFont>
      <p:font typeface="Montserrat Ultra-Bold" charset="1" panose="00000900000000000000"/>
      <p:regular r:id="rId53"/>
    </p:embeddedFont>
    <p:embeddedFont>
      <p:font typeface="Montserrat Ultra-Bold Italics" charset="1" panose="00000900000000000000"/>
      <p:regular r:id="rId54"/>
    </p:embeddedFont>
    <p:embeddedFont>
      <p:font typeface="Montserrat Heavy" charset="1" panose="00000A00000000000000"/>
      <p:regular r:id="rId55"/>
    </p:embeddedFont>
    <p:embeddedFont>
      <p:font typeface="Montserrat Heavy Italics" charset="1" panose="00000A0000000000000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54" Target="fonts/font54.fntdata" Type="http://schemas.openxmlformats.org/officeDocument/2006/relationships/font"/><Relationship Id="rId55" Target="fonts/font55.fntdata" Type="http://schemas.openxmlformats.org/officeDocument/2006/relationships/font"/><Relationship Id="rId56" Target="fonts/font56.fntdata" Type="http://schemas.openxmlformats.org/officeDocument/2006/relationships/font"/><Relationship Id="rId57" Target="slides/slide1.xml" Type="http://schemas.openxmlformats.org/officeDocument/2006/relationships/slide"/><Relationship Id="rId58" Target="slides/slide2.xml" Type="http://schemas.openxmlformats.org/officeDocument/2006/relationships/slide"/><Relationship Id="rId59" Target="slides/slide3.xml" Type="http://schemas.openxmlformats.org/officeDocument/2006/relationships/slide"/><Relationship Id="rId6" Target="fonts/font6.fntdata" Type="http://schemas.openxmlformats.org/officeDocument/2006/relationships/font"/><Relationship Id="rId60" Target="slides/slide4.xml" Type="http://schemas.openxmlformats.org/officeDocument/2006/relationships/slide"/><Relationship Id="rId61" Target="slides/slide5.xml" Type="http://schemas.openxmlformats.org/officeDocument/2006/relationships/slide"/><Relationship Id="rId62" Target="slides/slide6.xml" Type="http://schemas.openxmlformats.org/officeDocument/2006/relationships/slide"/><Relationship Id="rId63" Target="slides/slide7.xml" Type="http://schemas.openxmlformats.org/officeDocument/2006/relationships/slide"/><Relationship Id="rId64" Target="slides/slide8.xml" Type="http://schemas.openxmlformats.org/officeDocument/2006/relationships/slide"/><Relationship Id="rId65" Target="slides/slide9.xml" Type="http://schemas.openxmlformats.org/officeDocument/2006/relationships/slide"/><Relationship Id="rId66" Target="slides/slide10.xml" Type="http://schemas.openxmlformats.org/officeDocument/2006/relationships/slide"/><Relationship Id="rId67" Target="slides/slide11.xml" Type="http://schemas.openxmlformats.org/officeDocument/2006/relationships/slide"/><Relationship Id="rId68" Target="slides/slide12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7.png" Type="http://schemas.openxmlformats.org/officeDocument/2006/relationships/image"/><Relationship Id="rId5" Target="../media/image10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14591" y="-653351"/>
            <a:ext cx="3335222" cy="3026714"/>
          </a:xfrm>
          <a:custGeom>
            <a:avLst/>
            <a:gdLst/>
            <a:ahLst/>
            <a:cxnLst/>
            <a:rect r="r" b="b" t="t" l="l"/>
            <a:pathLst>
              <a:path h="3026714" w="3335222">
                <a:moveTo>
                  <a:pt x="0" y="0"/>
                </a:moveTo>
                <a:lnTo>
                  <a:pt x="3335222" y="0"/>
                </a:lnTo>
                <a:lnTo>
                  <a:pt x="3335222" y="3026714"/>
                </a:lnTo>
                <a:lnTo>
                  <a:pt x="0" y="3026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777434" y="-1093686"/>
            <a:ext cx="2669512" cy="2469299"/>
          </a:xfrm>
          <a:custGeom>
            <a:avLst/>
            <a:gdLst/>
            <a:ahLst/>
            <a:cxnLst/>
            <a:rect r="r" b="b" t="t" l="l"/>
            <a:pathLst>
              <a:path h="2469299" w="2669512">
                <a:moveTo>
                  <a:pt x="0" y="0"/>
                </a:moveTo>
                <a:lnTo>
                  <a:pt x="2669513" y="0"/>
                </a:lnTo>
                <a:lnTo>
                  <a:pt x="2669513" y="2469299"/>
                </a:lnTo>
                <a:lnTo>
                  <a:pt x="0" y="246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523674">
            <a:off x="8574628" y="8547243"/>
            <a:ext cx="3966278" cy="3822501"/>
          </a:xfrm>
          <a:custGeom>
            <a:avLst/>
            <a:gdLst/>
            <a:ahLst/>
            <a:cxnLst/>
            <a:rect r="r" b="b" t="t" l="l"/>
            <a:pathLst>
              <a:path h="3822501" w="3966278">
                <a:moveTo>
                  <a:pt x="0" y="0"/>
                </a:moveTo>
                <a:lnTo>
                  <a:pt x="3966278" y="0"/>
                </a:lnTo>
                <a:lnTo>
                  <a:pt x="3966278" y="3822501"/>
                </a:lnTo>
                <a:lnTo>
                  <a:pt x="0" y="38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48651" y="8858795"/>
            <a:ext cx="2268425" cy="1990543"/>
          </a:xfrm>
          <a:custGeom>
            <a:avLst/>
            <a:gdLst/>
            <a:ahLst/>
            <a:cxnLst/>
            <a:rect r="r" b="b" t="t" l="l"/>
            <a:pathLst>
              <a:path h="1990543" w="2268425">
                <a:moveTo>
                  <a:pt x="0" y="0"/>
                </a:moveTo>
                <a:lnTo>
                  <a:pt x="2268425" y="0"/>
                </a:lnTo>
                <a:lnTo>
                  <a:pt x="2268425" y="1990543"/>
                </a:lnTo>
                <a:lnTo>
                  <a:pt x="0" y="1990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829396">
            <a:off x="16595204" y="61939"/>
            <a:ext cx="3367561" cy="3245487"/>
          </a:xfrm>
          <a:custGeom>
            <a:avLst/>
            <a:gdLst/>
            <a:ahLst/>
            <a:cxnLst/>
            <a:rect r="r" b="b" t="t" l="l"/>
            <a:pathLst>
              <a:path h="3245487" w="3367561">
                <a:moveTo>
                  <a:pt x="0" y="0"/>
                </a:moveTo>
                <a:lnTo>
                  <a:pt x="3367561" y="0"/>
                </a:lnTo>
                <a:lnTo>
                  <a:pt x="3367561" y="3245487"/>
                </a:lnTo>
                <a:lnTo>
                  <a:pt x="0" y="3245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214591" y="3572091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36567" y="4592514"/>
            <a:ext cx="3102866" cy="3118458"/>
          </a:xfrm>
          <a:custGeom>
            <a:avLst/>
            <a:gdLst/>
            <a:ahLst/>
            <a:cxnLst/>
            <a:rect r="r" b="b" t="t" l="l"/>
            <a:pathLst>
              <a:path h="3118458" w="3102866">
                <a:moveTo>
                  <a:pt x="0" y="0"/>
                </a:moveTo>
                <a:lnTo>
                  <a:pt x="3102866" y="0"/>
                </a:lnTo>
                <a:lnTo>
                  <a:pt x="3102866" y="3118458"/>
                </a:lnTo>
                <a:lnTo>
                  <a:pt x="0" y="3118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726236">
            <a:off x="13288786" y="-648443"/>
            <a:ext cx="4156830" cy="1979691"/>
          </a:xfrm>
          <a:custGeom>
            <a:avLst/>
            <a:gdLst/>
            <a:ahLst/>
            <a:cxnLst/>
            <a:rect r="r" b="b" t="t" l="l"/>
            <a:pathLst>
              <a:path h="1979691" w="4156830">
                <a:moveTo>
                  <a:pt x="0" y="0"/>
                </a:moveTo>
                <a:lnTo>
                  <a:pt x="4156830" y="0"/>
                </a:lnTo>
                <a:lnTo>
                  <a:pt x="4156830" y="1979691"/>
                </a:lnTo>
                <a:lnTo>
                  <a:pt x="0" y="1979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89271" y="-1202197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4"/>
                </a:lnTo>
                <a:lnTo>
                  <a:pt x="0" y="2404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778935" y="8261739"/>
            <a:ext cx="3287385" cy="3184654"/>
          </a:xfrm>
          <a:custGeom>
            <a:avLst/>
            <a:gdLst/>
            <a:ahLst/>
            <a:cxnLst/>
            <a:rect r="r" b="b" t="t" l="l"/>
            <a:pathLst>
              <a:path h="3184654" w="3287385">
                <a:moveTo>
                  <a:pt x="0" y="0"/>
                </a:moveTo>
                <a:lnTo>
                  <a:pt x="3287384" y="0"/>
                </a:lnTo>
                <a:lnTo>
                  <a:pt x="3287384" y="3184654"/>
                </a:lnTo>
                <a:lnTo>
                  <a:pt x="0" y="31846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083439" y="9151851"/>
            <a:ext cx="4283445" cy="2039991"/>
          </a:xfrm>
          <a:custGeom>
            <a:avLst/>
            <a:gdLst/>
            <a:ahLst/>
            <a:cxnLst/>
            <a:rect r="r" b="b" t="t" l="l"/>
            <a:pathLst>
              <a:path h="2039991" w="4283445">
                <a:moveTo>
                  <a:pt x="0" y="0"/>
                </a:moveTo>
                <a:lnTo>
                  <a:pt x="4283444" y="0"/>
                </a:lnTo>
                <a:lnTo>
                  <a:pt x="4283444" y="2039990"/>
                </a:lnTo>
                <a:lnTo>
                  <a:pt x="0" y="20399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8754662">
            <a:off x="5893358" y="-2053103"/>
            <a:ext cx="4176376" cy="3664770"/>
          </a:xfrm>
          <a:custGeom>
            <a:avLst/>
            <a:gdLst/>
            <a:ahLst/>
            <a:cxnLst/>
            <a:rect r="r" b="b" t="t" l="l"/>
            <a:pathLst>
              <a:path h="3664770" w="4176376">
                <a:moveTo>
                  <a:pt x="0" y="0"/>
                </a:moveTo>
                <a:lnTo>
                  <a:pt x="4176376" y="0"/>
                </a:lnTo>
                <a:lnTo>
                  <a:pt x="4176376" y="3664769"/>
                </a:lnTo>
                <a:lnTo>
                  <a:pt x="0" y="36647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376747" y="4598768"/>
            <a:ext cx="13534506" cy="1380354"/>
            <a:chOff x="0" y="0"/>
            <a:chExt cx="3108328" cy="31701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108328" cy="317012"/>
            </a:xfrm>
            <a:custGeom>
              <a:avLst/>
              <a:gdLst/>
              <a:ahLst/>
              <a:cxnLst/>
              <a:rect r="r" b="b" t="t" l="l"/>
              <a:pathLst>
                <a:path h="317012" w="3108328">
                  <a:moveTo>
                    <a:pt x="8580" y="0"/>
                  </a:moveTo>
                  <a:lnTo>
                    <a:pt x="3099748" y="0"/>
                  </a:lnTo>
                  <a:cubicBezTo>
                    <a:pt x="3102024" y="0"/>
                    <a:pt x="3104206" y="904"/>
                    <a:pt x="3105815" y="2513"/>
                  </a:cubicBezTo>
                  <a:cubicBezTo>
                    <a:pt x="3107424" y="4122"/>
                    <a:pt x="3108328" y="6305"/>
                    <a:pt x="3108328" y="8580"/>
                  </a:cubicBezTo>
                  <a:lnTo>
                    <a:pt x="3108328" y="308431"/>
                  </a:lnTo>
                  <a:cubicBezTo>
                    <a:pt x="3108328" y="310707"/>
                    <a:pt x="3107424" y="312889"/>
                    <a:pt x="3105815" y="314499"/>
                  </a:cubicBezTo>
                  <a:cubicBezTo>
                    <a:pt x="3104206" y="316108"/>
                    <a:pt x="3102024" y="317012"/>
                    <a:pt x="3099748" y="317012"/>
                  </a:cubicBezTo>
                  <a:lnTo>
                    <a:pt x="8580" y="317012"/>
                  </a:lnTo>
                  <a:cubicBezTo>
                    <a:pt x="6305" y="317012"/>
                    <a:pt x="4122" y="316108"/>
                    <a:pt x="2513" y="314499"/>
                  </a:cubicBezTo>
                  <a:cubicBezTo>
                    <a:pt x="904" y="312889"/>
                    <a:pt x="0" y="310707"/>
                    <a:pt x="0" y="308431"/>
                  </a:cubicBezTo>
                  <a:lnTo>
                    <a:pt x="0" y="8580"/>
                  </a:lnTo>
                  <a:cubicBezTo>
                    <a:pt x="0" y="6305"/>
                    <a:pt x="904" y="4122"/>
                    <a:pt x="2513" y="2513"/>
                  </a:cubicBezTo>
                  <a:cubicBezTo>
                    <a:pt x="4122" y="904"/>
                    <a:pt x="6305" y="0"/>
                    <a:pt x="8580" y="0"/>
                  </a:cubicBezTo>
                  <a:close/>
                </a:path>
              </a:pathLst>
            </a:custGeom>
            <a:solidFill>
              <a:srgbClr val="FFE4B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7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777434" y="2737639"/>
            <a:ext cx="12559092" cy="70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43"/>
              </a:lnSpc>
            </a:pPr>
            <a:r>
              <a:rPr lang="en-US" sz="3773" spc="335">
                <a:solidFill>
                  <a:srgbClr val="404040"/>
                </a:solidFill>
                <a:latin typeface="Agrandir Bold"/>
              </a:rPr>
              <a:t>EL SUJETO Y SU FORMACIÓN PROFESIONAL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83439" y="4094623"/>
            <a:ext cx="12822070" cy="2789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87"/>
              </a:lnSpc>
              <a:spcBef>
                <a:spcPct val="0"/>
              </a:spcBef>
            </a:pPr>
            <a:r>
              <a:rPr lang="en-US" sz="17166">
                <a:solidFill>
                  <a:srgbClr val="404040"/>
                </a:solidFill>
                <a:latin typeface="Hibernate"/>
              </a:rPr>
              <a:t>ORGANIZADOR GRAFICO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83439" y="6174476"/>
            <a:ext cx="12277934" cy="70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43"/>
              </a:lnSpc>
            </a:pPr>
            <a:r>
              <a:rPr lang="en-US" sz="3773" spc="335">
                <a:solidFill>
                  <a:srgbClr val="404040"/>
                </a:solidFill>
                <a:latin typeface="Agrandir Bold"/>
              </a:rPr>
              <a:t>ALUMNA:AYLIN ESTEFANIA REYES ESQUIVEL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120631" y="2041087"/>
            <a:ext cx="13959650" cy="709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38"/>
              </a:lnSpc>
            </a:pPr>
            <a:r>
              <a:rPr lang="en-US" sz="3770" spc="335">
                <a:solidFill>
                  <a:srgbClr val="404040"/>
                </a:solidFill>
                <a:latin typeface="Agrandir Bold"/>
              </a:rPr>
              <a:t>ESCUELA NORMAL DE EDUCACION PREESCOLAR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730466" y="7139407"/>
            <a:ext cx="9528016" cy="70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43"/>
              </a:lnSpc>
            </a:pPr>
            <a:r>
              <a:rPr lang="en-US" sz="3773" spc="335">
                <a:solidFill>
                  <a:srgbClr val="404040"/>
                </a:solidFill>
                <a:latin typeface="Agrandir Bold"/>
              </a:rPr>
              <a:t>1 A                                                 Nº23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313122" y="3429216"/>
            <a:ext cx="11487717" cy="70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943"/>
              </a:lnSpc>
            </a:pPr>
            <a:r>
              <a:rPr lang="en-US" sz="3773" spc="335">
                <a:solidFill>
                  <a:srgbClr val="404040"/>
                </a:solidFill>
                <a:latin typeface="Agrandir Bold"/>
              </a:rPr>
              <a:t>MAESTRO: GRACIANO MONTOYA HOYOS 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34860" y="288690"/>
            <a:ext cx="14774235" cy="348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900">
                <a:solidFill>
                  <a:srgbClr val="404040"/>
                </a:solidFill>
                <a:latin typeface="Hibernate"/>
              </a:rPr>
              <a:t>¿INFLUYÓ LA FORMACIÓN QUE TUVO EN LA</a:t>
            </a:r>
          </a:p>
          <a:p>
            <a:pPr algn="ctr">
              <a:lnSpc>
                <a:spcPts val="9301"/>
              </a:lnSpc>
            </a:pPr>
            <a:r>
              <a:rPr lang="en-US" sz="7100">
                <a:solidFill>
                  <a:srgbClr val="404040"/>
                </a:solidFill>
                <a:latin typeface="Hibernate"/>
              </a:rPr>
              <a:t> ESCUELA FORMADORA DE DOCENTES </a:t>
            </a:r>
          </a:p>
          <a:p>
            <a:pPr algn="ctr" marL="0" indent="0" lvl="0">
              <a:lnSpc>
                <a:spcPts val="9301"/>
              </a:lnSpc>
              <a:spcBef>
                <a:spcPct val="0"/>
              </a:spcBef>
            </a:pPr>
            <a:r>
              <a:rPr lang="en-US" sz="7100">
                <a:solidFill>
                  <a:srgbClr val="404040"/>
                </a:solidFill>
                <a:latin typeface="Hibernate"/>
              </a:rPr>
              <a:t>PARA SU ELECCIÓN?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58471" y="5238372"/>
            <a:ext cx="3289398" cy="1427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Si, ahi le enseñaron cada una de las cosas que el ponia en practica en el aula. 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97852" y="5110283"/>
            <a:ext cx="3574162" cy="3070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1800" spc="57">
                <a:solidFill>
                  <a:srgbClr val="000000"/>
                </a:solidFill>
                <a:latin typeface="Montserrat Medium"/>
              </a:rPr>
              <a:t>SI, como cada una de las que estamos estudiando esta carrera siempre tenemos un proposito e influye mucho cada una de las cosas que nos enseñan para poder desarrollarles un mejor aprendizaje a cada uno de los niños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99264" y="652557"/>
            <a:ext cx="14774235" cy="2786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136"/>
              </a:lnSpc>
              <a:spcBef>
                <a:spcPct val="0"/>
              </a:spcBef>
            </a:pPr>
            <a:r>
              <a:rPr lang="en-US" sz="8500">
                <a:solidFill>
                  <a:srgbClr val="404040"/>
                </a:solidFill>
                <a:latin typeface="Hibernate"/>
              </a:rPr>
              <a:t>¿LAS CONDICIONES ECONÓMICAS DE VIDA INFLUYERON PARA SU ELECCIÓN DE SER DOCENTE?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58471" y="5238372"/>
            <a:ext cx="3289398" cy="287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Puede que de una manera si, aunque no tenia la necesidad economica y el estaba en una buena posision economica. No era el mas millonario pero no carecia de necesidades.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234" y="5238372"/>
            <a:ext cx="3289398" cy="2875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Si, ya que por esa situacion es porque decidio ser docente, y poder ser escuchado y que los mas necesitados tuvieran ayuda del gobierno, que era el que robaba de las personas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883" y="353560"/>
            <a:ext cx="14774235" cy="324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69"/>
              </a:lnSpc>
              <a:spcBef>
                <a:spcPct val="0"/>
              </a:spcBef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¿LAS CONDICIONES SOCIALES INFLUYERON EN SU ELECCIÓN DE CARRERA?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58471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Si, ya que la sociedad lo rechazba y le decia que nunca iba a conseguir un buen trabajo por su condicion. Pero el lucho para poder demostrarles que si podia.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234" y="5238372"/>
            <a:ext cx="3289398" cy="2151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Si, para poder ayudar a las personas que le rodean y que pudo ayudar en un futuro ya cuando pudo ejercer su profesion. 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F7BB9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620691" y="2121521"/>
            <a:ext cx="8722832" cy="5724359"/>
          </a:xfrm>
          <a:custGeom>
            <a:avLst/>
            <a:gdLst/>
            <a:ahLst/>
            <a:cxnLst/>
            <a:rect r="r" b="b" t="t" l="l"/>
            <a:pathLst>
              <a:path h="5724359" w="8722832">
                <a:moveTo>
                  <a:pt x="0" y="0"/>
                </a:moveTo>
                <a:lnTo>
                  <a:pt x="8722832" y="0"/>
                </a:lnTo>
                <a:lnTo>
                  <a:pt x="8722832" y="5724359"/>
                </a:lnTo>
                <a:lnTo>
                  <a:pt x="0" y="572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66826" y="3271741"/>
            <a:ext cx="10354347" cy="3719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79"/>
              </a:lnSpc>
            </a:pPr>
            <a:r>
              <a:rPr lang="en-US" sz="10699">
                <a:solidFill>
                  <a:srgbClr val="000000"/>
                </a:solidFill>
                <a:latin typeface="Hibernate"/>
              </a:rPr>
              <a:t>AL FRENTE DE </a:t>
            </a:r>
          </a:p>
          <a:p>
            <a:pPr algn="ctr">
              <a:lnSpc>
                <a:spcPts val="14979"/>
              </a:lnSpc>
            </a:pPr>
            <a:r>
              <a:rPr lang="en-US" sz="10699">
                <a:solidFill>
                  <a:srgbClr val="000000"/>
                </a:solidFill>
                <a:latin typeface="Hibernate"/>
              </a:rPr>
              <a:t>LA CLASE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14591" y="6834162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-425331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73409" y="3135912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4635">
            <a:off x="-2228284" y="-1815026"/>
            <a:ext cx="5781400" cy="5687452"/>
          </a:xfrm>
          <a:custGeom>
            <a:avLst/>
            <a:gdLst/>
            <a:ahLst/>
            <a:cxnLst/>
            <a:rect r="r" b="b" t="t" l="l"/>
            <a:pathLst>
              <a:path h="5687452" w="5781400">
                <a:moveTo>
                  <a:pt x="0" y="0"/>
                </a:moveTo>
                <a:lnTo>
                  <a:pt x="5781400" y="0"/>
                </a:lnTo>
                <a:lnTo>
                  <a:pt x="5781400" y="5687452"/>
                </a:lnTo>
                <a:lnTo>
                  <a:pt x="0" y="5687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16553" y="379806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49900" y="3532971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6648" y="3532971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14841" y="776865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793440" y="5942716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5"/>
                </a:lnTo>
                <a:lnTo>
                  <a:pt x="0" y="27561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456599" y="6425727"/>
            <a:ext cx="6616811" cy="3462285"/>
          </a:xfrm>
          <a:custGeom>
            <a:avLst/>
            <a:gdLst/>
            <a:ahLst/>
            <a:cxnLst/>
            <a:rect r="r" b="b" t="t" l="l"/>
            <a:pathLst>
              <a:path h="3462285" w="6616811">
                <a:moveTo>
                  <a:pt x="0" y="0"/>
                </a:moveTo>
                <a:lnTo>
                  <a:pt x="6616810" y="0"/>
                </a:lnTo>
                <a:lnTo>
                  <a:pt x="6616810" y="3462285"/>
                </a:lnTo>
                <a:lnTo>
                  <a:pt x="0" y="34622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14841" y="1921912"/>
            <a:ext cx="6133306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Todos lo rechazaban por su discapacidad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16553" y="1418357"/>
            <a:ext cx="6133306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Su madre lo impulso a salir adelante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8188" y="4741459"/>
            <a:ext cx="5469058" cy="945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9"/>
              </a:lnSpc>
            </a:pPr>
            <a:r>
              <a:rPr lang="en-US" sz="2764">
                <a:solidFill>
                  <a:srgbClr val="000000"/>
                </a:solidFill>
                <a:latin typeface="Open Sans"/>
              </a:rPr>
              <a:t>Se esforzo para poder lograr sus sueños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93440" y="7093938"/>
            <a:ext cx="6133306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Desarrollo distintas habilidades y capacidades por medio del rechazo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49900" y="4708775"/>
            <a:ext cx="6133306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Pudo cumplir su sueños de ser docente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F7BB9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620691" y="2121521"/>
            <a:ext cx="8722832" cy="5724359"/>
          </a:xfrm>
          <a:custGeom>
            <a:avLst/>
            <a:gdLst/>
            <a:ahLst/>
            <a:cxnLst/>
            <a:rect r="r" b="b" t="t" l="l"/>
            <a:pathLst>
              <a:path h="5724359" w="8722832">
                <a:moveTo>
                  <a:pt x="0" y="0"/>
                </a:moveTo>
                <a:lnTo>
                  <a:pt x="8722832" y="0"/>
                </a:lnTo>
                <a:lnTo>
                  <a:pt x="8722832" y="5724359"/>
                </a:lnTo>
                <a:lnTo>
                  <a:pt x="0" y="57243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966826" y="3068948"/>
            <a:ext cx="10354347" cy="3968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959"/>
              </a:lnSpc>
            </a:pPr>
            <a:r>
              <a:rPr lang="en-US" sz="11399">
                <a:solidFill>
                  <a:srgbClr val="000000"/>
                </a:solidFill>
                <a:latin typeface="Hibernate"/>
              </a:rPr>
              <a:t>FUI ALUMNO DE </a:t>
            </a:r>
          </a:p>
          <a:p>
            <a:pPr algn="ctr">
              <a:lnSpc>
                <a:spcPts val="15959"/>
              </a:lnSpc>
            </a:pPr>
            <a:r>
              <a:rPr lang="en-US" sz="11399">
                <a:solidFill>
                  <a:srgbClr val="000000"/>
                </a:solidFill>
                <a:latin typeface="Hibernate"/>
              </a:rPr>
              <a:t>PANZAZO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323134" y="8156869"/>
            <a:ext cx="2436684" cy="2692468"/>
          </a:xfrm>
          <a:custGeom>
            <a:avLst/>
            <a:gdLst/>
            <a:ahLst/>
            <a:cxnLst/>
            <a:rect r="r" b="b" t="t" l="l"/>
            <a:pathLst>
              <a:path h="2692468" w="2436684">
                <a:moveTo>
                  <a:pt x="0" y="0"/>
                </a:moveTo>
                <a:lnTo>
                  <a:pt x="2436684" y="0"/>
                </a:lnTo>
                <a:lnTo>
                  <a:pt x="2436684" y="2692469"/>
                </a:lnTo>
                <a:lnTo>
                  <a:pt x="0" y="2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214591" y="6834162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323134" y="-425331"/>
            <a:ext cx="2478756" cy="2404393"/>
          </a:xfrm>
          <a:custGeom>
            <a:avLst/>
            <a:gdLst/>
            <a:ahLst/>
            <a:cxnLst/>
            <a:rect r="r" b="b" t="t" l="l"/>
            <a:pathLst>
              <a:path h="2404393" w="2478756">
                <a:moveTo>
                  <a:pt x="0" y="0"/>
                </a:moveTo>
                <a:lnTo>
                  <a:pt x="2478756" y="0"/>
                </a:lnTo>
                <a:lnTo>
                  <a:pt x="2478756" y="2404393"/>
                </a:lnTo>
                <a:lnTo>
                  <a:pt x="0" y="2404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73409" y="3135912"/>
            <a:ext cx="2429181" cy="4015176"/>
          </a:xfrm>
          <a:custGeom>
            <a:avLst/>
            <a:gdLst/>
            <a:ahLst/>
            <a:cxnLst/>
            <a:rect r="r" b="b" t="t" l="l"/>
            <a:pathLst>
              <a:path h="4015176" w="2429181">
                <a:moveTo>
                  <a:pt x="0" y="0"/>
                </a:moveTo>
                <a:lnTo>
                  <a:pt x="2429182" y="0"/>
                </a:lnTo>
                <a:lnTo>
                  <a:pt x="2429182" y="4015176"/>
                </a:lnTo>
                <a:lnTo>
                  <a:pt x="0" y="40151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4635">
            <a:off x="-2228284" y="-1815026"/>
            <a:ext cx="5781400" cy="5687452"/>
          </a:xfrm>
          <a:custGeom>
            <a:avLst/>
            <a:gdLst/>
            <a:ahLst/>
            <a:cxnLst/>
            <a:rect r="r" b="b" t="t" l="l"/>
            <a:pathLst>
              <a:path h="5687452" w="5781400">
                <a:moveTo>
                  <a:pt x="0" y="0"/>
                </a:moveTo>
                <a:lnTo>
                  <a:pt x="5781400" y="0"/>
                </a:lnTo>
                <a:lnTo>
                  <a:pt x="5781400" y="5687452"/>
                </a:lnTo>
                <a:lnTo>
                  <a:pt x="0" y="56874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16553" y="379806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49900" y="3532971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6648" y="3532971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514841" y="776865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6"/>
                </a:lnTo>
                <a:lnTo>
                  <a:pt x="0" y="2756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793440" y="5942716"/>
            <a:ext cx="6133306" cy="2756106"/>
          </a:xfrm>
          <a:custGeom>
            <a:avLst/>
            <a:gdLst/>
            <a:ahLst/>
            <a:cxnLst/>
            <a:rect r="r" b="b" t="t" l="l"/>
            <a:pathLst>
              <a:path h="2756106" w="6133306">
                <a:moveTo>
                  <a:pt x="0" y="0"/>
                </a:moveTo>
                <a:lnTo>
                  <a:pt x="6133306" y="0"/>
                </a:lnTo>
                <a:lnTo>
                  <a:pt x="6133306" y="2756105"/>
                </a:lnTo>
                <a:lnTo>
                  <a:pt x="0" y="27561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186333" y="6256344"/>
            <a:ext cx="5632435" cy="3557327"/>
          </a:xfrm>
          <a:custGeom>
            <a:avLst/>
            <a:gdLst/>
            <a:ahLst/>
            <a:cxnLst/>
            <a:rect r="r" b="b" t="t" l="l"/>
            <a:pathLst>
              <a:path h="3557327" w="5632435">
                <a:moveTo>
                  <a:pt x="0" y="0"/>
                </a:moveTo>
                <a:lnTo>
                  <a:pt x="5632435" y="0"/>
                </a:lnTo>
                <a:lnTo>
                  <a:pt x="5632435" y="3557327"/>
                </a:lnTo>
                <a:lnTo>
                  <a:pt x="0" y="35573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14841" y="1921912"/>
            <a:ext cx="6133306" cy="9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Ha pesar de su economia se esforzo para darle lo mejor a su familia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016553" y="1594213"/>
            <a:ext cx="6133306" cy="1064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Open Sans"/>
              </a:rPr>
              <a:t>Nunca dejo de luchar para salir adelante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8772" y="4772836"/>
            <a:ext cx="5469058" cy="945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9"/>
              </a:lnSpc>
            </a:pPr>
            <a:r>
              <a:rPr lang="en-US" sz="2764">
                <a:solidFill>
                  <a:srgbClr val="000000"/>
                </a:solidFill>
                <a:latin typeface="Open Sans"/>
              </a:rPr>
              <a:t>Se esforzo para poder lograr sus sueños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93440" y="7093938"/>
            <a:ext cx="6133306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Se preparo para poder ser parte de la educacion de los niños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49900" y="4842760"/>
            <a:ext cx="6133306" cy="815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Lo dio todo para poder ser escuchado y ayudarle a los mas necesitados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2323" y="-2658928"/>
            <a:ext cx="8825308" cy="8229600"/>
          </a:xfrm>
          <a:custGeom>
            <a:avLst/>
            <a:gdLst/>
            <a:ahLst/>
            <a:cxnLst/>
            <a:rect r="r" b="b" t="t" l="l"/>
            <a:pathLst>
              <a:path h="8229600" w="8825308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54182" y="156966"/>
            <a:ext cx="5341590" cy="2331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038"/>
              </a:lnSpc>
            </a:pPr>
            <a:r>
              <a:rPr lang="en-US" sz="13598">
                <a:solidFill>
                  <a:srgbClr val="000000"/>
                </a:solidFill>
                <a:latin typeface="Hibernate"/>
              </a:rPr>
              <a:t>PREGUNTAS</a:t>
            </a:r>
            <a:r>
              <a:rPr lang="en-US" sz="13598">
                <a:solidFill>
                  <a:srgbClr val="FFE6D5"/>
                </a:solidFill>
                <a:latin typeface="Hibernate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4532" y="2576830"/>
            <a:ext cx="13877547" cy="5223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¿Qué condiciones determinaron su elección para ser docente?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¿Quiénes influyeron en su decisión de ser docente?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¿Tenía vocación para la docencia?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¿Influyó la formación que tuvo en la escuela formadora de docentes para su elección?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¿Las condiciones económicas de vida influyeron para su elección de ser docente?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Lazord Sans Serif"/>
              </a:rPr>
              <a:t>¿Las condiciones sociales influyeron en su elección de carrera?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883" y="353560"/>
            <a:ext cx="14774235" cy="324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9"/>
              </a:lnSpc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¿QUÉ CONDICIONES DETERMINARON SU</a:t>
            </a:r>
          </a:p>
          <a:p>
            <a:pPr algn="ctr" marL="0" indent="0" lvl="0">
              <a:lnSpc>
                <a:spcPts val="12969"/>
              </a:lnSpc>
              <a:spcBef>
                <a:spcPct val="0"/>
              </a:spcBef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 ELECCIÓN PARA SER DOCENTE?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353797" y="4848663"/>
            <a:ext cx="3698746" cy="3412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6"/>
              </a:lnSpc>
            </a:pPr>
            <a:r>
              <a:rPr lang="en-US" sz="1800" spc="57">
                <a:solidFill>
                  <a:srgbClr val="000000"/>
                </a:solidFill>
                <a:latin typeface="Montserrat Medium"/>
              </a:rPr>
              <a:t>En este caso creo que la principal razon fue el poder darle una buena educacion a todos lo niños y poder crearles una mejor enseñansa de valores para que no discriminen y no rechazen a los demas por sus discapacidades o enfermedades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234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Creo que su principal condicion en elegir ser docente fue la situacion economica por la que estaba pasando y poder darle una mejor calidad de vida a su familia.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883" y="353560"/>
            <a:ext cx="14774235" cy="324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9"/>
              </a:lnSpc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¿QUIÉNES INFLUYERON EN SU DECISIÓN </a:t>
            </a:r>
          </a:p>
          <a:p>
            <a:pPr algn="ctr" marL="0" indent="0" lvl="0">
              <a:lnSpc>
                <a:spcPts val="12969"/>
              </a:lnSpc>
              <a:spcBef>
                <a:spcPct val="0"/>
              </a:spcBef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DE SER DOCENTE?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58471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Influyeron las personas que le rodeaban y lo rechazaban. Ya que por eso decidio cambiar el pensamiento o la forma de ver las cosas de cada uno de los niños. 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234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Su familia influyo mucho en su decicion ya que el queria darles lo mejor y solo siendo docente es como las persobnas podian tener una mejor calidad de vida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70429" t="0" r="-7042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56883" y="529235"/>
            <a:ext cx="14774235" cy="324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69"/>
              </a:lnSpc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¿TENÍA VOCACIÓN PARA </a:t>
            </a:r>
          </a:p>
          <a:p>
            <a:pPr algn="ctr" marL="0" indent="0" lvl="0">
              <a:lnSpc>
                <a:spcPts val="12969"/>
              </a:lnSpc>
              <a:spcBef>
                <a:spcPct val="0"/>
              </a:spcBef>
            </a:pPr>
            <a:r>
              <a:rPr lang="en-US" sz="9900">
                <a:solidFill>
                  <a:srgbClr val="404040"/>
                </a:solidFill>
                <a:latin typeface="Hibernate"/>
              </a:rPr>
              <a:t>LA DOCENCIA?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088443" y="3772299"/>
            <a:ext cx="4229454" cy="4741161"/>
            <a:chOff x="0" y="0"/>
            <a:chExt cx="1113930" cy="12487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B8CDDB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4461951" y="3938708"/>
            <a:ext cx="3497055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AL FRENTE DE </a:t>
            </a:r>
          </a:p>
          <a:p>
            <a:pPr algn="ctr" marL="0" indent="0" lvl="0">
              <a:lnSpc>
                <a:spcPts val="3919"/>
              </a:lnSpc>
              <a:spcBef>
                <a:spcPct val="0"/>
              </a:spcBef>
            </a:pPr>
            <a:r>
              <a:rPr lang="en-US" sz="2799" spc="89">
                <a:solidFill>
                  <a:srgbClr val="000000"/>
                </a:solidFill>
                <a:latin typeface="Montserrat Bold"/>
              </a:rPr>
              <a:t>LA CLASE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58471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Si, ya que siempre buscaba lo mejor para cada unos de sus alumnos y se esforzaba para poder las mejores clases a pesar de su discapacidad.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770206" y="3772299"/>
            <a:ext cx="4229454" cy="4741161"/>
            <a:chOff x="0" y="0"/>
            <a:chExt cx="1113930" cy="124870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13930" cy="1248701"/>
            </a:xfrm>
            <a:custGeom>
              <a:avLst/>
              <a:gdLst/>
              <a:ahLst/>
              <a:cxnLst/>
              <a:rect r="r" b="b" t="t" l="l"/>
              <a:pathLst>
                <a:path h="1248701" w="1113930">
                  <a:moveTo>
                    <a:pt x="93354" y="0"/>
                  </a:moveTo>
                  <a:lnTo>
                    <a:pt x="1020576" y="0"/>
                  </a:lnTo>
                  <a:cubicBezTo>
                    <a:pt x="1072134" y="0"/>
                    <a:pt x="1113930" y="41796"/>
                    <a:pt x="1113930" y="93354"/>
                  </a:cubicBezTo>
                  <a:lnTo>
                    <a:pt x="1113930" y="1155346"/>
                  </a:lnTo>
                  <a:cubicBezTo>
                    <a:pt x="1113930" y="1206905"/>
                    <a:pt x="1072134" y="1248701"/>
                    <a:pt x="1020576" y="1248701"/>
                  </a:cubicBezTo>
                  <a:lnTo>
                    <a:pt x="93354" y="1248701"/>
                  </a:lnTo>
                  <a:cubicBezTo>
                    <a:pt x="41796" y="1248701"/>
                    <a:pt x="0" y="1206905"/>
                    <a:pt x="0" y="1155346"/>
                  </a:cubicBezTo>
                  <a:lnTo>
                    <a:pt x="0" y="93354"/>
                  </a:lnTo>
                  <a:cubicBezTo>
                    <a:pt x="0" y="41796"/>
                    <a:pt x="41796" y="0"/>
                    <a:pt x="93354" y="0"/>
                  </a:cubicBezTo>
                  <a:close/>
                </a:path>
              </a:pathLst>
            </a:custGeom>
            <a:solidFill>
              <a:srgbClr val="FFD2C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1941" y="3938708"/>
            <a:ext cx="3247691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  <a:spcBef>
                <a:spcPct val="0"/>
              </a:spcBef>
            </a:pPr>
            <a:r>
              <a:rPr lang="en-US" sz="2999" spc="95">
                <a:solidFill>
                  <a:srgbClr val="000000"/>
                </a:solidFill>
                <a:latin typeface="Montserrat Bold"/>
              </a:rPr>
              <a:t>FUI ALUMNO DE PANZAZO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234" y="5238372"/>
            <a:ext cx="3289398" cy="2513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1899" spc="60">
                <a:solidFill>
                  <a:srgbClr val="000000"/>
                </a:solidFill>
                <a:latin typeface="Montserrat Medium"/>
              </a:rPr>
              <a:t>De una manera si, porque como era la unica manera en ese tiempo de salir adelante,  se tuvo que esforzar para que su familia se sintiera orgulloso de el.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DAFvwXuadY8</dc:identifier>
  <dcterms:modified xsi:type="dcterms:W3CDTF">2011-08-01T06:04:30Z</dcterms:modified>
  <cp:revision>1</cp:revision>
  <dc:title>Presentación Proyecto Creativo Acuarela Colorido</dc:title>
</cp:coreProperties>
</file>