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</p:sldIdLst>
  <p:sldSz cx="9753600" cy="7315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andy Casual" panose="020B0604020202020204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charset="0"/>
      <p:regular r:id="rId16"/>
      <p:bold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9" autoAdjust="0"/>
  </p:normalViewPr>
  <p:slideViewPr>
    <p:cSldViewPr>
      <p:cViewPr>
        <p:scale>
          <a:sx n="73" d="100"/>
          <a:sy n="73" d="100"/>
        </p:scale>
        <p:origin x="115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DBDF1D-F021-716D-96A7-7187EF72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774" y="345095"/>
            <a:ext cx="71160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ea typeface="Times New Roman" panose="02020603050405020304" pitchFamily="18" charset="0"/>
              </a:rPr>
              <a:t>Escuela Normal de Educación Preescolar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Licenciatura en Educación </a:t>
            </a:r>
            <a:r>
              <a:rPr lang="es-MX" altLang="es-MX" sz="2400" b="1" dirty="0">
                <a:ea typeface="Times New Roman" panose="02020603050405020304" pitchFamily="18" charset="0"/>
              </a:rPr>
              <a:t>P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reescolar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/>
              <a:t>Ciclo escolar 2023-2024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12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D2E02301-6778-D899-9053-FB94EB64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96" y="1447800"/>
            <a:ext cx="2125662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9EE4BDE-8D20-EB13-815E-E6E94F67B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746" y="976308"/>
            <a:ext cx="9448800" cy="62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dirty="0"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dirty="0"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dirty="0"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7º semestre sección “C”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Curso: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u="sng" dirty="0">
                <a:ea typeface="Times New Roman" panose="02020603050405020304" pitchFamily="18" charset="0"/>
              </a:rPr>
              <a:t>Optativa prevención a la violencia </a:t>
            </a:r>
            <a:endParaRPr kumimoji="0" lang="es-MX" altLang="es-MX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Trabajo: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dirty="0">
                <a:ea typeface="Calibri" panose="020F0502020204030204" pitchFamily="34" charset="0"/>
                <a:cs typeface="Arial" panose="020B0604020202020204" pitchFamily="34" charset="0"/>
              </a:rPr>
              <a:t>Cuadro sinoptico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Alumna: Kathia Anahí Castañuela Salas #4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Profesor</a:t>
            </a:r>
            <a:r>
              <a:rPr lang="es-MX" altLang="es-MX" sz="2000" dirty="0">
                <a:ea typeface="Times New Roman" panose="02020603050405020304" pitchFamily="18" charset="0"/>
              </a:rPr>
              <a:t>: Narciso Rodríguez Espinoza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UNIDAD1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100" dirty="0"/>
              <a:t>LOS NIÑOS Y LOS RASTROS DE VIOLENCIA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Competencia: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Actúa de manera ética ante la diversidad de situaciones que se presentan en la práctica profesional.</a:t>
            </a:r>
            <a:endParaRPr lang="es-MX" sz="2000" dirty="0"/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Colabora con la comunidad escolar, padres de familia, autoridades y docentes, en la toma de decisiones y en el desarrollo de alternativas de solución a problemáticas socioeducativas.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Saltillo, Coahuila De Zaragoza                                           08  Octubre 2023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4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12456" r="-12456"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El Color En Colores Pastel Agita El Fondo Para PowerPoint Stock de  ilustración - Ilustración de fondos, ondas: 124019697">
            <a:extLst>
              <a:ext uri="{FF2B5EF4-FFF2-40B4-BE49-F238E27FC236}">
                <a16:creationId xmlns:a16="http://schemas.microsoft.com/office/drawing/2014/main" id="{2572A39E-A154-305B-87E9-FB09B9E3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958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/>
          <p:nvPr/>
        </p:nvSpPr>
        <p:spPr>
          <a:xfrm flipH="1" flipV="1">
            <a:off x="1242514" y="3656013"/>
            <a:ext cx="4295917" cy="158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5611745" y="4566576"/>
            <a:ext cx="3837056" cy="1605624"/>
            <a:chOff x="0" y="0"/>
            <a:chExt cx="1352940" cy="3900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2940" cy="390023"/>
            </a:xfrm>
            <a:custGeom>
              <a:avLst/>
              <a:gdLst/>
              <a:ahLst/>
              <a:cxnLst/>
              <a:rect l="l" t="t" r="r" b="b"/>
              <a:pathLst>
                <a:path w="1352940" h="390023">
                  <a:moveTo>
                    <a:pt x="45131" y="0"/>
                  </a:moveTo>
                  <a:lnTo>
                    <a:pt x="1307809" y="0"/>
                  </a:lnTo>
                  <a:cubicBezTo>
                    <a:pt x="1332734" y="0"/>
                    <a:pt x="1352940" y="20206"/>
                    <a:pt x="1352940" y="45131"/>
                  </a:cubicBezTo>
                  <a:lnTo>
                    <a:pt x="1352940" y="344893"/>
                  </a:lnTo>
                  <a:cubicBezTo>
                    <a:pt x="1352940" y="356862"/>
                    <a:pt x="1348185" y="368341"/>
                    <a:pt x="1339722" y="376805"/>
                  </a:cubicBezTo>
                  <a:cubicBezTo>
                    <a:pt x="1331258" y="385268"/>
                    <a:pt x="1319779" y="390023"/>
                    <a:pt x="1307809" y="390023"/>
                  </a:cubicBezTo>
                  <a:lnTo>
                    <a:pt x="45131" y="390023"/>
                  </a:lnTo>
                  <a:cubicBezTo>
                    <a:pt x="20206" y="390023"/>
                    <a:pt x="0" y="369818"/>
                    <a:pt x="0" y="344893"/>
                  </a:cubicBezTo>
                  <a:lnTo>
                    <a:pt x="0" y="45131"/>
                  </a:lnTo>
                  <a:cubicBezTo>
                    <a:pt x="0" y="20206"/>
                    <a:pt x="20206" y="0"/>
                    <a:pt x="4513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65762" y="4703830"/>
            <a:ext cx="3554438" cy="1159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s-ES" sz="1600" dirty="0"/>
              <a:t>La sociedad empezó a tomar conciencia de la existencia del problema y de la presencia del maltrato hasta finales del siglo XIX. Como un antecedente de fundamental importancia en el estudio del síndrome del niño maltratado</a:t>
            </a:r>
            <a:endParaRPr lang="en-US" sz="1600" spc="30" dirty="0">
              <a:solidFill>
                <a:srgbClr val="242424"/>
              </a:solidFill>
              <a:latin typeface="Open Sans"/>
            </a:endParaRPr>
          </a:p>
        </p:txBody>
      </p:sp>
      <p:sp>
        <p:nvSpPr>
          <p:cNvPr id="12" name="AutoShape 12"/>
          <p:cNvSpPr/>
          <p:nvPr/>
        </p:nvSpPr>
        <p:spPr>
          <a:xfrm flipH="1">
            <a:off x="2972606" y="1008293"/>
            <a:ext cx="9805" cy="5398878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3" name="AutoShape 13"/>
          <p:cNvSpPr/>
          <p:nvPr/>
        </p:nvSpPr>
        <p:spPr>
          <a:xfrm flipH="1" flipV="1">
            <a:off x="2991936" y="1008276"/>
            <a:ext cx="2594275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0" y="2625419"/>
            <a:ext cx="2577428" cy="1493272"/>
          </a:xfrm>
          <a:custGeom>
            <a:avLst/>
            <a:gdLst/>
            <a:ahLst/>
            <a:cxnLst/>
            <a:rect l="l" t="t" r="r" b="b"/>
            <a:pathLst>
              <a:path w="949906" h="550342">
                <a:moveTo>
                  <a:pt x="75093" y="0"/>
                </a:moveTo>
                <a:lnTo>
                  <a:pt x="874813" y="0"/>
                </a:lnTo>
                <a:cubicBezTo>
                  <a:pt x="894729" y="0"/>
                  <a:pt x="913829" y="7912"/>
                  <a:pt x="927912" y="21994"/>
                </a:cubicBezTo>
                <a:cubicBezTo>
                  <a:pt x="941995" y="36077"/>
                  <a:pt x="949906" y="55177"/>
                  <a:pt x="949906" y="75093"/>
                </a:cubicBezTo>
                <a:lnTo>
                  <a:pt x="949906" y="475249"/>
                </a:lnTo>
                <a:cubicBezTo>
                  <a:pt x="949906" y="516722"/>
                  <a:pt x="916286" y="550342"/>
                  <a:pt x="874813" y="550342"/>
                </a:cubicBezTo>
                <a:lnTo>
                  <a:pt x="75093" y="550342"/>
                </a:lnTo>
                <a:cubicBezTo>
                  <a:pt x="33620" y="550342"/>
                  <a:pt x="0" y="516722"/>
                  <a:pt x="0" y="475249"/>
                </a:cubicBezTo>
                <a:lnTo>
                  <a:pt x="0" y="75093"/>
                </a:lnTo>
                <a:cubicBezTo>
                  <a:pt x="0" y="33620"/>
                  <a:pt x="33620" y="0"/>
                  <a:pt x="75093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Box 17"/>
          <p:cNvSpPr txBox="1"/>
          <p:nvPr/>
        </p:nvSpPr>
        <p:spPr>
          <a:xfrm>
            <a:off x="0" y="2547885"/>
            <a:ext cx="2205411" cy="2282947"/>
          </a:xfrm>
          <a:prstGeom prst="rect">
            <a:avLst/>
          </a:prstGeom>
        </p:spPr>
        <p:txBody>
          <a:bodyPr lIns="27093" tIns="27093" rIns="27093" bIns="27093" rtlCol="0" anchor="ctr"/>
          <a:lstStyle/>
          <a:p>
            <a:pPr marL="0" lvl="0" indent="0" algn="ctr">
              <a:lnSpc>
                <a:spcPts val="1941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8018" y="2904431"/>
            <a:ext cx="2476634" cy="1294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000000"/>
                </a:solidFill>
                <a:latin typeface="Handy Casual"/>
              </a:rPr>
              <a:t>Indicadores para la detección</a:t>
            </a:r>
          </a:p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000000"/>
                </a:solidFill>
                <a:latin typeface="Handy Casual"/>
              </a:rPr>
              <a:t>de maltrato en niño</a:t>
            </a:r>
            <a:endParaRPr lang="en-US" sz="3600" dirty="0">
              <a:solidFill>
                <a:srgbClr val="000000"/>
              </a:solidFill>
              <a:latin typeface="Handy Casual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471866" y="3121185"/>
            <a:ext cx="1832936" cy="799622"/>
            <a:chOff x="0" y="0"/>
            <a:chExt cx="1112171" cy="4851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FBF99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426649" y="3332538"/>
            <a:ext cx="147666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s-MX" sz="2083" dirty="0">
                <a:solidFill>
                  <a:srgbClr val="000000"/>
                </a:solidFill>
                <a:latin typeface="Handy Casual"/>
              </a:rPr>
              <a:t>Infanticidio</a:t>
            </a:r>
            <a:r>
              <a:rPr lang="en-US" sz="2083" dirty="0">
                <a:solidFill>
                  <a:srgbClr val="000000"/>
                </a:solidFill>
                <a:latin typeface="Handy Casual"/>
              </a:rPr>
              <a:t>  </a:t>
            </a:r>
          </a:p>
        </p:txBody>
      </p:sp>
      <p:sp>
        <p:nvSpPr>
          <p:cNvPr id="32" name="AutoShape 32"/>
          <p:cNvSpPr/>
          <p:nvPr/>
        </p:nvSpPr>
        <p:spPr>
          <a:xfrm flipH="1">
            <a:off x="2991936" y="4976071"/>
            <a:ext cx="2598856" cy="229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49" name="Group 49"/>
          <p:cNvGrpSpPr/>
          <p:nvPr/>
        </p:nvGrpSpPr>
        <p:grpSpPr>
          <a:xfrm>
            <a:off x="5491690" y="2434988"/>
            <a:ext cx="4109029" cy="1766294"/>
            <a:chOff x="0" y="0"/>
            <a:chExt cx="1410916" cy="36435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10916" cy="364351"/>
            </a:xfrm>
            <a:custGeom>
              <a:avLst/>
              <a:gdLst/>
              <a:ahLst/>
              <a:cxnLst/>
              <a:rect l="l" t="t" r="r" b="b"/>
              <a:pathLst>
                <a:path w="1410916" h="364351">
                  <a:moveTo>
                    <a:pt x="43276" y="0"/>
                  </a:moveTo>
                  <a:lnTo>
                    <a:pt x="1367640" y="0"/>
                  </a:lnTo>
                  <a:cubicBezTo>
                    <a:pt x="1391541" y="0"/>
                    <a:pt x="1410916" y="19375"/>
                    <a:pt x="1410916" y="43276"/>
                  </a:cubicBezTo>
                  <a:lnTo>
                    <a:pt x="1410916" y="321075"/>
                  </a:lnTo>
                  <a:cubicBezTo>
                    <a:pt x="1410916" y="332553"/>
                    <a:pt x="1406357" y="343560"/>
                    <a:pt x="1398241" y="351676"/>
                  </a:cubicBezTo>
                  <a:cubicBezTo>
                    <a:pt x="1390125" y="359792"/>
                    <a:pt x="1379117" y="364351"/>
                    <a:pt x="1367640" y="364351"/>
                  </a:cubicBezTo>
                  <a:lnTo>
                    <a:pt x="43276" y="364351"/>
                  </a:lnTo>
                  <a:cubicBezTo>
                    <a:pt x="19375" y="364351"/>
                    <a:pt x="0" y="344976"/>
                    <a:pt x="0" y="321075"/>
                  </a:cubicBezTo>
                  <a:lnTo>
                    <a:pt x="0" y="43276"/>
                  </a:lnTo>
                  <a:cubicBezTo>
                    <a:pt x="0" y="19375"/>
                    <a:pt x="19375" y="0"/>
                    <a:pt x="4327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603346" y="2721996"/>
            <a:ext cx="410223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Muchas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de las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veces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padres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eran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considerados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dueños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de sus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propios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hijos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por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lo que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ellos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eran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quienes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decidian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que se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hacia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con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ellos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algunos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podian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meter a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prisiòn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otros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arrojaban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a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animals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salvajes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los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maltrataban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y era mas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notorio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en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niños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que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tenian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n-US" sz="1400" spc="30" dirty="0" err="1">
                <a:solidFill>
                  <a:srgbClr val="242424"/>
                </a:solidFill>
                <a:latin typeface="Open Sans"/>
              </a:rPr>
              <a:t>prroblemas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es-MX" sz="1400" spc="30" dirty="0" err="1">
                <a:solidFill>
                  <a:srgbClr val="242424"/>
                </a:solidFill>
                <a:latin typeface="Open Sans"/>
              </a:rPr>
              <a:t>fisicos</a:t>
            </a:r>
            <a:r>
              <a:rPr lang="en-US" sz="1400" spc="30" dirty="0">
                <a:solidFill>
                  <a:srgbClr val="242424"/>
                </a:solidFill>
                <a:latin typeface="Open Sans"/>
              </a:rPr>
              <a:t> 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5491689" y="371614"/>
            <a:ext cx="4109030" cy="1337496"/>
            <a:chOff x="0" y="0"/>
            <a:chExt cx="1763213" cy="134465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63213" cy="1344657"/>
            </a:xfrm>
            <a:custGeom>
              <a:avLst/>
              <a:gdLst/>
              <a:ahLst/>
              <a:cxnLst/>
              <a:rect l="l" t="t" r="r" b="b"/>
              <a:pathLst>
                <a:path w="1763213" h="1344657">
                  <a:moveTo>
                    <a:pt x="66605" y="0"/>
                  </a:moveTo>
                  <a:lnTo>
                    <a:pt x="1696607" y="0"/>
                  </a:lnTo>
                  <a:cubicBezTo>
                    <a:pt x="1733392" y="0"/>
                    <a:pt x="1763213" y="29820"/>
                    <a:pt x="1763213" y="66605"/>
                  </a:cubicBezTo>
                  <a:lnTo>
                    <a:pt x="1763213" y="1278052"/>
                  </a:lnTo>
                  <a:cubicBezTo>
                    <a:pt x="1763213" y="1295717"/>
                    <a:pt x="1756195" y="1312658"/>
                    <a:pt x="1743704" y="1325149"/>
                  </a:cubicBezTo>
                  <a:cubicBezTo>
                    <a:pt x="1731214" y="1337640"/>
                    <a:pt x="1714272" y="1344657"/>
                    <a:pt x="1696607" y="1344657"/>
                  </a:cubicBezTo>
                  <a:lnTo>
                    <a:pt x="66605" y="1344657"/>
                  </a:lnTo>
                  <a:cubicBezTo>
                    <a:pt x="48940" y="1344657"/>
                    <a:pt x="31999" y="1337640"/>
                    <a:pt x="19508" y="1325149"/>
                  </a:cubicBezTo>
                  <a:cubicBezTo>
                    <a:pt x="7017" y="1312658"/>
                    <a:pt x="0" y="1295717"/>
                    <a:pt x="0" y="1278052"/>
                  </a:cubicBezTo>
                  <a:lnTo>
                    <a:pt x="0" y="66605"/>
                  </a:lnTo>
                  <a:cubicBezTo>
                    <a:pt x="0" y="29820"/>
                    <a:pt x="29820" y="0"/>
                    <a:pt x="66605" y="0"/>
                  </a:cubicBezTo>
                  <a:close/>
                </a:path>
              </a:pathLst>
            </a:custGeom>
            <a:solidFill>
              <a:srgbClr val="CEFCC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5647707" y="435258"/>
            <a:ext cx="3953012" cy="1248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Open Sans"/>
              </a:rPr>
              <a:t>El maltrato a los niños es un fenómeno universal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Open Sans"/>
              </a:rPr>
              <a:t>que no tiene límites culturales, sociales, ideológicos ni geográficos</a:t>
            </a:r>
            <a:endParaRPr lang="en-US" sz="14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632064" y="4637160"/>
            <a:ext cx="1832936" cy="799622"/>
            <a:chOff x="0" y="0"/>
            <a:chExt cx="1112171" cy="4851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D6D0F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49606" y="4668294"/>
            <a:ext cx="147666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Toma de </a:t>
            </a:r>
            <a:r>
              <a:rPr lang="es-MX" sz="2083" dirty="0">
                <a:solidFill>
                  <a:srgbClr val="000000"/>
                </a:solidFill>
                <a:latin typeface="Handy Casual"/>
              </a:rPr>
              <a:t>conciencia</a:t>
            </a:r>
            <a:r>
              <a:rPr lang="en-US" sz="2083" dirty="0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3506B1A2-1216-B106-D96E-447412E5D12A}"/>
              </a:ext>
            </a:extLst>
          </p:cNvPr>
          <p:cNvGrpSpPr/>
          <p:nvPr/>
        </p:nvGrpSpPr>
        <p:grpSpPr>
          <a:xfrm>
            <a:off x="3377589" y="646185"/>
            <a:ext cx="1832936" cy="799622"/>
            <a:chOff x="0" y="0"/>
            <a:chExt cx="1112171" cy="485187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0E3995B2-D5D6-099F-9DD7-19DA42666A4E}"/>
                </a:ext>
              </a:extLst>
            </p:cNvPr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FBF99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0" name="TextBox 21">
              <a:extLst>
                <a:ext uri="{FF2B5EF4-FFF2-40B4-BE49-F238E27FC236}">
                  <a16:creationId xmlns:a16="http://schemas.microsoft.com/office/drawing/2014/main" id="{D4973BBB-721A-2FCC-4B3A-A5460A887668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1" name="TextBox 10">
            <a:extLst>
              <a:ext uri="{FF2B5EF4-FFF2-40B4-BE49-F238E27FC236}">
                <a16:creationId xmlns:a16="http://schemas.microsoft.com/office/drawing/2014/main" id="{DAD4275A-A3ED-D885-2D62-B0B3A462B604}"/>
              </a:ext>
            </a:extLst>
          </p:cNvPr>
          <p:cNvSpPr txBox="1"/>
          <p:nvPr/>
        </p:nvSpPr>
        <p:spPr>
          <a:xfrm>
            <a:off x="3527111" y="905675"/>
            <a:ext cx="147666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s-MX" sz="2800" dirty="0">
                <a:solidFill>
                  <a:srgbClr val="000000"/>
                </a:solidFill>
                <a:latin typeface="Handy Casual"/>
              </a:rPr>
              <a:t>Indicios</a:t>
            </a:r>
            <a:r>
              <a:rPr lang="en-US" sz="2800" dirty="0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12456" r="-12456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52" name="Picture 2" descr="El Color En Colores Pastel Agita El Fondo Para PowerPoint Stock de  ilustración - Ilustración de fondos, ondas: 124019697">
            <a:extLst>
              <a:ext uri="{FF2B5EF4-FFF2-40B4-BE49-F238E27FC236}">
                <a16:creationId xmlns:a16="http://schemas.microsoft.com/office/drawing/2014/main" id="{375C0F05-9758-DA59-C726-C71B71A2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" y="0"/>
            <a:ext cx="973958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/>
          <p:nvPr/>
        </p:nvSpPr>
        <p:spPr>
          <a:xfrm flipH="1" flipV="1">
            <a:off x="1242514" y="3656013"/>
            <a:ext cx="4295917" cy="158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5465001" y="3100945"/>
            <a:ext cx="4201461" cy="1031298"/>
            <a:chOff x="0" y="0"/>
            <a:chExt cx="1325450" cy="3253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5450" cy="325347"/>
            </a:xfrm>
            <a:custGeom>
              <a:avLst/>
              <a:gdLst/>
              <a:ahLst/>
              <a:cxnLst/>
              <a:rect l="l" t="t" r="r" b="b"/>
              <a:pathLst>
                <a:path w="1325450" h="325347">
                  <a:moveTo>
                    <a:pt x="46067" y="0"/>
                  </a:moveTo>
                  <a:lnTo>
                    <a:pt x="1279384" y="0"/>
                  </a:lnTo>
                  <a:cubicBezTo>
                    <a:pt x="1291601" y="0"/>
                    <a:pt x="1303319" y="4853"/>
                    <a:pt x="1311958" y="13493"/>
                  </a:cubicBezTo>
                  <a:cubicBezTo>
                    <a:pt x="1320597" y="22132"/>
                    <a:pt x="1325450" y="33849"/>
                    <a:pt x="1325450" y="46067"/>
                  </a:cubicBezTo>
                  <a:lnTo>
                    <a:pt x="1325450" y="279281"/>
                  </a:lnTo>
                  <a:cubicBezTo>
                    <a:pt x="1325450" y="291498"/>
                    <a:pt x="1320597" y="303216"/>
                    <a:pt x="1311958" y="311855"/>
                  </a:cubicBezTo>
                  <a:cubicBezTo>
                    <a:pt x="1303319" y="320494"/>
                    <a:pt x="1291601" y="325347"/>
                    <a:pt x="1279384" y="325347"/>
                  </a:cubicBezTo>
                  <a:lnTo>
                    <a:pt x="46067" y="325347"/>
                  </a:lnTo>
                  <a:cubicBezTo>
                    <a:pt x="33849" y="325347"/>
                    <a:pt x="22132" y="320494"/>
                    <a:pt x="13493" y="311855"/>
                  </a:cubicBezTo>
                  <a:cubicBezTo>
                    <a:pt x="4853" y="303216"/>
                    <a:pt x="0" y="291498"/>
                    <a:pt x="0" y="279281"/>
                  </a:cubicBezTo>
                  <a:lnTo>
                    <a:pt x="0" y="46067"/>
                  </a:lnTo>
                  <a:cubicBezTo>
                    <a:pt x="0" y="33849"/>
                    <a:pt x="4853" y="22132"/>
                    <a:pt x="13493" y="13493"/>
                  </a:cubicBezTo>
                  <a:cubicBezTo>
                    <a:pt x="22132" y="4853"/>
                    <a:pt x="33849" y="0"/>
                    <a:pt x="460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48065" y="3257789"/>
            <a:ext cx="1832936" cy="799622"/>
            <a:chOff x="0" y="0"/>
            <a:chExt cx="1112171" cy="4851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D6D0F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18725" y="3354123"/>
            <a:ext cx="147666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ABANDONO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66182" y="3287690"/>
            <a:ext cx="4062007" cy="568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s-ES" sz="1200" spc="30" dirty="0">
                <a:solidFill>
                  <a:srgbClr val="242424"/>
                </a:solidFill>
                <a:latin typeface="Open Sans"/>
              </a:rPr>
              <a:t>Descuido en la alimentación, en la higiene y la</a:t>
            </a:r>
          </a:p>
          <a:p>
            <a:pPr algn="ctr">
              <a:lnSpc>
                <a:spcPts val="1512"/>
              </a:lnSpc>
            </a:pPr>
            <a:r>
              <a:rPr lang="es-ES" sz="1200" spc="30" dirty="0">
                <a:solidFill>
                  <a:srgbClr val="242424"/>
                </a:solidFill>
                <a:latin typeface="Open Sans"/>
              </a:rPr>
              <a:t>ropa, dermatitis de pañal crónica, signos o cicatrices de accidentes domésticos frecuentes y desnutrición.</a:t>
            </a:r>
            <a:endParaRPr lang="en-US" sz="1200" spc="30" dirty="0">
              <a:solidFill>
                <a:srgbClr val="242424"/>
              </a:solidFill>
              <a:latin typeface="Open Sans"/>
            </a:endParaRPr>
          </a:p>
        </p:txBody>
      </p:sp>
      <p:sp>
        <p:nvSpPr>
          <p:cNvPr id="12" name="AutoShape 12"/>
          <p:cNvSpPr/>
          <p:nvPr/>
        </p:nvSpPr>
        <p:spPr>
          <a:xfrm flipH="1">
            <a:off x="2910241" y="1008293"/>
            <a:ext cx="72169" cy="396531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3" name="AutoShape 13"/>
          <p:cNvSpPr/>
          <p:nvPr/>
        </p:nvSpPr>
        <p:spPr>
          <a:xfrm flipH="1" flipV="1">
            <a:off x="2991936" y="1008276"/>
            <a:ext cx="2594275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15" name="Group 15"/>
          <p:cNvGrpSpPr/>
          <p:nvPr/>
        </p:nvGrpSpPr>
        <p:grpSpPr>
          <a:xfrm>
            <a:off x="195506" y="1091780"/>
            <a:ext cx="2381922" cy="4844572"/>
            <a:chOff x="0" y="0"/>
            <a:chExt cx="680306" cy="10137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0306" cy="1013786"/>
            </a:xfrm>
            <a:custGeom>
              <a:avLst/>
              <a:gdLst/>
              <a:ahLst/>
              <a:cxnLst/>
              <a:rect l="l" t="t" r="r" b="b"/>
              <a:pathLst>
                <a:path w="680306" h="1013786">
                  <a:moveTo>
                    <a:pt x="104852" y="0"/>
                  </a:moveTo>
                  <a:lnTo>
                    <a:pt x="575453" y="0"/>
                  </a:lnTo>
                  <a:cubicBezTo>
                    <a:pt x="603262" y="0"/>
                    <a:pt x="629932" y="11047"/>
                    <a:pt x="649595" y="30711"/>
                  </a:cubicBezTo>
                  <a:cubicBezTo>
                    <a:pt x="669259" y="50374"/>
                    <a:pt x="680306" y="77044"/>
                    <a:pt x="680306" y="104852"/>
                  </a:cubicBezTo>
                  <a:lnTo>
                    <a:pt x="680306" y="908934"/>
                  </a:lnTo>
                  <a:cubicBezTo>
                    <a:pt x="680306" y="936743"/>
                    <a:pt x="669259" y="963412"/>
                    <a:pt x="649595" y="983076"/>
                  </a:cubicBezTo>
                  <a:cubicBezTo>
                    <a:pt x="629932" y="1002740"/>
                    <a:pt x="603262" y="1013786"/>
                    <a:pt x="575453" y="1013786"/>
                  </a:cubicBezTo>
                  <a:lnTo>
                    <a:pt x="104852" y="1013786"/>
                  </a:lnTo>
                  <a:cubicBezTo>
                    <a:pt x="77044" y="1013786"/>
                    <a:pt x="50374" y="1002740"/>
                    <a:pt x="30711" y="983076"/>
                  </a:cubicBezTo>
                  <a:cubicBezTo>
                    <a:pt x="11047" y="963412"/>
                    <a:pt x="0" y="936743"/>
                    <a:pt x="0" y="908934"/>
                  </a:cubicBezTo>
                  <a:lnTo>
                    <a:pt x="0" y="104852"/>
                  </a:lnTo>
                  <a:cubicBezTo>
                    <a:pt x="0" y="77044"/>
                    <a:pt x="11047" y="50374"/>
                    <a:pt x="30711" y="30711"/>
                  </a:cubicBezTo>
                  <a:cubicBezTo>
                    <a:pt x="50374" y="11047"/>
                    <a:pt x="77044" y="0"/>
                    <a:pt x="104852" y="0"/>
                  </a:cubicBezTo>
                  <a:close/>
                </a:path>
              </a:pathLst>
            </a:custGeom>
            <a:solidFill>
              <a:srgbClr val="FFE4C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9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70726" y="589799"/>
            <a:ext cx="1434086" cy="799622"/>
            <a:chOff x="0" y="0"/>
            <a:chExt cx="1112171" cy="4851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FBF99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111814" y="821247"/>
            <a:ext cx="147666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FISICOS </a:t>
            </a:r>
          </a:p>
        </p:txBody>
      </p:sp>
      <p:sp>
        <p:nvSpPr>
          <p:cNvPr id="23" name="AutoShape 23"/>
          <p:cNvSpPr/>
          <p:nvPr/>
        </p:nvSpPr>
        <p:spPr>
          <a:xfrm flipH="1" flipV="1">
            <a:off x="2963081" y="2332938"/>
            <a:ext cx="2560374" cy="2761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24" name="Group 24"/>
          <p:cNvGrpSpPr/>
          <p:nvPr/>
        </p:nvGrpSpPr>
        <p:grpSpPr>
          <a:xfrm>
            <a:off x="5523455" y="1734470"/>
            <a:ext cx="4143007" cy="1252175"/>
            <a:chOff x="0" y="0"/>
            <a:chExt cx="1307010" cy="39502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7010" cy="395028"/>
            </a:xfrm>
            <a:custGeom>
              <a:avLst/>
              <a:gdLst/>
              <a:ahLst/>
              <a:cxnLst/>
              <a:rect l="l" t="t" r="r" b="b"/>
              <a:pathLst>
                <a:path w="1307010" h="395028">
                  <a:moveTo>
                    <a:pt x="46717" y="0"/>
                  </a:moveTo>
                  <a:lnTo>
                    <a:pt x="1260293" y="0"/>
                  </a:lnTo>
                  <a:cubicBezTo>
                    <a:pt x="1286094" y="0"/>
                    <a:pt x="1307010" y="20916"/>
                    <a:pt x="1307010" y="46717"/>
                  </a:cubicBezTo>
                  <a:lnTo>
                    <a:pt x="1307010" y="348311"/>
                  </a:lnTo>
                  <a:cubicBezTo>
                    <a:pt x="1307010" y="360701"/>
                    <a:pt x="1302088" y="372584"/>
                    <a:pt x="1293327" y="381345"/>
                  </a:cubicBezTo>
                  <a:cubicBezTo>
                    <a:pt x="1284566" y="390106"/>
                    <a:pt x="1272683" y="395028"/>
                    <a:pt x="1260293" y="395028"/>
                  </a:cubicBezTo>
                  <a:lnTo>
                    <a:pt x="46717" y="395028"/>
                  </a:lnTo>
                  <a:cubicBezTo>
                    <a:pt x="34327" y="395028"/>
                    <a:pt x="22444" y="390106"/>
                    <a:pt x="13683" y="381345"/>
                  </a:cubicBezTo>
                  <a:cubicBezTo>
                    <a:pt x="4922" y="372584"/>
                    <a:pt x="0" y="360701"/>
                    <a:pt x="0" y="348311"/>
                  </a:cubicBezTo>
                  <a:lnTo>
                    <a:pt x="0" y="46717"/>
                  </a:lnTo>
                  <a:cubicBezTo>
                    <a:pt x="0" y="34327"/>
                    <a:pt x="4922" y="22444"/>
                    <a:pt x="13683" y="13683"/>
                  </a:cubicBezTo>
                  <a:cubicBezTo>
                    <a:pt x="22444" y="4922"/>
                    <a:pt x="34327" y="0"/>
                    <a:pt x="4671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340577" y="1933127"/>
            <a:ext cx="1832936" cy="799622"/>
            <a:chOff x="0" y="0"/>
            <a:chExt cx="1112171" cy="48518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CEFCC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504934" y="2030677"/>
            <a:ext cx="147666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ABUSO</a:t>
            </a:r>
          </a:p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 SEXUAL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08725" y="1851614"/>
            <a:ext cx="3972468" cy="106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"/>
              </a:lnSpc>
            </a:pPr>
            <a:r>
              <a:rPr lang="es-ES" sz="1097" spc="27" dirty="0">
                <a:solidFill>
                  <a:srgbClr val="242424"/>
                </a:solidFill>
                <a:latin typeface="Open Sans"/>
              </a:rPr>
              <a:t>Ante toda laceración o daño en el área genital de</a:t>
            </a:r>
          </a:p>
          <a:p>
            <a:pPr algn="ctr">
              <a:lnSpc>
                <a:spcPts val="1382"/>
              </a:lnSpc>
            </a:pPr>
            <a:r>
              <a:rPr lang="es-ES" sz="1097" spc="27" dirty="0">
                <a:solidFill>
                  <a:srgbClr val="242424"/>
                </a:solidFill>
                <a:latin typeface="Open Sans"/>
              </a:rPr>
              <a:t>un niño o niña que no se explique claramente como</a:t>
            </a:r>
          </a:p>
          <a:p>
            <a:pPr algn="ctr">
              <a:lnSpc>
                <a:spcPts val="1382"/>
              </a:lnSpc>
            </a:pPr>
            <a:r>
              <a:rPr lang="es-ES" sz="1097" spc="27" dirty="0">
                <a:solidFill>
                  <a:srgbClr val="242424"/>
                </a:solidFill>
                <a:latin typeface="Open Sans"/>
              </a:rPr>
              <a:t>accidental se debe sospechar de abuso sexual, equimosis en la entrepierna y en los labios</a:t>
            </a:r>
          </a:p>
          <a:p>
            <a:pPr algn="ctr">
              <a:lnSpc>
                <a:spcPts val="1382"/>
              </a:lnSpc>
            </a:pPr>
            <a:r>
              <a:rPr lang="es-ES" sz="1097" spc="27" dirty="0">
                <a:solidFill>
                  <a:srgbClr val="242424"/>
                </a:solidFill>
                <a:latin typeface="Open Sans"/>
              </a:rPr>
              <a:t>mayores, laceraciones, sangrado, inflamación, himen perforado. </a:t>
            </a:r>
            <a:endParaRPr lang="en-US" sz="1097" spc="27" dirty="0">
              <a:solidFill>
                <a:srgbClr val="242424"/>
              </a:solidFill>
              <a:latin typeface="Open Sans"/>
            </a:endParaRPr>
          </a:p>
        </p:txBody>
      </p:sp>
      <p:sp>
        <p:nvSpPr>
          <p:cNvPr id="32" name="AutoShape 32"/>
          <p:cNvSpPr/>
          <p:nvPr/>
        </p:nvSpPr>
        <p:spPr>
          <a:xfrm flipH="1">
            <a:off x="2991936" y="4976071"/>
            <a:ext cx="2598856" cy="229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33" name="Group 33"/>
          <p:cNvGrpSpPr/>
          <p:nvPr/>
        </p:nvGrpSpPr>
        <p:grpSpPr>
          <a:xfrm>
            <a:off x="5262179" y="4366646"/>
            <a:ext cx="4295916" cy="1199799"/>
            <a:chOff x="0" y="0"/>
            <a:chExt cx="1263016" cy="37850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63016" cy="378505"/>
            </a:xfrm>
            <a:custGeom>
              <a:avLst/>
              <a:gdLst/>
              <a:ahLst/>
              <a:cxnLst/>
              <a:rect l="l" t="t" r="r" b="b"/>
              <a:pathLst>
                <a:path w="1263016" h="378505">
                  <a:moveTo>
                    <a:pt x="48344" y="0"/>
                  </a:moveTo>
                  <a:lnTo>
                    <a:pt x="1214672" y="0"/>
                  </a:lnTo>
                  <a:cubicBezTo>
                    <a:pt x="1241371" y="0"/>
                    <a:pt x="1263016" y="21644"/>
                    <a:pt x="1263016" y="48344"/>
                  </a:cubicBezTo>
                  <a:lnTo>
                    <a:pt x="1263016" y="330161"/>
                  </a:lnTo>
                  <a:cubicBezTo>
                    <a:pt x="1263016" y="342983"/>
                    <a:pt x="1257922" y="355279"/>
                    <a:pt x="1248856" y="364346"/>
                  </a:cubicBezTo>
                  <a:cubicBezTo>
                    <a:pt x="1239790" y="373412"/>
                    <a:pt x="1227493" y="378505"/>
                    <a:pt x="1214672" y="378505"/>
                  </a:cubicBezTo>
                  <a:lnTo>
                    <a:pt x="48344" y="378505"/>
                  </a:lnTo>
                  <a:cubicBezTo>
                    <a:pt x="35522" y="378505"/>
                    <a:pt x="23226" y="373412"/>
                    <a:pt x="14160" y="364346"/>
                  </a:cubicBezTo>
                  <a:cubicBezTo>
                    <a:pt x="5093" y="355279"/>
                    <a:pt x="0" y="342983"/>
                    <a:pt x="0" y="330161"/>
                  </a:cubicBezTo>
                  <a:lnTo>
                    <a:pt x="0" y="48344"/>
                  </a:lnTo>
                  <a:cubicBezTo>
                    <a:pt x="0" y="35522"/>
                    <a:pt x="5093" y="23226"/>
                    <a:pt x="14160" y="14160"/>
                  </a:cubicBezTo>
                  <a:cubicBezTo>
                    <a:pt x="23226" y="5093"/>
                    <a:pt x="35522" y="0"/>
                    <a:pt x="4834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340577" y="4578550"/>
            <a:ext cx="1832964" cy="799622"/>
            <a:chOff x="0" y="0"/>
            <a:chExt cx="1112188" cy="48518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12188" cy="485187"/>
            </a:xfrm>
            <a:custGeom>
              <a:avLst/>
              <a:gdLst/>
              <a:ahLst/>
              <a:cxnLst/>
              <a:rect l="l" t="t" r="r" b="b"/>
              <a:pathLst>
                <a:path w="1112188" h="485187">
                  <a:moveTo>
                    <a:pt x="105593" y="0"/>
                  </a:moveTo>
                  <a:lnTo>
                    <a:pt x="1006595" y="0"/>
                  </a:lnTo>
                  <a:cubicBezTo>
                    <a:pt x="1034601" y="0"/>
                    <a:pt x="1061458" y="11125"/>
                    <a:pt x="1081261" y="30927"/>
                  </a:cubicBezTo>
                  <a:cubicBezTo>
                    <a:pt x="1101064" y="50730"/>
                    <a:pt x="1112188" y="77588"/>
                    <a:pt x="1112188" y="105593"/>
                  </a:cubicBezTo>
                  <a:lnTo>
                    <a:pt x="1112188" y="379594"/>
                  </a:lnTo>
                  <a:cubicBezTo>
                    <a:pt x="1112188" y="407599"/>
                    <a:pt x="1101064" y="434457"/>
                    <a:pt x="1081261" y="454260"/>
                  </a:cubicBezTo>
                  <a:cubicBezTo>
                    <a:pt x="1061458" y="474062"/>
                    <a:pt x="1034601" y="485187"/>
                    <a:pt x="1006595" y="485187"/>
                  </a:cubicBezTo>
                  <a:lnTo>
                    <a:pt x="105593" y="485187"/>
                  </a:lnTo>
                  <a:cubicBezTo>
                    <a:pt x="77588" y="485187"/>
                    <a:pt x="50730" y="474062"/>
                    <a:pt x="30927" y="454260"/>
                  </a:cubicBezTo>
                  <a:cubicBezTo>
                    <a:pt x="11125" y="434457"/>
                    <a:pt x="0" y="407599"/>
                    <a:pt x="0" y="379594"/>
                  </a:cubicBezTo>
                  <a:lnTo>
                    <a:pt x="0" y="105593"/>
                  </a:lnTo>
                  <a:cubicBezTo>
                    <a:pt x="0" y="77588"/>
                    <a:pt x="11125" y="50730"/>
                    <a:pt x="30927" y="30927"/>
                  </a:cubicBezTo>
                  <a:cubicBezTo>
                    <a:pt x="50730" y="11125"/>
                    <a:pt x="77588" y="0"/>
                    <a:pt x="105593" y="0"/>
                  </a:cubicBezTo>
                  <a:close/>
                </a:path>
              </a:pathLst>
            </a:custGeom>
            <a:solidFill>
              <a:srgbClr val="DAFFF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518725" y="4674180"/>
            <a:ext cx="147666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83" dirty="0">
                <a:solidFill>
                  <a:srgbClr val="000000"/>
                </a:solidFill>
                <a:latin typeface="Handy Casual"/>
              </a:rPr>
              <a:t>PSICOLOGICO  Y SOCIAL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4647394" y="146738"/>
            <a:ext cx="5127263" cy="1630502"/>
            <a:chOff x="0" y="-23304"/>
            <a:chExt cx="1193765" cy="51438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193765" cy="419490"/>
            </a:xfrm>
            <a:custGeom>
              <a:avLst/>
              <a:gdLst/>
              <a:ahLst/>
              <a:cxnLst/>
              <a:rect l="l" t="t" r="r" b="b"/>
              <a:pathLst>
                <a:path w="1193765" h="419490">
                  <a:moveTo>
                    <a:pt x="51149" y="0"/>
                  </a:moveTo>
                  <a:lnTo>
                    <a:pt x="1142616" y="0"/>
                  </a:lnTo>
                  <a:cubicBezTo>
                    <a:pt x="1170865" y="0"/>
                    <a:pt x="1193765" y="22900"/>
                    <a:pt x="1193765" y="51149"/>
                  </a:cubicBezTo>
                  <a:lnTo>
                    <a:pt x="1193765" y="368341"/>
                  </a:lnTo>
                  <a:cubicBezTo>
                    <a:pt x="1193765" y="381907"/>
                    <a:pt x="1188376" y="394916"/>
                    <a:pt x="1178783" y="404509"/>
                  </a:cubicBezTo>
                  <a:cubicBezTo>
                    <a:pt x="1169191" y="414101"/>
                    <a:pt x="1156181" y="419490"/>
                    <a:pt x="1142616" y="419490"/>
                  </a:cubicBezTo>
                  <a:lnTo>
                    <a:pt x="51149" y="419490"/>
                  </a:lnTo>
                  <a:cubicBezTo>
                    <a:pt x="37583" y="419490"/>
                    <a:pt x="24573" y="414101"/>
                    <a:pt x="14981" y="404509"/>
                  </a:cubicBezTo>
                  <a:cubicBezTo>
                    <a:pt x="5389" y="394916"/>
                    <a:pt x="0" y="381907"/>
                    <a:pt x="0" y="368341"/>
                  </a:cubicBezTo>
                  <a:lnTo>
                    <a:pt x="0" y="51149"/>
                  </a:lnTo>
                  <a:cubicBezTo>
                    <a:pt x="0" y="37583"/>
                    <a:pt x="5389" y="24573"/>
                    <a:pt x="14981" y="14981"/>
                  </a:cubicBezTo>
                  <a:cubicBezTo>
                    <a:pt x="24573" y="5389"/>
                    <a:pt x="37583" y="0"/>
                    <a:pt x="511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8412" y="-23304"/>
              <a:ext cx="1175353" cy="514381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Open Sans Light"/>
                </a:rPr>
                <a:t>Se pueden observar contusiones, equimosis, eritemas, laceraciones, quemaduras, fracturas, deformidad de la región; signos de intoxicación o envenenamiento, así como de traumatismo craneal con daño visceral; huellas de objetos agresores como cinturones, lazos, zapatos, cadenas y planchas</a:t>
              </a:r>
              <a:endParaRPr lang="en-US" sz="1200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5354529" y="4456093"/>
            <a:ext cx="4172480" cy="107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s-ES" sz="1200" dirty="0">
                <a:solidFill>
                  <a:srgbClr val="000000"/>
                </a:solidFill>
                <a:latin typeface="Open Sans"/>
              </a:rPr>
              <a:t>Se realiza mediante la observación, durante la consulta, de la conducta del niño y del adulto que lo acompaña, así como valorando la calidad de la relación entre ambos; además, se debe hacer una búsqueda sistemática de información acerca de la ocurrencia de maltrato.</a:t>
            </a:r>
            <a:endParaRPr lang="en-US" sz="1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id="{07FD6CFF-EEB0-8BB2-D0D5-B22A87142011}"/>
              </a:ext>
            </a:extLst>
          </p:cNvPr>
          <p:cNvSpPr txBox="1"/>
          <p:nvPr/>
        </p:nvSpPr>
        <p:spPr>
          <a:xfrm>
            <a:off x="383897" y="1435064"/>
            <a:ext cx="2111837" cy="381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latin typeface="Open San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Indicadores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de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Maltrato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latin typeface="Open Sans"/>
              </a:rPr>
              <a:t>elementos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latin typeface="Open Sans"/>
              </a:rPr>
              <a:t>para el diagnóstico respecto a otras causas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latin typeface="Open Sans"/>
              </a:rPr>
              <a:t>de violencia. 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latin typeface="Open Sans"/>
              </a:rPr>
              <a:t>En el examen físico del niño, es importante buscar, constatar o descartar la presencia de signos sugerentes de maltrato</a:t>
            </a:r>
            <a:r>
              <a:rPr lang="en-US" sz="1400" dirty="0">
                <a:latin typeface="Open Sans"/>
              </a:rPr>
              <a:t> </a:t>
            </a:r>
            <a:endParaRPr lang="en-US" sz="1100" dirty="0"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12456" r="-12456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41" name="Picture 2" descr="El Color En Colores Pastel Agita El Fondo Para PowerPoint Stock de  ilustración - Ilustración de fondos, ondas: 124019697">
            <a:extLst>
              <a:ext uri="{FF2B5EF4-FFF2-40B4-BE49-F238E27FC236}">
                <a16:creationId xmlns:a16="http://schemas.microsoft.com/office/drawing/2014/main" id="{E31BD1A2-7B0B-B180-31A9-B06E780B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" y="0"/>
            <a:ext cx="973958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/>
          <p:nvPr/>
        </p:nvSpPr>
        <p:spPr>
          <a:xfrm flipH="1" flipV="1">
            <a:off x="1242514" y="3656013"/>
            <a:ext cx="4295917" cy="158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5457514" y="2549707"/>
            <a:ext cx="4127205" cy="4530456"/>
            <a:chOff x="0" y="0"/>
            <a:chExt cx="1302025" cy="299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2025" cy="299475"/>
            </a:xfrm>
            <a:custGeom>
              <a:avLst/>
              <a:gdLst/>
              <a:ahLst/>
              <a:cxnLst/>
              <a:rect l="l" t="t" r="r" b="b"/>
              <a:pathLst>
                <a:path w="1302025" h="299475">
                  <a:moveTo>
                    <a:pt x="46896" y="0"/>
                  </a:moveTo>
                  <a:lnTo>
                    <a:pt x="1255129" y="0"/>
                  </a:lnTo>
                  <a:cubicBezTo>
                    <a:pt x="1281029" y="0"/>
                    <a:pt x="1302025" y="20996"/>
                    <a:pt x="1302025" y="46896"/>
                  </a:cubicBezTo>
                  <a:lnTo>
                    <a:pt x="1302025" y="252579"/>
                  </a:lnTo>
                  <a:cubicBezTo>
                    <a:pt x="1302025" y="265017"/>
                    <a:pt x="1297084" y="276945"/>
                    <a:pt x="1288289" y="285739"/>
                  </a:cubicBezTo>
                  <a:cubicBezTo>
                    <a:pt x="1279495" y="294534"/>
                    <a:pt x="1267567" y="299475"/>
                    <a:pt x="1255129" y="299475"/>
                  </a:cubicBezTo>
                  <a:lnTo>
                    <a:pt x="46896" y="299475"/>
                  </a:lnTo>
                  <a:cubicBezTo>
                    <a:pt x="34458" y="299475"/>
                    <a:pt x="22530" y="294534"/>
                    <a:pt x="13735" y="285739"/>
                  </a:cubicBezTo>
                  <a:cubicBezTo>
                    <a:pt x="4941" y="276945"/>
                    <a:pt x="0" y="265017"/>
                    <a:pt x="0" y="252579"/>
                  </a:cubicBezTo>
                  <a:lnTo>
                    <a:pt x="0" y="46896"/>
                  </a:lnTo>
                  <a:cubicBezTo>
                    <a:pt x="0" y="34458"/>
                    <a:pt x="4941" y="22530"/>
                    <a:pt x="13735" y="13735"/>
                  </a:cubicBezTo>
                  <a:cubicBezTo>
                    <a:pt x="22530" y="4941"/>
                    <a:pt x="34458" y="0"/>
                    <a:pt x="4689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48065" y="3257789"/>
            <a:ext cx="1832936" cy="799622"/>
            <a:chOff x="0" y="0"/>
            <a:chExt cx="1112171" cy="4851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D6D0F8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2972606" y="1008293"/>
            <a:ext cx="9805" cy="5398878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1" name="AutoShape 11"/>
          <p:cNvSpPr/>
          <p:nvPr/>
        </p:nvSpPr>
        <p:spPr>
          <a:xfrm flipH="1" flipV="1">
            <a:off x="2991936" y="1008276"/>
            <a:ext cx="2594275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239784" y="773537"/>
            <a:ext cx="2345339" cy="6306626"/>
          </a:xfrm>
          <a:custGeom>
            <a:avLst/>
            <a:gdLst/>
            <a:ahLst/>
            <a:cxnLst/>
            <a:rect l="l" t="t" r="r" b="b"/>
            <a:pathLst>
              <a:path w="864370" h="1991162">
                <a:moveTo>
                  <a:pt x="82525" y="0"/>
                </a:moveTo>
                <a:lnTo>
                  <a:pt x="781846" y="0"/>
                </a:lnTo>
                <a:cubicBezTo>
                  <a:pt x="803733" y="0"/>
                  <a:pt x="824723" y="8695"/>
                  <a:pt x="840199" y="24171"/>
                </a:cubicBezTo>
                <a:cubicBezTo>
                  <a:pt x="855676" y="39647"/>
                  <a:pt x="864370" y="60638"/>
                  <a:pt x="864370" y="82525"/>
                </a:cubicBezTo>
                <a:lnTo>
                  <a:pt x="864370" y="1908637"/>
                </a:lnTo>
                <a:cubicBezTo>
                  <a:pt x="864370" y="1930524"/>
                  <a:pt x="855676" y="1951514"/>
                  <a:pt x="840199" y="1966991"/>
                </a:cubicBezTo>
                <a:cubicBezTo>
                  <a:pt x="824723" y="1982467"/>
                  <a:pt x="803733" y="1991162"/>
                  <a:pt x="781846" y="1991162"/>
                </a:cubicBezTo>
                <a:lnTo>
                  <a:pt x="82525" y="1991162"/>
                </a:lnTo>
                <a:cubicBezTo>
                  <a:pt x="60638" y="1991162"/>
                  <a:pt x="39647" y="1982467"/>
                  <a:pt x="24171" y="1966991"/>
                </a:cubicBezTo>
                <a:cubicBezTo>
                  <a:pt x="8695" y="1951514"/>
                  <a:pt x="0" y="1930524"/>
                  <a:pt x="0" y="1908637"/>
                </a:cubicBezTo>
                <a:lnTo>
                  <a:pt x="0" y="82525"/>
                </a:lnTo>
                <a:cubicBezTo>
                  <a:pt x="0" y="60638"/>
                  <a:pt x="8695" y="39647"/>
                  <a:pt x="24171" y="24171"/>
                </a:cubicBezTo>
                <a:cubicBezTo>
                  <a:pt x="39647" y="8695"/>
                  <a:pt x="60638" y="0"/>
                  <a:pt x="82525" y="0"/>
                </a:cubicBezTo>
                <a:close/>
              </a:path>
            </a:pathLst>
          </a:custGeom>
          <a:solidFill>
            <a:srgbClr val="00206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endParaRPr lang="es-MX">
              <a:solidFill>
                <a:schemeClr val="bg1"/>
              </a:solidFill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309284" y="604039"/>
            <a:ext cx="1832936" cy="799622"/>
            <a:chOff x="0" y="0"/>
            <a:chExt cx="1112171" cy="4851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2171" cy="485187"/>
            </a:xfrm>
            <a:custGeom>
              <a:avLst/>
              <a:gdLst/>
              <a:ahLst/>
              <a:cxnLst/>
              <a:rect l="l" t="t" r="r" b="b"/>
              <a:pathLst>
                <a:path w="1112171" h="485187">
                  <a:moveTo>
                    <a:pt x="105595" y="0"/>
                  </a:moveTo>
                  <a:lnTo>
                    <a:pt x="1006577" y="0"/>
                  </a:lnTo>
                  <a:cubicBezTo>
                    <a:pt x="1064895" y="0"/>
                    <a:pt x="1112171" y="47276"/>
                    <a:pt x="1112171" y="105595"/>
                  </a:cubicBezTo>
                  <a:lnTo>
                    <a:pt x="1112171" y="379593"/>
                  </a:lnTo>
                  <a:cubicBezTo>
                    <a:pt x="1112171" y="437911"/>
                    <a:pt x="1064895" y="485187"/>
                    <a:pt x="1006577" y="485187"/>
                  </a:cubicBezTo>
                  <a:lnTo>
                    <a:pt x="105595" y="485187"/>
                  </a:lnTo>
                  <a:cubicBezTo>
                    <a:pt x="47276" y="485187"/>
                    <a:pt x="0" y="437911"/>
                    <a:pt x="0" y="379593"/>
                  </a:cubicBezTo>
                  <a:lnTo>
                    <a:pt x="0" y="105595"/>
                  </a:lnTo>
                  <a:cubicBezTo>
                    <a:pt x="0" y="47276"/>
                    <a:pt x="47276" y="0"/>
                    <a:pt x="105595" y="0"/>
                  </a:cubicBezTo>
                  <a:close/>
                </a:path>
              </a:pathLst>
            </a:custGeom>
            <a:solidFill>
              <a:srgbClr val="FBF99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marL="0" lvl="0" indent="0" algn="ctr">
                <a:lnSpc>
                  <a:spcPts val="12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H="1">
            <a:off x="5263667" y="1374373"/>
            <a:ext cx="411394" cy="27364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19" name="Group 19"/>
          <p:cNvGrpSpPr/>
          <p:nvPr/>
        </p:nvGrpSpPr>
        <p:grpSpPr>
          <a:xfrm>
            <a:off x="3468186" y="1622881"/>
            <a:ext cx="6124020" cy="637367"/>
            <a:chOff x="0" y="0"/>
            <a:chExt cx="1931967" cy="4108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31967" cy="410814"/>
            </a:xfrm>
            <a:custGeom>
              <a:avLst/>
              <a:gdLst/>
              <a:ahLst/>
              <a:cxnLst/>
              <a:rect l="l" t="t" r="r" b="b"/>
              <a:pathLst>
                <a:path w="1931967" h="410814">
                  <a:moveTo>
                    <a:pt x="31605" y="0"/>
                  </a:moveTo>
                  <a:lnTo>
                    <a:pt x="1900363" y="0"/>
                  </a:lnTo>
                  <a:cubicBezTo>
                    <a:pt x="1908745" y="0"/>
                    <a:pt x="1916784" y="3330"/>
                    <a:pt x="1922711" y="9257"/>
                  </a:cubicBezTo>
                  <a:cubicBezTo>
                    <a:pt x="1928638" y="15184"/>
                    <a:pt x="1931967" y="23223"/>
                    <a:pt x="1931967" y="31605"/>
                  </a:cubicBezTo>
                  <a:lnTo>
                    <a:pt x="1931967" y="379209"/>
                  </a:lnTo>
                  <a:cubicBezTo>
                    <a:pt x="1931967" y="387591"/>
                    <a:pt x="1928638" y="395630"/>
                    <a:pt x="1922711" y="401557"/>
                  </a:cubicBezTo>
                  <a:cubicBezTo>
                    <a:pt x="1916784" y="407484"/>
                    <a:pt x="1908745" y="410814"/>
                    <a:pt x="1900363" y="410814"/>
                  </a:cubicBezTo>
                  <a:lnTo>
                    <a:pt x="31605" y="410814"/>
                  </a:lnTo>
                  <a:cubicBezTo>
                    <a:pt x="23223" y="410814"/>
                    <a:pt x="15184" y="407484"/>
                    <a:pt x="9257" y="401557"/>
                  </a:cubicBezTo>
                  <a:cubicBezTo>
                    <a:pt x="3330" y="395630"/>
                    <a:pt x="0" y="387591"/>
                    <a:pt x="0" y="379209"/>
                  </a:cubicBezTo>
                  <a:lnTo>
                    <a:pt x="0" y="31605"/>
                  </a:lnTo>
                  <a:cubicBezTo>
                    <a:pt x="0" y="23223"/>
                    <a:pt x="3330" y="15184"/>
                    <a:pt x="9257" y="9257"/>
                  </a:cubicBezTo>
                  <a:cubicBezTo>
                    <a:pt x="15184" y="3330"/>
                    <a:pt x="23223" y="0"/>
                    <a:pt x="3160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23455" y="330323"/>
            <a:ext cx="4230145" cy="1211107"/>
            <a:chOff x="0" y="0"/>
            <a:chExt cx="1334499" cy="38207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34499" cy="382073"/>
            </a:xfrm>
            <a:custGeom>
              <a:avLst/>
              <a:gdLst/>
              <a:ahLst/>
              <a:cxnLst/>
              <a:rect l="l" t="t" r="r" b="b"/>
              <a:pathLst>
                <a:path w="1334499" h="382073">
                  <a:moveTo>
                    <a:pt x="45754" y="0"/>
                  </a:moveTo>
                  <a:lnTo>
                    <a:pt x="1288745" y="0"/>
                  </a:lnTo>
                  <a:cubicBezTo>
                    <a:pt x="1300880" y="0"/>
                    <a:pt x="1312518" y="4821"/>
                    <a:pt x="1321098" y="13401"/>
                  </a:cubicBezTo>
                  <a:cubicBezTo>
                    <a:pt x="1329679" y="21982"/>
                    <a:pt x="1334499" y="33620"/>
                    <a:pt x="1334499" y="45754"/>
                  </a:cubicBezTo>
                  <a:lnTo>
                    <a:pt x="1334499" y="336318"/>
                  </a:lnTo>
                  <a:cubicBezTo>
                    <a:pt x="1334499" y="348453"/>
                    <a:pt x="1329679" y="360091"/>
                    <a:pt x="1321098" y="368671"/>
                  </a:cubicBezTo>
                  <a:cubicBezTo>
                    <a:pt x="1312518" y="377252"/>
                    <a:pt x="1300880" y="382073"/>
                    <a:pt x="1288745" y="382073"/>
                  </a:cubicBezTo>
                  <a:lnTo>
                    <a:pt x="45754" y="382073"/>
                  </a:lnTo>
                  <a:cubicBezTo>
                    <a:pt x="33620" y="382073"/>
                    <a:pt x="21982" y="377252"/>
                    <a:pt x="13401" y="368671"/>
                  </a:cubicBezTo>
                  <a:cubicBezTo>
                    <a:pt x="4821" y="360091"/>
                    <a:pt x="0" y="348453"/>
                    <a:pt x="0" y="336318"/>
                  </a:cubicBezTo>
                  <a:lnTo>
                    <a:pt x="0" y="45754"/>
                  </a:lnTo>
                  <a:cubicBezTo>
                    <a:pt x="0" y="33620"/>
                    <a:pt x="4821" y="21982"/>
                    <a:pt x="13401" y="13401"/>
                  </a:cubicBezTo>
                  <a:cubicBezTo>
                    <a:pt x="21982" y="4821"/>
                    <a:pt x="33620" y="0"/>
                    <a:pt x="4575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35467" tIns="135467" rIns="135467" bIns="135467" rtlCol="0" anchor="ctr"/>
            <a:lstStyle/>
            <a:p>
              <a:pPr marL="0" lvl="0" indent="0" algn="ctr">
                <a:lnSpc>
                  <a:spcPts val="126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65924" y="982696"/>
            <a:ext cx="2111837" cy="573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Situaciones condicionantes y desencadenantes de maltrato</a:t>
            </a:r>
          </a:p>
          <a:p>
            <a:pPr algn="ctr">
              <a:lnSpc>
                <a:spcPts val="2520"/>
              </a:lnSpc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Pueden</a:t>
            </a:r>
          </a:p>
          <a:p>
            <a:pPr algn="ctr">
              <a:lnSpc>
                <a:spcPts val="2520"/>
              </a:lnSpc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encontrar en los padres, los cuidadores, el propio</a:t>
            </a:r>
          </a:p>
          <a:p>
            <a:pPr algn="ctr">
              <a:lnSpc>
                <a:spcPts val="2520"/>
              </a:lnSpc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niño y la familia en cuestión si los hijos los ponen a trabajar o a hacer actividades fuera de su alcance y  crisis</a:t>
            </a:r>
          </a:p>
          <a:p>
            <a:pPr algn="ctr">
              <a:lnSpc>
                <a:spcPts val="2520"/>
              </a:lnSpc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generadas por eventos vitales estresantes (separaciones, duelo, encarcelamiento, patologías, desvinculación sociocultural disruptiva) 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684849" y="559279"/>
            <a:ext cx="3907357" cy="68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s-ES" sz="1400" dirty="0"/>
              <a:t>la mayor vulnerabilidad a la mayor protección, depende de la presencia tanto de factores de riesgo como de los mecanismos y factores protectores</a:t>
            </a:r>
            <a:endParaRPr lang="en-US" sz="12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571303" y="1780397"/>
            <a:ext cx="6020903" cy="34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  <a:spcBef>
                <a:spcPct val="0"/>
              </a:spcBef>
            </a:pPr>
            <a:r>
              <a:rPr lang="es-ES" sz="1006" dirty="0">
                <a:solidFill>
                  <a:srgbClr val="000000"/>
                </a:solidFill>
                <a:latin typeface="Open Sans"/>
              </a:rPr>
              <a:t>pueden originarse en los padres, el embarazo,</a:t>
            </a:r>
          </a:p>
          <a:p>
            <a:pPr algn="ctr">
              <a:lnSpc>
                <a:spcPts val="1409"/>
              </a:lnSpc>
              <a:spcBef>
                <a:spcPct val="0"/>
              </a:spcBef>
            </a:pPr>
            <a:r>
              <a:rPr lang="es-ES" sz="1006" dirty="0">
                <a:solidFill>
                  <a:srgbClr val="000000"/>
                </a:solidFill>
                <a:latin typeface="Open Sans"/>
              </a:rPr>
              <a:t>el niño y las características de la convivencia familiar,</a:t>
            </a:r>
            <a:endParaRPr lang="en-US" sz="1006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872038" y="3569102"/>
            <a:ext cx="9525" cy="14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  <a:spcBef>
                <a:spcPct val="0"/>
              </a:spcBef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3472936" y="3388043"/>
            <a:ext cx="1636857" cy="23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dirty="0">
                <a:solidFill>
                  <a:srgbClr val="000000"/>
                </a:solidFill>
                <a:latin typeface="Open Sans Bold"/>
              </a:rPr>
              <a:t>ALGUNOS SON: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46655" y="2570079"/>
            <a:ext cx="4009796" cy="456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Padres: </a:t>
            </a:r>
          </a:p>
          <a:p>
            <a:pPr algn="ctr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"/>
              </a:rPr>
              <a:t>Maltratatos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abandonos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madre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adolescente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bajo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nivel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escolaridad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padres a cargo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niños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padecimnento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psiquiatrico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alcoholismo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s-MX" sz="1200" dirty="0">
                <a:solidFill>
                  <a:srgbClr val="000000"/>
                </a:solidFill>
                <a:latin typeface="Open Sans"/>
              </a:rPr>
              <a:t>adicción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Por embarazo: 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Embarazo no deseado, de alto riesgo biológico, depresión posparto. 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En el niño: 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Malformación, alteración de los primeros vínculos, hospitalización precoz, portador de patología crónica, con discapacidad física o psíquica, conducta difícil, no escolarizado, bajo rendimiento, fracaso escolar, maltrato étnico.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En la familia 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Antecedentes de conducta violenta, procesos psiquiátricos, etapa de desintegración, antecedentes de alcoholismo, desintegradas.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En el entorno: </a:t>
            </a:r>
          </a:p>
          <a:p>
            <a:pPr algn="ctr">
              <a:lnSpc>
                <a:spcPts val="1679"/>
              </a:lnSpc>
            </a:pPr>
            <a:r>
              <a:rPr lang="es-MX" sz="1200" dirty="0">
                <a:solidFill>
                  <a:srgbClr val="000000"/>
                </a:solidFill>
                <a:latin typeface="Open Sans"/>
              </a:rPr>
              <a:t>Vida difícil, marginación, cesantía, pobreza, ausencia de redes sociales de apoyo a la comunidad, aceptación de cultura de violencia 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0D0C7FB1-72CA-D99F-5F8E-22D93CED1D31}"/>
              </a:ext>
            </a:extLst>
          </p:cNvPr>
          <p:cNvSpPr txBox="1"/>
          <p:nvPr/>
        </p:nvSpPr>
        <p:spPr>
          <a:xfrm>
            <a:off x="3271802" y="640265"/>
            <a:ext cx="1832964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Handy Casual"/>
              </a:rPr>
              <a:t>FACTORES DE </a:t>
            </a:r>
          </a:p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Handy Casual"/>
              </a:rPr>
              <a:t>RIESGO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DEFA04-F8C3-206E-8165-1A1FFB204639}"/>
              </a:ext>
            </a:extLst>
          </p:cNvPr>
          <p:cNvSpPr txBox="1"/>
          <p:nvPr/>
        </p:nvSpPr>
        <p:spPr>
          <a:xfrm>
            <a:off x="4495800" y="228600"/>
            <a:ext cx="487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Rúbrica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681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689</Words>
  <Application>Microsoft Office PowerPoint</Application>
  <PresentationFormat>Personalizado</PresentationFormat>
  <Paragraphs>77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Open Sans Bold</vt:lpstr>
      <vt:lpstr>Open Sans Light</vt:lpstr>
      <vt:lpstr>Open Sans</vt:lpstr>
      <vt:lpstr>Handy Casual</vt:lpstr>
      <vt:lpstr>Arial</vt:lpstr>
      <vt:lpstr>Calibri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 sinóptico proyecto moderno colores pastel</dc:title>
  <dc:creator>javier risok</dc:creator>
  <cp:lastModifiedBy>javier risok</cp:lastModifiedBy>
  <cp:revision>5</cp:revision>
  <dcterms:created xsi:type="dcterms:W3CDTF">2006-08-16T00:00:00Z</dcterms:created>
  <dcterms:modified xsi:type="dcterms:W3CDTF">2023-10-09T00:09:09Z</dcterms:modified>
  <dc:identifier>DAFwQ4fN6RM</dc:identifier>
</cp:coreProperties>
</file>