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5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5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4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9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8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9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5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9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3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0" r:id="rId6"/>
    <p:sldLayoutId id="2147483686" r:id="rId7"/>
    <p:sldLayoutId id="2147483687" r:id="rId8"/>
    <p:sldLayoutId id="2147483688" r:id="rId9"/>
    <p:sldLayoutId id="2147483689" r:id="rId10"/>
    <p:sldLayoutId id="21474836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31A1AE3-0425-85DF-053A-941903C69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86" r="8404"/>
          <a:stretch/>
        </p:blipFill>
        <p:spPr>
          <a:xfrm>
            <a:off x="1291634" y="1148747"/>
            <a:ext cx="4793260" cy="4227387"/>
          </a:xfrm>
          <a:prstGeom prst="rect">
            <a:avLst/>
          </a:prstGeom>
          <a:ln w="28575"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C1BD014-5623-4064-BAFE-A5AAAFB3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7BC42E-B225-42FA-9AB5-F860C44BB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CF5D0B-A89A-4902-8D22-AFB1D55AC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871DA93-90AF-40F3-A1A1-04E16697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B5AAA5-AF5C-FBFC-F994-7899998335C1}"/>
              </a:ext>
            </a:extLst>
          </p:cNvPr>
          <p:cNvSpPr txBox="1"/>
          <p:nvPr/>
        </p:nvSpPr>
        <p:spPr>
          <a:xfrm>
            <a:off x="7012297" y="786880"/>
            <a:ext cx="4203323" cy="3596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cap="all" spc="1500" dirty="0">
                <a:latin typeface="+mj-lt"/>
                <a:ea typeface="Source Sans Pro SemiBold" panose="020B0603030403020204" pitchFamily="34" charset="0"/>
                <a:cs typeface="+mj-cs"/>
              </a:rPr>
              <a:t>BLANCA NIEVES Y LOS SIETE ENANOS </a:t>
            </a: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70616F44-B954-409D-87BC-C69465EDE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D981608-D865-4AD7-AC34-A2398EA1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2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59160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007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6AF863B-5D6C-3084-EBED-C43140CB5934}"/>
              </a:ext>
            </a:extLst>
          </p:cNvPr>
          <p:cNvSpPr txBox="1"/>
          <p:nvPr/>
        </p:nvSpPr>
        <p:spPr>
          <a:xfrm>
            <a:off x="1509485" y="2307772"/>
            <a:ext cx="91730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0" dirty="0">
                <a:latin typeface="Monotype Corsiva" panose="03010101010201010101" pitchFamily="66" charset="0"/>
              </a:rPr>
              <a:t>FIN</a:t>
            </a:r>
            <a:r>
              <a:rPr lang="es-MX" sz="9600" dirty="0"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780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04332FF-8349-42A5-B5C8-5EE3825C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9E3A87-C25F-D0CC-9F63-B3570844C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250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7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F78BAC5D-9DF2-1EE5-D790-9962E65436B7}"/>
              </a:ext>
            </a:extLst>
          </p:cNvPr>
          <p:cNvSpPr txBox="1"/>
          <p:nvPr/>
        </p:nvSpPr>
        <p:spPr>
          <a:xfrm>
            <a:off x="5957201" y="1503004"/>
            <a:ext cx="52171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Érase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una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vez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una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joven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y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bella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princesa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llamada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Blancanieves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que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vivía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en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un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reino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muy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lejano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con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su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padre y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madrastra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0" i="0" dirty="0">
                <a:effectLst/>
                <a:latin typeface="Monotype Corsiva" panose="03010101010201010101" pitchFamily="66" charset="0"/>
              </a:rPr>
              <a:t>Su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madrastra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, la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reina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, era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también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muy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hermosa,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pero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arrogante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y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orgullosa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. Se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pasaba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todo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el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día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contemplándose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frente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al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espejo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. El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espejo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era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mágico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y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cuando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se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paraba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frente</a:t>
            </a:r>
            <a:r>
              <a:rPr lang="en-US" sz="2800" b="0" i="0" dirty="0">
                <a:effectLst/>
                <a:latin typeface="Monotype Corsiva" panose="03010101010201010101" pitchFamily="66" charset="0"/>
              </a:rPr>
              <a:t> a </a:t>
            </a:r>
            <a:r>
              <a:rPr lang="en-US" sz="2800" b="0" i="0" dirty="0" err="1">
                <a:effectLst/>
                <a:latin typeface="Monotype Corsiva" panose="03010101010201010101" pitchFamily="66" charset="0"/>
              </a:rPr>
              <a:t>él</a:t>
            </a:r>
            <a:endParaRPr lang="en-US" sz="2800" b="0" i="0" dirty="0">
              <a:effectLst/>
              <a:latin typeface="Monotype Corsiva" panose="03010101010201010101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34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773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04332FF-8349-42A5-B5C8-5EE3825C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5A3B4B-6B80-4E78-816E-0186EE77E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4999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7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ECB72245-05B4-3666-9578-48A8F5848EAF}"/>
              </a:ext>
            </a:extLst>
          </p:cNvPr>
          <p:cNvSpPr txBox="1"/>
          <p:nvPr/>
        </p:nvSpPr>
        <p:spPr>
          <a:xfrm>
            <a:off x="6096000" y="516782"/>
            <a:ext cx="5217173" cy="23134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>
                <a:effectLst/>
                <a:latin typeface="Monotype Corsiva" panose="03010101010201010101" pitchFamily="66" charset="0"/>
              </a:rPr>
              <a:t> le </a:t>
            </a:r>
            <a:r>
              <a:rPr lang="en-US" sz="2400" b="0" i="0" dirty="0" err="1">
                <a:effectLst/>
                <a:latin typeface="Monotype Corsiva" panose="03010101010201010101" pitchFamily="66" charset="0"/>
              </a:rPr>
              <a:t>preguntaba</a:t>
            </a:r>
            <a:r>
              <a:rPr lang="en-US" sz="2400" b="0" i="0" dirty="0">
                <a:effectLst/>
                <a:latin typeface="Monotype Corsiva" panose="03010101010201010101" pitchFamily="66" charset="0"/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>
                <a:effectLst/>
                <a:latin typeface="Monotype Corsiva" panose="03010101010201010101" pitchFamily="66" charset="0"/>
              </a:rPr>
              <a:t>—</a:t>
            </a:r>
            <a:r>
              <a:rPr lang="en-US" sz="2400" b="0" i="0" dirty="0" err="1">
                <a:effectLst/>
                <a:latin typeface="Monotype Corsiva" panose="03010101010201010101" pitchFamily="66" charset="0"/>
              </a:rPr>
              <a:t>Espejito</a:t>
            </a:r>
            <a:r>
              <a:rPr lang="en-US" sz="2400" b="0" i="0" dirty="0">
                <a:effectLst/>
                <a:latin typeface="Monotype Corsiva" panose="03010101010201010101" pitchFamily="66" charset="0"/>
              </a:rPr>
              <a:t>, </a:t>
            </a:r>
            <a:r>
              <a:rPr lang="en-US" sz="2400" b="0" i="0" dirty="0" err="1">
                <a:effectLst/>
                <a:latin typeface="Monotype Corsiva" panose="03010101010201010101" pitchFamily="66" charset="0"/>
              </a:rPr>
              <a:t>espejito</a:t>
            </a:r>
            <a:r>
              <a:rPr lang="en-US" sz="2400" b="0" i="0" dirty="0">
                <a:effectLst/>
                <a:latin typeface="Monotype Corsiva" panose="03010101010201010101" pitchFamily="66" charset="0"/>
              </a:rPr>
              <a:t>, ¿</a:t>
            </a:r>
            <a:r>
              <a:rPr lang="en-US" sz="2400" b="0" i="0" dirty="0" err="1">
                <a:effectLst/>
                <a:latin typeface="Monotype Corsiva" panose="03010101010201010101" pitchFamily="66" charset="0"/>
              </a:rPr>
              <a:t>quién</a:t>
            </a:r>
            <a:r>
              <a:rPr lang="en-US" sz="2400" b="0" i="0" dirty="0">
                <a:effectLst/>
                <a:latin typeface="Monotype Corsiva" panose="03010101010201010101" pitchFamily="66" charset="0"/>
              </a:rPr>
              <a:t> es la </a:t>
            </a:r>
            <a:r>
              <a:rPr lang="en-US" sz="2400" b="0" i="0" dirty="0" err="1">
                <a:effectLst/>
                <a:latin typeface="Monotype Corsiva" panose="03010101010201010101" pitchFamily="66" charset="0"/>
              </a:rPr>
              <a:t>más</a:t>
            </a:r>
            <a:r>
              <a:rPr lang="en-US" sz="2400" b="0" i="0" dirty="0">
                <a:effectLst/>
                <a:latin typeface="Monotype Corsiva" panose="03010101010201010101" pitchFamily="66" charset="0"/>
              </a:rPr>
              <a:t> hermosa del </a:t>
            </a:r>
            <a:r>
              <a:rPr lang="en-US" sz="2400" b="0" i="0" dirty="0" err="1">
                <a:effectLst/>
                <a:latin typeface="Monotype Corsiva" panose="03010101010201010101" pitchFamily="66" charset="0"/>
              </a:rPr>
              <a:t>reino</a:t>
            </a:r>
            <a:r>
              <a:rPr lang="en-US" sz="2400" b="0" i="0" dirty="0">
                <a:effectLst/>
                <a:latin typeface="Monotype Corsiva" panose="03010101010201010101" pitchFamily="66" charset="0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 err="1">
                <a:effectLst/>
                <a:latin typeface="Monotype Corsiva" panose="03010101010201010101" pitchFamily="66" charset="0"/>
              </a:rPr>
              <a:t>Entonces</a:t>
            </a:r>
            <a:r>
              <a:rPr lang="en-US" sz="24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400" b="0" i="0" dirty="0" err="1">
                <a:effectLst/>
                <a:latin typeface="Monotype Corsiva" panose="03010101010201010101" pitchFamily="66" charset="0"/>
              </a:rPr>
              <a:t>el</a:t>
            </a:r>
            <a:r>
              <a:rPr lang="en-US" sz="24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400" b="0" i="0" dirty="0" err="1">
                <a:effectLst/>
                <a:latin typeface="Monotype Corsiva" panose="03010101010201010101" pitchFamily="66" charset="0"/>
              </a:rPr>
              <a:t>espejo</a:t>
            </a:r>
            <a:r>
              <a:rPr lang="en-US" sz="24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400" b="0" i="0" dirty="0" err="1">
                <a:effectLst/>
                <a:latin typeface="Monotype Corsiva" panose="03010101010201010101" pitchFamily="66" charset="0"/>
              </a:rPr>
              <a:t>respondía</a:t>
            </a:r>
            <a:r>
              <a:rPr lang="en-US" sz="2400" b="0" i="0" dirty="0">
                <a:effectLst/>
                <a:latin typeface="Monotype Corsiva" panose="03010101010201010101" pitchFamily="66" charset="0"/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>
                <a:effectLst/>
                <a:latin typeface="Monotype Corsiva" panose="03010101010201010101" pitchFamily="66" charset="0"/>
              </a:rPr>
              <a:t>— Tú </a:t>
            </a:r>
            <a:r>
              <a:rPr lang="en-US" sz="2400" b="0" i="0" dirty="0" err="1">
                <a:effectLst/>
                <a:latin typeface="Monotype Corsiva" panose="03010101010201010101" pitchFamily="66" charset="0"/>
              </a:rPr>
              <a:t>eres</a:t>
            </a:r>
            <a:r>
              <a:rPr lang="en-US" sz="2400" b="0" i="0" dirty="0">
                <a:effectLst/>
                <a:latin typeface="Monotype Corsiva" panose="03010101010201010101" pitchFamily="66" charset="0"/>
              </a:rPr>
              <a:t> la </a:t>
            </a:r>
            <a:r>
              <a:rPr lang="en-US" sz="2400" b="0" i="0" dirty="0" err="1">
                <a:effectLst/>
                <a:latin typeface="Monotype Corsiva" panose="03010101010201010101" pitchFamily="66" charset="0"/>
              </a:rPr>
              <a:t>más</a:t>
            </a:r>
            <a:r>
              <a:rPr lang="en-US" sz="2400" b="0" i="0" dirty="0">
                <a:effectLst/>
                <a:latin typeface="Monotype Corsiva" panose="03010101010201010101" pitchFamily="66" charset="0"/>
              </a:rPr>
              <a:t> hermosa de </a:t>
            </a:r>
            <a:r>
              <a:rPr lang="en-US" sz="2400" b="0" i="0" dirty="0" err="1">
                <a:effectLst/>
                <a:latin typeface="Monotype Corsiva" panose="03010101010201010101" pitchFamily="66" charset="0"/>
              </a:rPr>
              <a:t>todas</a:t>
            </a:r>
            <a:r>
              <a:rPr lang="en-US" sz="2400" b="0" i="0" dirty="0">
                <a:effectLst/>
                <a:latin typeface="Monotype Corsiva" panose="03010101010201010101" pitchFamily="66" charset="0"/>
              </a:rPr>
              <a:t> las </a:t>
            </a:r>
            <a:r>
              <a:rPr lang="en-US" sz="2400" b="0" i="0" dirty="0" err="1">
                <a:effectLst/>
                <a:latin typeface="Monotype Corsiva" panose="03010101010201010101" pitchFamily="66" charset="0"/>
              </a:rPr>
              <a:t>mujeres</a:t>
            </a:r>
            <a:r>
              <a:rPr lang="en-US" sz="2400" b="0" i="0" dirty="0">
                <a:effectLst/>
                <a:latin typeface="Monotype Corsiva" panose="03010101010201010101" pitchFamily="66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34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3A9EE07C-0E40-F2F2-2F58-549671BEB2E2}"/>
              </a:ext>
            </a:extLst>
          </p:cNvPr>
          <p:cNvSpPr txBox="1"/>
          <p:nvPr/>
        </p:nvSpPr>
        <p:spPr>
          <a:xfrm>
            <a:off x="6363470" y="2919563"/>
            <a:ext cx="46822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0" i="0" dirty="0">
                <a:effectLst/>
                <a:latin typeface="Monotype Corsiva" panose="03010101010201010101" pitchFamily="66" charset="0"/>
              </a:rPr>
              <a:t>La reina quedaba satisfecha, pues sabía que su espejo siempre decía la verdad. Sin embargo, con el pasar de los años, la belleza y bondad de Blancanieves se hacían más evidentes. Por todas sus buenas cualidades, superaba mucho la belleza física de la reina</a:t>
            </a:r>
            <a:endParaRPr lang="es-MX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59FFE35-46DD-6F78-5BB7-D6CBAF94410F}"/>
              </a:ext>
            </a:extLst>
          </p:cNvPr>
          <p:cNvSpPr txBox="1"/>
          <p:nvPr/>
        </p:nvSpPr>
        <p:spPr>
          <a:xfrm>
            <a:off x="1066801" y="165189"/>
            <a:ext cx="397625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200" b="0" i="0" dirty="0">
                <a:effectLst/>
                <a:latin typeface="Monotype Corsiva" panose="03010101010201010101" pitchFamily="66" charset="0"/>
              </a:rPr>
              <a:t>Y llegó al fin un día en que la reina preguntó de nuevo:</a:t>
            </a:r>
          </a:p>
          <a:p>
            <a:pPr algn="l"/>
            <a:r>
              <a:rPr lang="es-MX" sz="2200" b="0" i="0" dirty="0">
                <a:effectLst/>
                <a:latin typeface="Monotype Corsiva" panose="03010101010201010101" pitchFamily="66" charset="0"/>
              </a:rPr>
              <a:t>—Espejito, espejito, ¿quién es la más hermosa del reino?</a:t>
            </a:r>
          </a:p>
          <a:p>
            <a:pPr algn="l"/>
            <a:r>
              <a:rPr lang="es-MX" sz="2200" b="0" i="0" dirty="0">
                <a:effectLst/>
                <a:latin typeface="Monotype Corsiva" panose="03010101010201010101" pitchFamily="66" charset="0"/>
              </a:rPr>
              <a:t>El espejo contestó:</a:t>
            </a:r>
          </a:p>
          <a:p>
            <a:pPr algn="l"/>
            <a:r>
              <a:rPr lang="es-MX" sz="2200" b="0" i="0" dirty="0">
                <a:effectLst/>
                <a:latin typeface="Monotype Corsiva" panose="03010101010201010101" pitchFamily="66" charset="0"/>
              </a:rPr>
              <a:t>—Blancanieves, a quien su bondad la hace ser aún más bella que tú.</a:t>
            </a:r>
          </a:p>
          <a:p>
            <a:pPr algn="l"/>
            <a:r>
              <a:rPr lang="es-MX" sz="2200" b="0" i="0" dirty="0">
                <a:effectLst/>
                <a:latin typeface="Monotype Corsiva" panose="03010101010201010101" pitchFamily="66" charset="0"/>
              </a:rPr>
              <a:t>La reina se llenó de ira </a:t>
            </a:r>
          </a:p>
          <a:p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9D5BCD8-CEA4-03DD-13BE-400AFAB81EF9}"/>
              </a:ext>
            </a:extLst>
          </p:cNvPr>
          <p:cNvSpPr txBox="1"/>
          <p:nvPr/>
        </p:nvSpPr>
        <p:spPr>
          <a:xfrm>
            <a:off x="2473037" y="3075417"/>
            <a:ext cx="51400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200" b="0" i="0" dirty="0">
                <a:effectLst/>
                <a:latin typeface="Monotype Corsiva" panose="03010101010201010101" pitchFamily="66" charset="0"/>
              </a:rPr>
              <a:t>y ordenó la presencia del cazador y le dijo:</a:t>
            </a:r>
          </a:p>
          <a:p>
            <a:pPr algn="l"/>
            <a:r>
              <a:rPr lang="es-MX" sz="2200" b="0" i="0" dirty="0">
                <a:effectLst/>
                <a:latin typeface="Monotype Corsiva" panose="03010101010201010101" pitchFamily="66" charset="0"/>
              </a:rPr>
              <a:t>—Llévate a la joven princesa al bosque y asegúrate de que las bestias salvajes se encarguen de ella.</a:t>
            </a:r>
          </a:p>
          <a:p>
            <a:pPr algn="l"/>
            <a:r>
              <a:rPr lang="es-MX" sz="2200" b="0" i="0" dirty="0">
                <a:effectLst/>
                <a:latin typeface="Monotype Corsiva" panose="03010101010201010101" pitchFamily="66" charset="0"/>
              </a:rPr>
              <a:t>Con engaños, el cazador llevó a Blancanieves al bosque, pero cuando estaba a punto de cumplir las órdenes de la reina, se apiadó de la bella joven y dijo:</a:t>
            </a:r>
          </a:p>
          <a:p>
            <a:pPr algn="l"/>
            <a:r>
              <a:rPr lang="es-MX" sz="2200" b="0" i="0" dirty="0">
                <a:effectLst/>
                <a:latin typeface="Monotype Corsiva" panose="03010101010201010101" pitchFamily="66" charset="0"/>
              </a:rPr>
              <a:t>—Corre, vete lejos, pobre muchacha. Busca un lugar seguro donde vivir.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BB9E1C-D39D-5596-9865-EC33247A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842" y="597257"/>
            <a:ext cx="4938335" cy="307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5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906A67C-03FA-AF27-76AC-518C8992CA37}"/>
              </a:ext>
            </a:extLst>
          </p:cNvPr>
          <p:cNvSpPr txBox="1"/>
          <p:nvPr/>
        </p:nvSpPr>
        <p:spPr>
          <a:xfrm>
            <a:off x="1163782" y="637309"/>
            <a:ext cx="42533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0" i="0" dirty="0">
                <a:effectLst/>
                <a:latin typeface="Monotype Corsiva" panose="03010101010201010101" pitchFamily="66" charset="0"/>
              </a:rPr>
              <a:t>Blancanieves corrió tan lejos como pudo,  Entonces divisó una pequeña cabaña y entró en ella para dormir. Todo lo que había en la cabaña era pequeño. Había una mesa con un mantel blanco y siete platos pequeños, y con cada plato una cucharita. También, había siete pequeños cuchillos y tenedores, y siete jarritas llenas de agua. Contra la pared se hallaban siete pequeñas camas, una junto a la otra, cubiertas con colchas tan blancas como la nieve.</a:t>
            </a:r>
            <a:endParaRPr lang="es-MX" sz="2400" dirty="0">
              <a:latin typeface="Monotype Corsiva" panose="03010101010201010101" pitchFamily="66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003C55-BACE-FC2E-8A5B-487428769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97056"/>
            <a:ext cx="4518311" cy="253025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808ADD6-B79F-02E9-6538-4423A987557A}"/>
              </a:ext>
            </a:extLst>
          </p:cNvPr>
          <p:cNvSpPr txBox="1"/>
          <p:nvPr/>
        </p:nvSpPr>
        <p:spPr>
          <a:xfrm>
            <a:off x="5417127" y="3752620"/>
            <a:ext cx="6302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0" i="0" dirty="0">
                <a:effectLst/>
                <a:latin typeface="Monotype Corsiva" panose="03010101010201010101" pitchFamily="66" charset="0"/>
              </a:rPr>
              <a:t>Cuando ya había oscurecido, regresaron los dueños de la cabaña. Eran siete enanos que cavaban y extraían oro y piedras preciosas en las montañas. Ellos encendieron sus siete linternas, y observaron que alguien había estado en la cabaña, pues las cosas no se encontraban en el mismo lugar.</a:t>
            </a:r>
            <a:endParaRPr lang="es-MX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C6E6E26-9018-DA23-EC1B-06953A78AAF6}"/>
              </a:ext>
            </a:extLst>
          </p:cNvPr>
          <p:cNvSpPr txBox="1"/>
          <p:nvPr/>
        </p:nvSpPr>
        <p:spPr>
          <a:xfrm>
            <a:off x="957942" y="435429"/>
            <a:ext cx="87278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400" b="0" i="0" dirty="0">
                <a:solidFill>
                  <a:srgbClr val="666666"/>
                </a:solidFill>
                <a:effectLst/>
                <a:latin typeface="Monotype Corsiva" panose="03010101010201010101" pitchFamily="66" charset="0"/>
              </a:rPr>
              <a:t>El primero dijo: —¿Quién se ha sentado en mi silla?</a:t>
            </a:r>
          </a:p>
          <a:p>
            <a:pPr algn="l"/>
            <a:r>
              <a:rPr lang="es-MX" sz="2400" b="0" i="0" dirty="0">
                <a:solidFill>
                  <a:srgbClr val="666666"/>
                </a:solidFill>
                <a:effectLst/>
                <a:latin typeface="Monotype Corsiva" panose="03010101010201010101" pitchFamily="66" charset="0"/>
              </a:rPr>
              <a:t>El segundo dijo: —¿Quién comió de mi plato?</a:t>
            </a:r>
          </a:p>
          <a:p>
            <a:pPr algn="l"/>
            <a:r>
              <a:rPr lang="es-MX" sz="2400" b="0" i="0" dirty="0">
                <a:solidFill>
                  <a:srgbClr val="666666"/>
                </a:solidFill>
                <a:effectLst/>
                <a:latin typeface="Monotype Corsiva" panose="03010101010201010101" pitchFamily="66" charset="0"/>
              </a:rPr>
              <a:t>El tercero dijo: —¿Quién mordió parte de mi pan?</a:t>
            </a:r>
          </a:p>
          <a:p>
            <a:pPr algn="l"/>
            <a:r>
              <a:rPr lang="es-MX" sz="2400" b="0" i="0" dirty="0">
                <a:solidFill>
                  <a:srgbClr val="666666"/>
                </a:solidFill>
                <a:effectLst/>
                <a:latin typeface="Monotype Corsiva" panose="03010101010201010101" pitchFamily="66" charset="0"/>
              </a:rPr>
              <a:t>El cuarto dijo: —¿Quién tomó parte de mis vegetales?</a:t>
            </a:r>
          </a:p>
          <a:p>
            <a:pPr algn="l"/>
            <a:r>
              <a:rPr lang="es-MX" sz="2400" b="0" i="0" dirty="0">
                <a:solidFill>
                  <a:srgbClr val="666666"/>
                </a:solidFill>
                <a:effectLst/>
                <a:latin typeface="Monotype Corsiva" panose="03010101010201010101" pitchFamily="66" charset="0"/>
              </a:rPr>
              <a:t>El quinto dijo: —¿Quién usó mi tenedor?</a:t>
            </a:r>
          </a:p>
          <a:p>
            <a:pPr algn="l"/>
            <a:r>
              <a:rPr lang="es-MX" sz="2400" b="0" i="0" dirty="0">
                <a:solidFill>
                  <a:srgbClr val="666666"/>
                </a:solidFill>
                <a:effectLst/>
                <a:latin typeface="Monotype Corsiva" panose="03010101010201010101" pitchFamily="66" charset="0"/>
              </a:rPr>
              <a:t>El sexto dijo: —¿Quién usó mi cuchillo?</a:t>
            </a:r>
          </a:p>
          <a:p>
            <a:pPr algn="l"/>
            <a:r>
              <a:rPr lang="es-MX" sz="2400" b="0" i="0" dirty="0">
                <a:solidFill>
                  <a:srgbClr val="666666"/>
                </a:solidFill>
                <a:effectLst/>
                <a:latin typeface="Monotype Corsiva" panose="03010101010201010101" pitchFamily="66" charset="0"/>
              </a:rPr>
              <a:t>El séptimo dijo: —¿Quién bebió de mi jarra?</a:t>
            </a:r>
          </a:p>
          <a:p>
            <a:endParaRPr lang="es-MX" dirty="0"/>
          </a:p>
        </p:txBody>
      </p:sp>
      <p:pic>
        <p:nvPicPr>
          <p:cNvPr id="1026" name="Picture 2" descr="Blancanieves_cuentos_Grimm_Fábulas_poesías_divertidas_villancicios_poemas_amor_Teatro_Relatos_Refranes_imágenes_métrica">
            <a:extLst>
              <a:ext uri="{FF2B5EF4-FFF2-40B4-BE49-F238E27FC236}">
                <a16:creationId xmlns:a16="http://schemas.microsoft.com/office/drawing/2014/main" id="{F0267C7F-EF77-129E-463B-9219577FF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906" y="3390084"/>
            <a:ext cx="7141152" cy="20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0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95" name="Freeform: Shape 9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10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11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12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13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0" name="Oval 15">
            <a:extLst>
              <a:ext uri="{FF2B5EF4-FFF2-40B4-BE49-F238E27FC236}">
                <a16:creationId xmlns:a16="http://schemas.microsoft.com/office/drawing/2014/main" id="{104332FF-8349-42A5-B5C8-5EE3825C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01" name="Rectangle 1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2" name="Freeform: Shape 19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03" name="Freeform: Shape 21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04" name="Freeform: Shape 2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D183CC-AC95-272C-4232-A557D0EDD69A}"/>
              </a:ext>
            </a:extLst>
          </p:cNvPr>
          <p:cNvSpPr txBox="1"/>
          <p:nvPr/>
        </p:nvSpPr>
        <p:spPr>
          <a:xfrm>
            <a:off x="662357" y="1134791"/>
            <a:ext cx="4834021" cy="5685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Entonces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el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primero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observó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una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arruga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en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su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cama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y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dijo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: —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Alguien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se ha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metido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en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mi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cama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0" i="0" dirty="0">
                <a:effectLst/>
                <a:latin typeface="Monotype Corsiva" panose="03010101010201010101" pitchFamily="66" charset="0"/>
              </a:rPr>
              <a:t>Y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los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demás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fueron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a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revisar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sus camas,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diciendo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: —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Alguien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ha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estado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en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nuestras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camas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también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0" i="0" dirty="0">
                <a:effectLst/>
                <a:latin typeface="Monotype Corsiva" panose="03010101010201010101" pitchFamily="66" charset="0"/>
              </a:rPr>
              <a:t>Pero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cuando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el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séptimo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miró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su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cama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,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encontró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a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Blancanieves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durmiendo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plácidamente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y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llamó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a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los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demás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0" i="0" dirty="0">
                <a:effectLst/>
                <a:latin typeface="Monotype Corsiva" panose="03010101010201010101" pitchFamily="66" charset="0"/>
              </a:rPr>
              <a:t>—¡Oh,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cielos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! —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susurraron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—.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Qué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encantadora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muchacha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Cuando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llegó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el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amanecer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,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Blancanieves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se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despertó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muy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asustada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al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ver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a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los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siete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enanos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parados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frente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a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ella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. Pero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los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enanos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eran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muy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amistosos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y le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preguntaron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su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nombre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0" i="0" dirty="0">
                <a:effectLst/>
                <a:latin typeface="Monotype Corsiva" panose="03010101010201010101" pitchFamily="66" charset="0"/>
              </a:rPr>
              <a:t>—Mi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nombre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es 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Blancanieves</a:t>
            </a:r>
            <a:r>
              <a:rPr lang="en-US" sz="2200" b="0" i="0" dirty="0">
                <a:effectLst/>
                <a:latin typeface="Monotype Corsiva" panose="03010101010201010101" pitchFamily="66" charset="0"/>
              </a:rPr>
              <a:t> —</a:t>
            </a:r>
            <a:r>
              <a:rPr lang="en-US" sz="2200" b="0" i="0" dirty="0" err="1">
                <a:effectLst/>
                <a:latin typeface="Monotype Corsiva" panose="03010101010201010101" pitchFamily="66" charset="0"/>
              </a:rPr>
              <a:t>respondió</a:t>
            </a:r>
            <a:endParaRPr lang="en-US" sz="2200" b="0" i="0" dirty="0">
              <a:effectLst/>
              <a:latin typeface="Monotype Corsiva" panose="03010101010201010101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2B45FD-DB54-ED94-3E10-641648ECA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737" y="609558"/>
            <a:ext cx="5198474" cy="2911145"/>
          </a:xfrm>
          <a:prstGeom prst="rect">
            <a:avLst/>
          </a:prstGeom>
        </p:spPr>
      </p:pic>
      <p:grpSp>
        <p:nvGrpSpPr>
          <p:cNvPr id="405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06" name="Freeform: Shape 28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29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31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35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2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093" name="Freeform: Shape 2092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4" name="Freeform: Shape 2093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5" name="Freeform: Shape 2094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6" name="Freeform: Shape 2095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7" name="Freeform: Shape 2096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99" name="Oval 2098">
            <a:extLst>
              <a:ext uri="{FF2B5EF4-FFF2-40B4-BE49-F238E27FC236}">
                <a16:creationId xmlns:a16="http://schemas.microsoft.com/office/drawing/2014/main" id="{104332FF-8349-42A5-B5C8-5EE3825C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101" name="Rectangle 210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03" name="Group 2102">
            <a:extLst>
              <a:ext uri="{FF2B5EF4-FFF2-40B4-BE49-F238E27FC236}">
                <a16:creationId xmlns:a16="http://schemas.microsoft.com/office/drawing/2014/main" id="{732A444C-81CA-4D10-998B-529CE31D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6008" y="348973"/>
            <a:ext cx="4945999" cy="6036681"/>
            <a:chOff x="1674895" y="1345036"/>
            <a:chExt cx="5428610" cy="4210939"/>
          </a:xfrm>
        </p:grpSpPr>
        <p:sp>
          <p:nvSpPr>
            <p:cNvPr id="2104" name="Rectangle 2103">
              <a:extLst>
                <a:ext uri="{FF2B5EF4-FFF2-40B4-BE49-F238E27FC236}">
                  <a16:creationId xmlns:a16="http://schemas.microsoft.com/office/drawing/2014/main" id="{A66CC0ED-7D4E-4CE4-A15A-A6FF507AE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5" name="Rectangle 2104">
              <a:extLst>
                <a:ext uri="{FF2B5EF4-FFF2-40B4-BE49-F238E27FC236}">
                  <a16:creationId xmlns:a16="http://schemas.microsoft.com/office/drawing/2014/main" id="{56042E25-B074-48D7-9694-5C9527108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107" name="Rectangle 2106">
            <a:extLst>
              <a:ext uri="{FF2B5EF4-FFF2-40B4-BE49-F238E27FC236}">
                <a16:creationId xmlns:a16="http://schemas.microsoft.com/office/drawing/2014/main" id="{24F61E28-F51E-44F9-B827-A32BAAABD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232747"/>
            <a:ext cx="4945999" cy="603668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Bullying, mobbing y el cuento de “BLANCANIEVES”">
            <a:extLst>
              <a:ext uri="{FF2B5EF4-FFF2-40B4-BE49-F238E27FC236}">
                <a16:creationId xmlns:a16="http://schemas.microsoft.com/office/drawing/2014/main" id="{39768653-EF86-C362-86CB-A41299B8F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2939" y="3429000"/>
            <a:ext cx="3389511" cy="243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09" name="Graphic 4">
            <a:extLst>
              <a:ext uri="{FF2B5EF4-FFF2-40B4-BE49-F238E27FC236}">
                <a16:creationId xmlns:a16="http://schemas.microsoft.com/office/drawing/2014/main" id="{57CD476F-4071-4E06-BD94-582AC009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73349" y="210930"/>
            <a:ext cx="849365" cy="849366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110" name="Freeform: Shape 2109">
              <a:extLst>
                <a:ext uri="{FF2B5EF4-FFF2-40B4-BE49-F238E27FC236}">
                  <a16:creationId xmlns:a16="http://schemas.microsoft.com/office/drawing/2014/main" id="{7B6A3560-202E-47CB-A0A4-7BAA40CED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1" name="Freeform: Shape 2110">
              <a:extLst>
                <a:ext uri="{FF2B5EF4-FFF2-40B4-BE49-F238E27FC236}">
                  <a16:creationId xmlns:a16="http://schemas.microsoft.com/office/drawing/2014/main" id="{8DCE699C-0879-4B2A-BD24-CE9CB03F0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2" name="Freeform: Shape 2111">
              <a:extLst>
                <a:ext uri="{FF2B5EF4-FFF2-40B4-BE49-F238E27FC236}">
                  <a16:creationId xmlns:a16="http://schemas.microsoft.com/office/drawing/2014/main" id="{739C6C48-4048-472B-9200-BA3467DD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3" name="Freeform: Shape 2112">
              <a:extLst>
                <a:ext uri="{FF2B5EF4-FFF2-40B4-BE49-F238E27FC236}">
                  <a16:creationId xmlns:a16="http://schemas.microsoft.com/office/drawing/2014/main" id="{DBE535A2-9A69-4D86-98B9-4606364B7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4" name="Freeform: Shape 2113">
              <a:extLst>
                <a:ext uri="{FF2B5EF4-FFF2-40B4-BE49-F238E27FC236}">
                  <a16:creationId xmlns:a16="http://schemas.microsoft.com/office/drawing/2014/main" id="{6D38EB57-352E-48E7-9482-1AEA738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5" name="Freeform: Shape 2114">
              <a:extLst>
                <a:ext uri="{FF2B5EF4-FFF2-40B4-BE49-F238E27FC236}">
                  <a16:creationId xmlns:a16="http://schemas.microsoft.com/office/drawing/2014/main" id="{D18EEB6E-44FD-4775-9179-950DB8C3D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6" name="Freeform: Shape 2115">
              <a:extLst>
                <a:ext uri="{FF2B5EF4-FFF2-40B4-BE49-F238E27FC236}">
                  <a16:creationId xmlns:a16="http://schemas.microsoft.com/office/drawing/2014/main" id="{A93B6FB8-B03E-4FC7-AC61-9B1613A3C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7" name="Freeform: Shape 2116">
              <a:extLst>
                <a:ext uri="{FF2B5EF4-FFF2-40B4-BE49-F238E27FC236}">
                  <a16:creationId xmlns:a16="http://schemas.microsoft.com/office/drawing/2014/main" id="{96E9617C-8511-4D9B-94C1-C84BFB7ED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8" name="Freeform: Shape 2117">
              <a:extLst>
                <a:ext uri="{FF2B5EF4-FFF2-40B4-BE49-F238E27FC236}">
                  <a16:creationId xmlns:a16="http://schemas.microsoft.com/office/drawing/2014/main" id="{B076EA5A-A5A8-42A9-A0F7-ECECD999F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9" name="Freeform: Shape 2118">
              <a:extLst>
                <a:ext uri="{FF2B5EF4-FFF2-40B4-BE49-F238E27FC236}">
                  <a16:creationId xmlns:a16="http://schemas.microsoft.com/office/drawing/2014/main" id="{55856DB2-44EF-413E-B792-EFF0409DE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0" name="Freeform: Shape 2119">
              <a:extLst>
                <a:ext uri="{FF2B5EF4-FFF2-40B4-BE49-F238E27FC236}">
                  <a16:creationId xmlns:a16="http://schemas.microsoft.com/office/drawing/2014/main" id="{3E2C35C7-1280-4F14-9553-11374063E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1" name="Freeform: Shape 2120">
              <a:extLst>
                <a:ext uri="{FF2B5EF4-FFF2-40B4-BE49-F238E27FC236}">
                  <a16:creationId xmlns:a16="http://schemas.microsoft.com/office/drawing/2014/main" id="{A0376E68-4370-4BE5-917D-39794960D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2" name="Freeform: Shape 2121">
              <a:extLst>
                <a:ext uri="{FF2B5EF4-FFF2-40B4-BE49-F238E27FC236}">
                  <a16:creationId xmlns:a16="http://schemas.microsoft.com/office/drawing/2014/main" id="{90D187E9-AB0A-480D-B60A-74F7F26FF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050" name="Picture 2" descr="La réplica de la manzana envenenada de la bruja en Blancanieves y los siete  enanitos | Spotern">
            <a:extLst>
              <a:ext uri="{FF2B5EF4-FFF2-40B4-BE49-F238E27FC236}">
                <a16:creationId xmlns:a16="http://schemas.microsoft.com/office/drawing/2014/main" id="{A1683CB8-C34E-E57D-70DC-E65A72657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996" y="761618"/>
            <a:ext cx="4107398" cy="23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8BFD110-3C85-6DB7-7679-C8661F94D7B2}"/>
              </a:ext>
            </a:extLst>
          </p:cNvPr>
          <p:cNvSpPr txBox="1"/>
          <p:nvPr/>
        </p:nvSpPr>
        <p:spPr>
          <a:xfrm>
            <a:off x="6179908" y="1254037"/>
            <a:ext cx="5549341" cy="49489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b="0" i="0" dirty="0">
                <a:effectLst/>
                <a:latin typeface="Monotype Corsiva" panose="03010101010201010101" pitchFamily="66" charset="0"/>
              </a:rPr>
              <a:t>Los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enanos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dijeron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b="0" i="0" dirty="0">
                <a:effectLst/>
                <a:latin typeface="Monotype Corsiva" panose="03010101010201010101" pitchFamily="66" charset="0"/>
              </a:rPr>
              <a:t>—Si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puedes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limpiar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nuestra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casa,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cocinar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, tender las camas,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lavar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,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coser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y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tejer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,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puedes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quedarte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todo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el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tiempo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que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quieras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—.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Blancanieves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aceptó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feliz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y se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quedó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con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ellos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Pasó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el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tiempo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y un día, la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reina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decidió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consultar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a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su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espejo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y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descubrió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que la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princesa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vivía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en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el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bosque. Furiosa,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envenenó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una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manzana y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tomó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la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apariencia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de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una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anciana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300" dirty="0">
              <a:latin typeface="Monotype Corsiva" panose="03010101010201010101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b="0" i="0" dirty="0">
                <a:effectLst/>
                <a:latin typeface="Monotype Corsiva" panose="03010101010201010101" pitchFamily="66" charset="0"/>
              </a:rPr>
              <a:t>— Un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bocado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de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esta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manzana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hará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que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Blancanieves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duerma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para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siempre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—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dijo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la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malvada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reina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b="0" i="0" dirty="0">
                <a:effectLst/>
                <a:latin typeface="Monotype Corsiva" panose="03010101010201010101" pitchFamily="66" charset="0"/>
              </a:rPr>
              <a:t>Al día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siguiente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,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los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enanos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se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marcharon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a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trabajar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y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Blancanieves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se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quedó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sola.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b="0" i="0" dirty="0">
                <a:effectLst/>
                <a:latin typeface="Monotype Corsiva" panose="03010101010201010101" pitchFamily="66" charset="0"/>
              </a:rPr>
              <a:t>Poco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después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, la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reina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disfrazada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de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anciana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se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acercó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a la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ventana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de la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cocina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. La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princesa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le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ofreció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un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vaso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de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agua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b="0" i="0" dirty="0">
                <a:effectLst/>
                <a:latin typeface="Monotype Corsiva" panose="03010101010201010101" pitchFamily="66" charset="0"/>
              </a:rPr>
              <a:t>—Eres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muy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bondadosa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—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dijo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la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anciana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—. Toma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esta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manzana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como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gesto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 de </a:t>
            </a:r>
            <a:r>
              <a:rPr lang="en-US" sz="2300" b="0" i="0" dirty="0" err="1">
                <a:effectLst/>
                <a:latin typeface="Monotype Corsiva" panose="03010101010201010101" pitchFamily="66" charset="0"/>
              </a:rPr>
              <a:t>agradecimiento</a:t>
            </a:r>
            <a:r>
              <a:rPr lang="en-US" sz="2300" b="0" i="0" dirty="0">
                <a:effectLst/>
                <a:latin typeface="Monotype Corsiva" panose="03010101010201010101" pitchFamily="66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274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080" name="Freeform: Shape 3079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1" name="Freeform: Shape 3080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4" name="Freeform: Shape 3083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86" name="Oval 3085">
            <a:extLst>
              <a:ext uri="{FF2B5EF4-FFF2-40B4-BE49-F238E27FC236}">
                <a16:creationId xmlns:a16="http://schemas.microsoft.com/office/drawing/2014/main" id="{104332FF-8349-42A5-B5C8-5EE3825C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Piden eliminar el beso del príncipe a Blancanieves porque “no fue  consensuado”: las redes arden">
            <a:extLst>
              <a:ext uri="{FF2B5EF4-FFF2-40B4-BE49-F238E27FC236}">
                <a16:creationId xmlns:a16="http://schemas.microsoft.com/office/drawing/2014/main" id="{3F87E887-873E-FEDF-59B1-825980F03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r="17774" b="-1"/>
          <a:stretch/>
        </p:blipFill>
        <p:spPr bwMode="auto"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0" name="Group 3089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3091" name="Freeform: Shape 3090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92" name="Freeform: Shape 3091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094" name="Group 3093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3095" name="Freeform: Shape 3094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96" name="Freeform: Shape 3095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098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3099" name="Freeform: Shape 3098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0" name="Freeform: Shape 3099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1" name="Freeform: Shape 3100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2" name="Freeform: Shape 3101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3" name="Freeform: Shape 3102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3E0E4FA-4348-03BF-3624-1BD00FB20BB0}"/>
              </a:ext>
            </a:extLst>
          </p:cNvPr>
          <p:cNvSpPr txBox="1"/>
          <p:nvPr/>
        </p:nvSpPr>
        <p:spPr>
          <a:xfrm>
            <a:off x="5791200" y="1095407"/>
            <a:ext cx="5660841" cy="50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  <a:latin typeface="Monotype Corsiva" panose="03010101010201010101" pitchFamily="66" charset="0"/>
              </a:rPr>
              <a:t>En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el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momento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en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que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Blancanieves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mordió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la manzana,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cayó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desplomada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. Los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enanos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,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alertados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por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los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animales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del bosque,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llegaron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a la cabaña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mientras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la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reina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huía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. Con gran tristeza,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colocaron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a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Blancanieves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en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una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urna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de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cristal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.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Todos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tenían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la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esperanza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de que la hermosa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joven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despertase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un día.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  <a:latin typeface="Monotype Corsiva" panose="03010101010201010101" pitchFamily="66" charset="0"/>
              </a:rPr>
              <a:t>Y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el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día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llegó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cuando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un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apuesto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príncipe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que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cruzaba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el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bosque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en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su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caballo,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vio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a la hermosa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joven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en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la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urna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de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cristal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y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maravillado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por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su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belleza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, le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dio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un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beso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en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la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mejilla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, la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joven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despertó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al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haberse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roto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el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hechizo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.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Blancanieves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y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el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príncipe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se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casaron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y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vivieron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felices</a:t>
            </a:r>
            <a:r>
              <a:rPr lang="en-US" sz="2000" b="0" i="0" dirty="0">
                <a:effectLst/>
                <a:latin typeface="Monotype Corsiva" panose="03010101010201010101" pitchFamily="66" charset="0"/>
              </a:rPr>
              <a:t> para </a:t>
            </a:r>
            <a:r>
              <a:rPr lang="en-US" sz="2000" b="0" i="0" dirty="0" err="1">
                <a:effectLst/>
                <a:latin typeface="Monotype Corsiva" panose="03010101010201010101" pitchFamily="66" charset="0"/>
              </a:rPr>
              <a:t>siempre</a:t>
            </a:r>
            <a:endParaRPr lang="en-US" sz="2000" b="0" i="0" dirty="0">
              <a:effectLst/>
              <a:latin typeface="Monotype Corsiva" panose="03010101010201010101" pitchFamily="66" charset="0"/>
            </a:endParaRPr>
          </a:p>
        </p:txBody>
      </p:sp>
      <p:grpSp>
        <p:nvGrpSpPr>
          <p:cNvPr id="310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106" name="Freeform: Shape 310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7" name="Freeform: Shape 310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8" name="Freeform: Shape 310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9" name="Freeform: Shape 310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0" name="Freeform: Shape 310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248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889</Words>
  <Application>Microsoft Office PowerPoint</Application>
  <PresentationFormat>Panorámica</PresentationFormat>
  <Paragraphs>43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Monotype Corsiva</vt:lpstr>
      <vt:lpstr>Source Sans Pro</vt:lpstr>
      <vt:lpstr>FunkyShapesVTI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AMERICA FERNANDA CERDA FRIAS</dc:creator>
  <cp:lastModifiedBy>america cerda</cp:lastModifiedBy>
  <cp:revision>1</cp:revision>
  <dcterms:created xsi:type="dcterms:W3CDTF">2023-11-01T02:01:09Z</dcterms:created>
  <dcterms:modified xsi:type="dcterms:W3CDTF">2023-11-01T02:53:44Z</dcterms:modified>
</cp:coreProperties>
</file>