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7" r:id="rId3"/>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6" r:id="rId2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8DA5135A-5CC7-4961-9461-6C854F9F2721}" type="datetimeFigureOut">
              <a:rPr lang="es-MX" smtClean="0"/>
              <a:t>28/10/2023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31563431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DA5135A-5CC7-4961-9461-6C854F9F2721}" type="datetimeFigureOut">
              <a:rPr lang="es-MX" smtClean="0"/>
              <a:t>28/10/2023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20593834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DA5135A-5CC7-4961-9461-6C854F9F2721}" type="datetimeFigureOut">
              <a:rPr lang="es-MX" smtClean="0"/>
              <a:t>28/10/2023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17591302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DA5135A-5CC7-4961-9461-6C854F9F2721}" type="datetimeFigureOut">
              <a:rPr lang="es-MX" smtClean="0"/>
              <a:t>28/10/2023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8148654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DA5135A-5CC7-4961-9461-6C854F9F2721}" type="datetimeFigureOut">
              <a:rPr lang="es-MX" smtClean="0"/>
              <a:t>28/10/2023</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472534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DA5135A-5CC7-4961-9461-6C854F9F2721}" type="datetimeFigureOut">
              <a:rPr lang="es-MX" smtClean="0"/>
              <a:t>28/10/2023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3788505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DA5135A-5CC7-4961-9461-6C854F9F2721}" type="datetimeFigureOut">
              <a:rPr lang="es-MX" smtClean="0"/>
              <a:t>28/10/2023</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1240766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DA5135A-5CC7-4961-9461-6C854F9F2721}" type="datetimeFigureOut">
              <a:rPr lang="es-MX" smtClean="0"/>
              <a:t>28/10/2023</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478076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DA5135A-5CC7-4961-9461-6C854F9F2721}" type="datetimeFigureOut">
              <a:rPr lang="es-MX" smtClean="0"/>
              <a:t>28/10/2023</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2937103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DA5135A-5CC7-4961-9461-6C854F9F2721}" type="datetimeFigureOut">
              <a:rPr lang="es-MX" smtClean="0"/>
              <a:t>28/10/2023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41333196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DA5135A-5CC7-4961-9461-6C854F9F2721}" type="datetimeFigureOut">
              <a:rPr lang="es-MX" smtClean="0"/>
              <a:t>28/10/2023</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017D232C-64B0-44D5-A4B2-A55713CB72C6}" type="slidenum">
              <a:rPr lang="es-MX" smtClean="0"/>
              <a:t>‹Nº›</a:t>
            </a:fld>
            <a:endParaRPr lang="es-MX"/>
          </a:p>
        </p:txBody>
      </p:sp>
    </p:spTree>
    <p:extLst>
      <p:ext uri="{BB962C8B-B14F-4D97-AF65-F5344CB8AC3E}">
        <p14:creationId xmlns:p14="http://schemas.microsoft.com/office/powerpoint/2010/main" val="704198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5135A-5CC7-4961-9461-6C854F9F2721}" type="datetimeFigureOut">
              <a:rPr lang="es-MX" smtClean="0"/>
              <a:t>28/10/2023</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D232C-64B0-44D5-A4B2-A55713CB72C6}" type="slidenum">
              <a:rPr lang="es-MX" smtClean="0"/>
              <a:t>‹Nº›</a:t>
            </a:fld>
            <a:endParaRPr lang="es-MX"/>
          </a:p>
        </p:txBody>
      </p:sp>
    </p:spTree>
    <p:extLst>
      <p:ext uri="{BB962C8B-B14F-4D97-AF65-F5344CB8AC3E}">
        <p14:creationId xmlns:p14="http://schemas.microsoft.com/office/powerpoint/2010/main" val="2542440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nker Bell (Campanilla), de la sorpresa a la admiración. |"/>
          <p:cNvPicPr>
            <a:picLocks noChangeAspect="1" noChangeArrowheads="1"/>
          </p:cNvPicPr>
          <p:nvPr/>
        </p:nvPicPr>
        <p:blipFill rotWithShape="1">
          <a:blip r:embed="rId2">
            <a:extLst>
              <a:ext uri="{28A0092B-C50C-407E-A947-70E740481C1C}">
                <a14:useLocalDpi xmlns:a14="http://schemas.microsoft.com/office/drawing/2010/main" val="0"/>
              </a:ext>
            </a:extLst>
          </a:blip>
          <a:srcRect b="5200"/>
          <a:stretch/>
        </p:blipFill>
        <p:spPr bwMode="auto">
          <a:xfrm>
            <a:off x="0" y="0"/>
            <a:ext cx="12192000" cy="722376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8116388" y="3611880"/>
            <a:ext cx="4075612" cy="3785652"/>
          </a:xfrm>
          <a:prstGeom prst="rect">
            <a:avLst/>
          </a:prstGeom>
          <a:noFill/>
        </p:spPr>
        <p:txBody>
          <a:bodyPr wrap="square" rtlCol="0">
            <a:spAutoFit/>
          </a:bodyPr>
          <a:lstStyle/>
          <a:p>
            <a:pPr algn="ctr"/>
            <a:r>
              <a:rPr lang="es-MX" sz="2000" b="1" dirty="0" smtClean="0">
                <a:solidFill>
                  <a:schemeClr val="bg1"/>
                </a:solidFill>
                <a:latin typeface="Segoe UI Semibold" panose="020B0702040204020203" pitchFamily="34" charset="0"/>
                <a:cs typeface="Segoe UI Semibold" panose="020B0702040204020203" pitchFamily="34" charset="0"/>
              </a:rPr>
              <a:t>Escuela Normal de Educación Preescolar</a:t>
            </a:r>
          </a:p>
          <a:p>
            <a:pPr algn="ctr"/>
            <a:r>
              <a:rPr lang="es-MX" sz="2000" b="1" dirty="0" smtClean="0">
                <a:solidFill>
                  <a:schemeClr val="bg1"/>
                </a:solidFill>
                <a:latin typeface="Segoe UI Semibold" panose="020B0702040204020203" pitchFamily="34" charset="0"/>
                <a:cs typeface="Segoe UI Semibold" panose="020B0702040204020203" pitchFamily="34" charset="0"/>
              </a:rPr>
              <a:t>Tecnologías Digitales para el Aprendizaje y la Enseñanza </a:t>
            </a:r>
          </a:p>
          <a:p>
            <a:pPr algn="ctr"/>
            <a:r>
              <a:rPr lang="es-MX" sz="2000" b="1" dirty="0" smtClean="0">
                <a:solidFill>
                  <a:schemeClr val="bg1"/>
                </a:solidFill>
                <a:latin typeface="Segoe UI Semibold" panose="020B0702040204020203" pitchFamily="34" charset="0"/>
                <a:cs typeface="Segoe UI Semibold" panose="020B0702040204020203" pitchFamily="34" charset="0"/>
              </a:rPr>
              <a:t>Maestro: Albino Benjamín Ramírez Aguilar   </a:t>
            </a:r>
          </a:p>
          <a:p>
            <a:pPr algn="ctr"/>
            <a:r>
              <a:rPr lang="es-MX" sz="2000" b="1" dirty="0" smtClean="0">
                <a:solidFill>
                  <a:schemeClr val="bg1"/>
                </a:solidFill>
                <a:latin typeface="Segoe UI Semibold" panose="020B0702040204020203" pitchFamily="34" charset="0"/>
                <a:cs typeface="Segoe UI Semibold" panose="020B0702040204020203" pitchFamily="34" charset="0"/>
              </a:rPr>
              <a:t>Alumna: Valeria Sarai Jiménez Valdés</a:t>
            </a:r>
          </a:p>
          <a:p>
            <a:pPr algn="ctr"/>
            <a:r>
              <a:rPr lang="es-MX" sz="2000" b="1" dirty="0" smtClean="0">
                <a:solidFill>
                  <a:schemeClr val="bg1"/>
                </a:solidFill>
                <a:latin typeface="Segoe UI Semibold" panose="020B0702040204020203" pitchFamily="34" charset="0"/>
                <a:cs typeface="Segoe UI Semibold" panose="020B0702040204020203" pitchFamily="34" charset="0"/>
              </a:rPr>
              <a:t>1º “B” </a:t>
            </a:r>
          </a:p>
          <a:p>
            <a:endParaRPr lang="es-MX" sz="2000" b="1" dirty="0" smtClean="0">
              <a:solidFill>
                <a:schemeClr val="bg1"/>
              </a:solidFill>
              <a:latin typeface="Segoe UI Semibold" panose="020B0702040204020203" pitchFamily="34" charset="0"/>
              <a:cs typeface="Segoe UI Semibold" panose="020B0702040204020203" pitchFamily="34" charset="0"/>
            </a:endParaRPr>
          </a:p>
          <a:p>
            <a:endParaRPr lang="es-MX" sz="2000" b="1" dirty="0" smtClean="0">
              <a:solidFill>
                <a:schemeClr val="bg1"/>
              </a:solidFill>
              <a:latin typeface="Segoe UI Semibold" panose="020B0702040204020203" pitchFamily="34" charset="0"/>
              <a:cs typeface="Segoe UI Semibold" panose="020B0702040204020203" pitchFamily="34" charset="0"/>
            </a:endParaRPr>
          </a:p>
          <a:p>
            <a:endParaRPr lang="es-MX" sz="2000" b="1" dirty="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39919047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izzy Griffiths | Mundo de Fantasí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49" y="166552"/>
            <a:ext cx="4480560" cy="336042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063931" y="3693524"/>
            <a:ext cx="3291840" cy="1354217"/>
          </a:xfrm>
          <a:prstGeom prst="rect">
            <a:avLst/>
          </a:prstGeom>
          <a:noFill/>
        </p:spPr>
        <p:txBody>
          <a:bodyPr wrap="square" rtlCol="0">
            <a:spAutoFit/>
          </a:bodyPr>
          <a:lstStyle/>
          <a:p>
            <a:pPr algn="ctr"/>
            <a:r>
              <a:rPr lang="es-MX" sz="1600" dirty="0" smtClean="0">
                <a:latin typeface="Comic Sans MS" panose="030F0702030302020204" pitchFamily="66" charset="0"/>
              </a:rPr>
              <a:t>Mientras tanto, TinkerBell, hiso algo asombroso con Lizzy, pues la enseño a volar con el polvillo de hadas, y esto puso muy contenta a Lizzy</a:t>
            </a:r>
            <a:r>
              <a:rPr lang="es-MX" dirty="0" smtClean="0">
                <a:latin typeface="Comic Sans MS" panose="030F0702030302020204" pitchFamily="66" charset="0"/>
              </a:rPr>
              <a:t>. </a:t>
            </a:r>
            <a:endParaRPr lang="es-MX" dirty="0">
              <a:latin typeface="Comic Sans MS" panose="030F0702030302020204" pitchFamily="66" charset="0"/>
            </a:endParaRPr>
          </a:p>
        </p:txBody>
      </p:sp>
      <p:pic>
        <p:nvPicPr>
          <p:cNvPr id="5" name="Picture 4" descr="Sr. Twitches | Wiki Disney Hadas | Fando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1245" y="2756263"/>
            <a:ext cx="3752305" cy="27289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701245" y="808838"/>
            <a:ext cx="4127863" cy="1569660"/>
          </a:xfrm>
          <a:prstGeom prst="rect">
            <a:avLst/>
          </a:prstGeom>
          <a:noFill/>
        </p:spPr>
        <p:txBody>
          <a:bodyPr wrap="square" rtlCol="0">
            <a:spAutoFit/>
          </a:bodyPr>
          <a:lstStyle/>
          <a:p>
            <a:pPr algn="ctr"/>
            <a:r>
              <a:rPr lang="es-MX" sz="1600" dirty="0" smtClean="0">
                <a:latin typeface="Comic Sans MS" panose="030F0702030302020204" pitchFamily="66" charset="0"/>
              </a:rPr>
              <a:t>Al poco tiempo los amigos de TinkerBell, después de muchos esfuerzos, llegaron a su rescate y entraron a la casa de Lizzy con mucho miedo, porque ahí adentro había un gato muy malo que quería comérselos</a:t>
            </a:r>
            <a:r>
              <a:rPr lang="es-MX" sz="1600" dirty="0">
                <a:latin typeface="Comic Sans MS" panose="030F0702030302020204" pitchFamily="66" charset="0"/>
              </a:rPr>
              <a:t>.</a:t>
            </a:r>
          </a:p>
        </p:txBody>
      </p:sp>
    </p:spTree>
    <p:extLst>
      <p:ext uri="{BB962C8B-B14F-4D97-AF65-F5344CB8AC3E}">
        <p14:creationId xmlns:p14="http://schemas.microsoft.com/office/powerpoint/2010/main" val="19245499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https://i.pinimg.com/564x/ed/88/9e/ed889efe1e4a6c5e1e46ad892f2cc424.jpg"/>
          <p:cNvPicPr>
            <a:picLocks noChangeAspect="1" noChangeArrowheads="1"/>
          </p:cNvPicPr>
          <p:nvPr/>
        </p:nvPicPr>
        <p:blipFill rotWithShape="1">
          <a:blip r:embed="rId3">
            <a:extLst>
              <a:ext uri="{28A0092B-C50C-407E-A947-70E740481C1C}">
                <a14:useLocalDpi xmlns:a14="http://schemas.microsoft.com/office/drawing/2010/main" val="0"/>
              </a:ext>
            </a:extLst>
          </a:blip>
          <a:srcRect l="14550" r="10071"/>
          <a:stretch/>
        </p:blipFill>
        <p:spPr bwMode="auto">
          <a:xfrm>
            <a:off x="1304522" y="211518"/>
            <a:ext cx="4443135" cy="33129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390311" y="3971109"/>
            <a:ext cx="4271555" cy="1323439"/>
          </a:xfrm>
          <a:prstGeom prst="rect">
            <a:avLst/>
          </a:prstGeom>
          <a:noFill/>
        </p:spPr>
        <p:txBody>
          <a:bodyPr wrap="square" rtlCol="0">
            <a:spAutoFit/>
          </a:bodyPr>
          <a:lstStyle/>
          <a:p>
            <a:pPr algn="ctr"/>
            <a:r>
              <a:rPr lang="es-MX" sz="1600" dirty="0" smtClean="0">
                <a:latin typeface="Comic Sans MS" panose="030F0702030302020204" pitchFamily="66" charset="0"/>
              </a:rPr>
              <a:t>Pero afortunadamente logaron entrar hasta ver a TinkerBell</a:t>
            </a:r>
            <a:r>
              <a:rPr lang="es-MX" sz="1600" dirty="0">
                <a:latin typeface="Comic Sans MS" panose="030F0702030302020204" pitchFamily="66" charset="0"/>
              </a:rPr>
              <a:t> </a:t>
            </a:r>
            <a:r>
              <a:rPr lang="es-MX" sz="1600" dirty="0" smtClean="0">
                <a:latin typeface="Comic Sans MS" panose="030F0702030302020204" pitchFamily="66" charset="0"/>
              </a:rPr>
              <a:t>con la niña humana, a lo  cual, ellos quedaron muy sorprendidos porque ellas parecían ser muy buenas amigas. </a:t>
            </a:r>
            <a:endParaRPr lang="es-MX" sz="1600" dirty="0">
              <a:latin typeface="Comic Sans MS" panose="030F0702030302020204" pitchFamily="66" charset="0"/>
            </a:endParaRPr>
          </a:p>
        </p:txBody>
      </p:sp>
      <p:pic>
        <p:nvPicPr>
          <p:cNvPr id="5" name="Imagen 4"/>
          <p:cNvPicPr>
            <a:picLocks noChangeAspect="1"/>
          </p:cNvPicPr>
          <p:nvPr/>
        </p:nvPicPr>
        <p:blipFill>
          <a:blip r:embed="rId4"/>
          <a:stretch>
            <a:fillRect/>
          </a:stretch>
        </p:blipFill>
        <p:spPr>
          <a:xfrm>
            <a:off x="6870443" y="2843217"/>
            <a:ext cx="3662574" cy="1789611"/>
          </a:xfrm>
          <a:prstGeom prst="rect">
            <a:avLst/>
          </a:prstGeom>
          <a:effectLst>
            <a:reflection blurRad="6350" stA="52000" endA="300" endPos="35000" dir="5400000" sy="-100000" algn="bl" rotWithShape="0"/>
            <a:softEdge rad="127000"/>
          </a:effectLst>
        </p:spPr>
      </p:pic>
      <p:sp>
        <p:nvSpPr>
          <p:cNvPr id="6" name="CuadroTexto 5"/>
          <p:cNvSpPr txBox="1"/>
          <p:nvPr/>
        </p:nvSpPr>
        <p:spPr>
          <a:xfrm>
            <a:off x="6787087" y="859118"/>
            <a:ext cx="3829285" cy="1569660"/>
          </a:xfrm>
          <a:prstGeom prst="rect">
            <a:avLst/>
          </a:prstGeom>
          <a:noFill/>
        </p:spPr>
        <p:txBody>
          <a:bodyPr wrap="square" rtlCol="0">
            <a:spAutoFit/>
          </a:bodyPr>
          <a:lstStyle/>
          <a:p>
            <a:pPr algn="ctr"/>
            <a:r>
              <a:rPr lang="es-MX" sz="1600" dirty="0" smtClean="0">
                <a:latin typeface="Comic Sans MS" panose="030F0702030302020204" pitchFamily="66" charset="0"/>
              </a:rPr>
              <a:t>Cuando vieron esto, los amigos de TinkerBell se quedaron tristes, pues pensaban que Tink los había cambiado y  no los quería mas, pero no era así, pues Lizzy quería que ellos también fueran sus amigos.</a:t>
            </a:r>
            <a:endParaRPr lang="es-MX" sz="1600" dirty="0">
              <a:latin typeface="Comic Sans MS" panose="030F0702030302020204" pitchFamily="66" charset="0"/>
            </a:endParaRPr>
          </a:p>
        </p:txBody>
      </p:sp>
    </p:spTree>
    <p:extLst>
      <p:ext uri="{BB962C8B-B14F-4D97-AF65-F5344CB8AC3E}">
        <p14:creationId xmlns:p14="http://schemas.microsoft.com/office/powerpoint/2010/main" val="11492190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201782" y="246444"/>
            <a:ext cx="4632812" cy="2522882"/>
          </a:xfrm>
          <a:prstGeom prst="rect">
            <a:avLst/>
          </a:prstGeom>
          <a:effectLst>
            <a:softEdge rad="127000"/>
          </a:effectLst>
        </p:spPr>
      </p:pic>
      <p:sp>
        <p:nvSpPr>
          <p:cNvPr id="4" name="CuadroTexto 3"/>
          <p:cNvSpPr txBox="1"/>
          <p:nvPr/>
        </p:nvSpPr>
        <p:spPr>
          <a:xfrm>
            <a:off x="1293222" y="3015771"/>
            <a:ext cx="4127864" cy="2308324"/>
          </a:xfrm>
          <a:prstGeom prst="rect">
            <a:avLst/>
          </a:prstGeom>
          <a:noFill/>
        </p:spPr>
        <p:txBody>
          <a:bodyPr wrap="square" rtlCol="0">
            <a:spAutoFit/>
          </a:bodyPr>
          <a:lstStyle/>
          <a:p>
            <a:pPr algn="ctr"/>
            <a:r>
              <a:rPr lang="es-MX" sz="1600" dirty="0" smtClean="0">
                <a:latin typeface="Comic Sans MS" panose="030F0702030302020204" pitchFamily="66" charset="0"/>
              </a:rPr>
              <a:t>TinkerBell entendió que la casa de los humanos no era un lugar correcto para que viviera una hada, así que decidió volver junto con sus amigos a la tierra de las hadas, prometiéndole a Lizzy que siempre iban a volver para verla, porque la querían mucho y se dieron un gran abrazó. </a:t>
            </a:r>
          </a:p>
          <a:p>
            <a:pPr algn="ctr"/>
            <a:r>
              <a:rPr lang="es-MX" sz="1600" dirty="0" smtClean="0">
                <a:latin typeface="Comic Sans MS" panose="030F0702030302020204" pitchFamily="66" charset="0"/>
              </a:rPr>
              <a:t>Pero Lizzy quedo muy triste. </a:t>
            </a:r>
            <a:endParaRPr lang="es-MX" sz="1600" dirty="0">
              <a:latin typeface="Comic Sans MS" panose="030F0702030302020204" pitchFamily="66" charset="0"/>
            </a:endParaRPr>
          </a:p>
        </p:txBody>
      </p:sp>
      <p:pic>
        <p:nvPicPr>
          <p:cNvPr id="5" name="Imagen 4"/>
          <p:cNvPicPr>
            <a:picLocks noChangeAspect="1"/>
          </p:cNvPicPr>
          <p:nvPr/>
        </p:nvPicPr>
        <p:blipFill>
          <a:blip r:embed="rId4"/>
          <a:stretch>
            <a:fillRect/>
          </a:stretch>
        </p:blipFill>
        <p:spPr>
          <a:xfrm>
            <a:off x="7656760" y="2886892"/>
            <a:ext cx="3545383" cy="1931553"/>
          </a:xfrm>
          <a:prstGeom prst="rect">
            <a:avLst/>
          </a:prstGeom>
          <a:effectLst>
            <a:reflection blurRad="6350" stA="52000" endA="300" endPos="35000" dir="5400000" sy="-100000" algn="bl" rotWithShape="0"/>
          </a:effectLst>
        </p:spPr>
      </p:pic>
      <p:sp>
        <p:nvSpPr>
          <p:cNvPr id="6" name="CuadroTexto 5"/>
          <p:cNvSpPr txBox="1"/>
          <p:nvPr/>
        </p:nvSpPr>
        <p:spPr>
          <a:xfrm>
            <a:off x="6453052" y="833675"/>
            <a:ext cx="4441371" cy="1477328"/>
          </a:xfrm>
          <a:prstGeom prst="rect">
            <a:avLst/>
          </a:prstGeom>
          <a:noFill/>
        </p:spPr>
        <p:txBody>
          <a:bodyPr wrap="square" rtlCol="0">
            <a:spAutoFit/>
          </a:bodyPr>
          <a:lstStyle/>
          <a:p>
            <a:pPr algn="ctr"/>
            <a:r>
              <a:rPr lang="es-MX" dirty="0" smtClean="0">
                <a:latin typeface="Comic Sans MS" panose="030F0702030302020204" pitchFamily="66" charset="0"/>
              </a:rPr>
              <a:t>Pero justamente cuando estaban saliendo de la casa, el padre de Lizzy se dio cuenta que en el cuarto de su hija había hadas, pero el pensó que eran mariposas, ya que no creía en las hadas. </a:t>
            </a:r>
            <a:endParaRPr lang="es-MX" dirty="0">
              <a:latin typeface="Comic Sans MS" panose="030F0702030302020204" pitchFamily="66" charset="0"/>
            </a:endParaRPr>
          </a:p>
        </p:txBody>
      </p:sp>
    </p:spTree>
    <p:extLst>
      <p:ext uri="{BB962C8B-B14F-4D97-AF65-F5344CB8AC3E}">
        <p14:creationId xmlns:p14="http://schemas.microsoft.com/office/powerpoint/2010/main" val="38829809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097280" y="138558"/>
            <a:ext cx="4289193" cy="2369510"/>
          </a:xfrm>
          <a:prstGeom prst="rect">
            <a:avLst/>
          </a:prstGeom>
          <a:scene3d>
            <a:camera prst="perspectiveRight"/>
            <a:lightRig rig="threePt" dir="t"/>
          </a:scene3d>
        </p:spPr>
      </p:pic>
      <p:sp>
        <p:nvSpPr>
          <p:cNvPr id="4" name="CuadroTexto 3"/>
          <p:cNvSpPr txBox="1"/>
          <p:nvPr/>
        </p:nvSpPr>
        <p:spPr>
          <a:xfrm>
            <a:off x="2168436" y="3005161"/>
            <a:ext cx="2547257" cy="2308324"/>
          </a:xfrm>
          <a:prstGeom prst="rect">
            <a:avLst/>
          </a:prstGeom>
          <a:noFill/>
        </p:spPr>
        <p:txBody>
          <a:bodyPr wrap="square" rtlCol="0">
            <a:spAutoFit/>
          </a:bodyPr>
          <a:lstStyle/>
          <a:p>
            <a:pPr algn="ctr"/>
            <a:r>
              <a:rPr lang="es-MX" dirty="0" smtClean="0">
                <a:latin typeface="Comic Sans MS" panose="030F0702030302020204" pitchFamily="66" charset="0"/>
              </a:rPr>
              <a:t>Así que tomo a una de ellas y se la llevo a Londres para exhibirla en su proyecto de mariposas, y así este proyecto fuera exitoso. </a:t>
            </a:r>
            <a:endParaRPr lang="es-MX" dirty="0">
              <a:latin typeface="Comic Sans MS" panose="030F0702030302020204" pitchFamily="66" charset="0"/>
            </a:endParaRPr>
          </a:p>
        </p:txBody>
      </p:sp>
      <p:pic>
        <p:nvPicPr>
          <p:cNvPr id="5" name="Imagen 4"/>
          <p:cNvPicPr>
            <a:picLocks noChangeAspect="1"/>
          </p:cNvPicPr>
          <p:nvPr/>
        </p:nvPicPr>
        <p:blipFill>
          <a:blip r:embed="rId4"/>
          <a:stretch>
            <a:fillRect/>
          </a:stretch>
        </p:blipFill>
        <p:spPr>
          <a:xfrm>
            <a:off x="6988628" y="3435830"/>
            <a:ext cx="4223980" cy="2316180"/>
          </a:xfrm>
          <a:prstGeom prst="rect">
            <a:avLst/>
          </a:prstGeom>
          <a:effectLst>
            <a:outerShdw blurRad="76200" dir="13500000" sy="23000" kx="1200000" algn="br" rotWithShape="0">
              <a:prstClr val="black">
                <a:alpha val="20000"/>
              </a:prstClr>
            </a:outerShdw>
            <a:softEdge rad="127000"/>
          </a:effectLst>
        </p:spPr>
      </p:pic>
      <p:sp>
        <p:nvSpPr>
          <p:cNvPr id="6" name="CuadroTexto 5"/>
          <p:cNvSpPr txBox="1"/>
          <p:nvPr/>
        </p:nvSpPr>
        <p:spPr>
          <a:xfrm>
            <a:off x="6740433" y="898492"/>
            <a:ext cx="3788229" cy="1938992"/>
          </a:xfrm>
          <a:prstGeom prst="rect">
            <a:avLst/>
          </a:prstGeom>
          <a:noFill/>
        </p:spPr>
        <p:txBody>
          <a:bodyPr wrap="square" rtlCol="0">
            <a:spAutoFit/>
          </a:bodyPr>
          <a:lstStyle/>
          <a:p>
            <a:pPr algn="ctr"/>
            <a:r>
              <a:rPr lang="es-MX" sz="2000" dirty="0" smtClean="0">
                <a:latin typeface="Comic Sans MS" panose="030F0702030302020204" pitchFamily="66" charset="0"/>
              </a:rPr>
              <a:t>Todos los amigos de Tink quedaron con miedo, pues no sabían como llegar hasta Londres, ya que había lluvia y la lluvia mojaría sus alas, lo cual les impediría volar. </a:t>
            </a:r>
            <a:endParaRPr lang="es-MX" sz="2000" dirty="0">
              <a:latin typeface="Comic Sans MS" panose="030F0702030302020204" pitchFamily="66" charset="0"/>
            </a:endParaRPr>
          </a:p>
        </p:txBody>
      </p:sp>
    </p:spTree>
    <p:extLst>
      <p:ext uri="{BB962C8B-B14F-4D97-AF65-F5344CB8AC3E}">
        <p14:creationId xmlns:p14="http://schemas.microsoft.com/office/powerpoint/2010/main" val="1876911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502227" y="298466"/>
            <a:ext cx="4185277" cy="2719053"/>
          </a:xfrm>
          <a:prstGeom prst="rect">
            <a:avLst/>
          </a:prstGeom>
          <a:effectLst>
            <a:softEdge rad="127000"/>
          </a:effectLst>
        </p:spPr>
      </p:pic>
      <p:sp>
        <p:nvSpPr>
          <p:cNvPr id="4" name="CuadroTexto 3"/>
          <p:cNvSpPr txBox="1"/>
          <p:nvPr/>
        </p:nvSpPr>
        <p:spPr>
          <a:xfrm>
            <a:off x="1502227" y="3435830"/>
            <a:ext cx="3814355" cy="1631216"/>
          </a:xfrm>
          <a:prstGeom prst="rect">
            <a:avLst/>
          </a:prstGeom>
          <a:noFill/>
        </p:spPr>
        <p:txBody>
          <a:bodyPr wrap="square" rtlCol="0">
            <a:spAutoFit/>
          </a:bodyPr>
          <a:lstStyle/>
          <a:p>
            <a:pPr algn="r"/>
            <a:r>
              <a:rPr lang="es-MX" sz="2000" dirty="0" smtClean="0">
                <a:latin typeface="Comic Sans MS" panose="030F0702030302020204" pitchFamily="66" charset="0"/>
              </a:rPr>
              <a:t>Así que todas las hadas le dieron a Lizzy de su polvillo mágico para que volara hasta Londres en busca de la hada que su padre se había llevado. </a:t>
            </a:r>
            <a:endParaRPr lang="es-MX" sz="2000" dirty="0">
              <a:latin typeface="Comic Sans MS" panose="030F0702030302020204" pitchFamily="66" charset="0"/>
            </a:endParaRPr>
          </a:p>
        </p:txBody>
      </p:sp>
      <p:pic>
        <p:nvPicPr>
          <p:cNvPr id="5" name="Imagen 4"/>
          <p:cNvPicPr>
            <a:picLocks noChangeAspect="1"/>
          </p:cNvPicPr>
          <p:nvPr/>
        </p:nvPicPr>
        <p:blipFill>
          <a:blip r:embed="rId4"/>
          <a:stretch>
            <a:fillRect/>
          </a:stretch>
        </p:blipFill>
        <p:spPr>
          <a:xfrm>
            <a:off x="6936385" y="2987877"/>
            <a:ext cx="4006733" cy="2527122"/>
          </a:xfrm>
          <a:prstGeom prst="rect">
            <a:avLst/>
          </a:prstGeom>
          <a:effectLst>
            <a:softEdge rad="127000"/>
          </a:effectLst>
        </p:spPr>
      </p:pic>
      <p:sp>
        <p:nvSpPr>
          <p:cNvPr id="6" name="CuadroTexto 5"/>
          <p:cNvSpPr txBox="1"/>
          <p:nvPr/>
        </p:nvSpPr>
        <p:spPr>
          <a:xfrm>
            <a:off x="6941142" y="754051"/>
            <a:ext cx="3396343" cy="1754326"/>
          </a:xfrm>
          <a:prstGeom prst="rect">
            <a:avLst/>
          </a:prstGeom>
          <a:noFill/>
        </p:spPr>
        <p:txBody>
          <a:bodyPr wrap="square" rtlCol="0">
            <a:spAutoFit/>
          </a:bodyPr>
          <a:lstStyle/>
          <a:p>
            <a:pPr algn="ctr"/>
            <a:r>
              <a:rPr lang="es-MX" dirty="0" smtClean="0">
                <a:latin typeface="Comic Sans MS" panose="030F0702030302020204" pitchFamily="66" charset="0"/>
              </a:rPr>
              <a:t>Lizzy con la ayuda de las hadas voló muy rápido y alcanzo a su padre en Londres y cuando su padre la vio volando quedo muy sorprendido. </a:t>
            </a:r>
            <a:endParaRPr lang="es-MX" dirty="0">
              <a:latin typeface="Comic Sans MS" panose="030F0702030302020204" pitchFamily="66" charset="0"/>
            </a:endParaRPr>
          </a:p>
        </p:txBody>
      </p:sp>
    </p:spTree>
    <p:extLst>
      <p:ext uri="{BB962C8B-B14F-4D97-AF65-F5344CB8AC3E}">
        <p14:creationId xmlns:p14="http://schemas.microsoft.com/office/powerpoint/2010/main" val="533929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567543" y="718371"/>
            <a:ext cx="3854345" cy="2214075"/>
          </a:xfrm>
          <a:prstGeom prst="rect">
            <a:avLst/>
          </a:prstGeom>
          <a:ln>
            <a:noFill/>
          </a:ln>
          <a:effectLst>
            <a:outerShdw blurRad="292100" dist="139700" dir="2700000" algn="tl" rotWithShape="0">
              <a:srgbClr val="333333">
                <a:alpha val="65000"/>
              </a:srgbClr>
            </a:outerShdw>
            <a:softEdge rad="127000"/>
          </a:effectLst>
        </p:spPr>
      </p:pic>
      <p:sp>
        <p:nvSpPr>
          <p:cNvPr id="4" name="CuadroTexto 3"/>
          <p:cNvSpPr txBox="1"/>
          <p:nvPr/>
        </p:nvSpPr>
        <p:spPr>
          <a:xfrm>
            <a:off x="1567543" y="3271612"/>
            <a:ext cx="4062548" cy="1477328"/>
          </a:xfrm>
          <a:prstGeom prst="rect">
            <a:avLst/>
          </a:prstGeom>
          <a:noFill/>
        </p:spPr>
        <p:txBody>
          <a:bodyPr wrap="square" rtlCol="0">
            <a:spAutoFit/>
          </a:bodyPr>
          <a:lstStyle/>
          <a:p>
            <a:r>
              <a:rPr lang="es-MX" dirty="0" smtClean="0">
                <a:latin typeface="Comic Sans MS" panose="030F0702030302020204" pitchFamily="66" charset="0"/>
              </a:rPr>
              <a:t>Y logro convencerlo de que las hadas eran reales, existían tenían sentimientos y no eran malas, así que le pidió que dejara a la amiga de Tink libre. </a:t>
            </a:r>
            <a:endParaRPr lang="es-MX" dirty="0">
              <a:latin typeface="Comic Sans MS" panose="030F0702030302020204" pitchFamily="66" charset="0"/>
            </a:endParaRPr>
          </a:p>
        </p:txBody>
      </p:sp>
      <p:pic>
        <p:nvPicPr>
          <p:cNvPr id="5" name="Imagen 4"/>
          <p:cNvPicPr>
            <a:picLocks noChangeAspect="1"/>
          </p:cNvPicPr>
          <p:nvPr/>
        </p:nvPicPr>
        <p:blipFill>
          <a:blip r:embed="rId4"/>
          <a:stretch>
            <a:fillRect/>
          </a:stretch>
        </p:blipFill>
        <p:spPr>
          <a:xfrm>
            <a:off x="6205203" y="1985554"/>
            <a:ext cx="4810796" cy="3553321"/>
          </a:xfrm>
          <a:prstGeom prst="rect">
            <a:avLst/>
          </a:prstGeom>
          <a:ln>
            <a:noFill/>
          </a:ln>
          <a:effectLst>
            <a:outerShdw blurRad="292100" dist="139700" dir="2700000" algn="tl" rotWithShape="0">
              <a:srgbClr val="333333">
                <a:alpha val="65000"/>
              </a:srgbClr>
            </a:outerShdw>
            <a:softEdge rad="317500"/>
          </a:effectLst>
        </p:spPr>
      </p:pic>
      <p:sp>
        <p:nvSpPr>
          <p:cNvPr id="6" name="CuadroTexto 5"/>
          <p:cNvSpPr txBox="1"/>
          <p:nvPr/>
        </p:nvSpPr>
        <p:spPr>
          <a:xfrm>
            <a:off x="6608545" y="440413"/>
            <a:ext cx="4004112" cy="1384995"/>
          </a:xfrm>
          <a:prstGeom prst="rect">
            <a:avLst/>
          </a:prstGeom>
          <a:noFill/>
        </p:spPr>
        <p:txBody>
          <a:bodyPr wrap="square" rtlCol="0">
            <a:spAutoFit/>
          </a:bodyPr>
          <a:lstStyle/>
          <a:p>
            <a:pPr algn="ctr"/>
            <a:r>
              <a:rPr lang="es-MX" sz="1200" dirty="0" smtClean="0">
                <a:latin typeface="Comic Sans MS" panose="030F0702030302020204" pitchFamily="66" charset="0"/>
              </a:rPr>
              <a:t>El papa de Lizzy comprendió esto y entendió que las hadas eran reales y TinkerBell era una gran hada que quería ser amiga de su hija, al igual que todos los demás amigos de Tink, así que el papa de Lizzy dijo: </a:t>
            </a:r>
          </a:p>
          <a:p>
            <a:pPr algn="ctr"/>
            <a:r>
              <a:rPr lang="es-MX" sz="1200" dirty="0" smtClean="0">
                <a:latin typeface="Comic Sans MS" panose="030F0702030302020204" pitchFamily="66" charset="0"/>
              </a:rPr>
              <a:t>-¡Yo creo y es verdadero!</a:t>
            </a:r>
          </a:p>
          <a:p>
            <a:pPr algn="ctr"/>
            <a:r>
              <a:rPr lang="es-MX" sz="1200" dirty="0" smtClean="0">
                <a:latin typeface="Comic Sans MS" panose="030F0702030302020204" pitchFamily="66" charset="0"/>
              </a:rPr>
              <a:t>Así que de pronto con el polvillo mágico de las hadas también logro volar en los cielos, al igual que Lizzy.</a:t>
            </a:r>
            <a:endParaRPr lang="es-MX" sz="1200" dirty="0">
              <a:latin typeface="Comic Sans MS" panose="030F0702030302020204" pitchFamily="66" charset="0"/>
            </a:endParaRPr>
          </a:p>
        </p:txBody>
      </p:sp>
    </p:spTree>
    <p:extLst>
      <p:ext uri="{BB962C8B-B14F-4D97-AF65-F5344CB8AC3E}">
        <p14:creationId xmlns:p14="http://schemas.microsoft.com/office/powerpoint/2010/main" val="1682865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6370081" y="1264309"/>
            <a:ext cx="4677625" cy="2863852"/>
          </a:xfrm>
          <a:prstGeom prst="rect">
            <a:avLst/>
          </a:prstGeom>
          <a:effectLst>
            <a:softEdge rad="127000"/>
          </a:effectLst>
        </p:spPr>
      </p:pic>
      <p:sp>
        <p:nvSpPr>
          <p:cNvPr id="4" name="CuadroTexto 3"/>
          <p:cNvSpPr txBox="1"/>
          <p:nvPr/>
        </p:nvSpPr>
        <p:spPr>
          <a:xfrm>
            <a:off x="1400385" y="1957571"/>
            <a:ext cx="4389120" cy="1477328"/>
          </a:xfrm>
          <a:prstGeom prst="rect">
            <a:avLst/>
          </a:prstGeom>
          <a:noFill/>
        </p:spPr>
        <p:txBody>
          <a:bodyPr wrap="square" rtlCol="0">
            <a:spAutoFit/>
          </a:bodyPr>
          <a:lstStyle/>
          <a:p>
            <a:pPr algn="ctr"/>
            <a:r>
              <a:rPr lang="es-MX" dirty="0" smtClean="0">
                <a:latin typeface="Comic Sans MS" panose="030F0702030302020204" pitchFamily="66" charset="0"/>
              </a:rPr>
              <a:t>El padre de Lizzy pidió perdón por su actitud con las hadas y decidió que también seria amigo de ellas, prometiéndole a Lizzy que jamás volvería a dudar de ella. </a:t>
            </a:r>
            <a:endParaRPr lang="es-MX" dirty="0">
              <a:latin typeface="Comic Sans MS" panose="030F0702030302020204" pitchFamily="66" charset="0"/>
            </a:endParaRPr>
          </a:p>
        </p:txBody>
      </p:sp>
    </p:spTree>
    <p:extLst>
      <p:ext uri="{BB962C8B-B14F-4D97-AF65-F5344CB8AC3E}">
        <p14:creationId xmlns:p14="http://schemas.microsoft.com/office/powerpoint/2010/main" val="14179937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564x/64/66/b6/6466b6d3bfd7c9f692c6e4cd159798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0841" y="143690"/>
            <a:ext cx="4153935" cy="55522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7106194" y="1166694"/>
            <a:ext cx="3213464" cy="3139321"/>
          </a:xfrm>
          <a:prstGeom prst="rect">
            <a:avLst/>
          </a:prstGeom>
          <a:noFill/>
        </p:spPr>
        <p:txBody>
          <a:bodyPr wrap="square" rtlCol="0">
            <a:spAutoFit/>
          </a:bodyPr>
          <a:lstStyle/>
          <a:p>
            <a:pPr algn="ctr"/>
            <a:r>
              <a:rPr lang="es-MX" dirty="0" smtClean="0">
                <a:latin typeface="Comic Sans MS" panose="030F0702030302020204" pitchFamily="66" charset="0"/>
              </a:rPr>
              <a:t>Las amigas de Tink quedaron muy contentas al ver libre a su amiga, así que al día siguiente todos juntos como amigos, salieron al jardín de la casa a tomar el te, y contar historias sobre las hadas entendiendo que las hadas existen y son quienes hacen que las estaciones del año funcionen. </a:t>
            </a:r>
            <a:endParaRPr lang="es-MX" dirty="0">
              <a:latin typeface="Comic Sans MS" panose="030F0702030302020204" pitchFamily="66" charset="0"/>
            </a:endParaRPr>
          </a:p>
        </p:txBody>
      </p:sp>
    </p:spTree>
    <p:extLst>
      <p:ext uri="{BB962C8B-B14F-4D97-AF65-F5344CB8AC3E}">
        <p14:creationId xmlns:p14="http://schemas.microsoft.com/office/powerpoint/2010/main" val="35146531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117076" y="1284399"/>
            <a:ext cx="4865714" cy="2869590"/>
          </a:xfrm>
          <a:prstGeom prst="rect">
            <a:avLst/>
          </a:prstGeom>
          <a:effectLst>
            <a:softEdge rad="127000"/>
          </a:effectLst>
        </p:spPr>
      </p:pic>
      <p:sp>
        <p:nvSpPr>
          <p:cNvPr id="4" name="CuadroTexto 3"/>
          <p:cNvSpPr txBox="1"/>
          <p:nvPr/>
        </p:nvSpPr>
        <p:spPr>
          <a:xfrm>
            <a:off x="6639299" y="2420167"/>
            <a:ext cx="3931920" cy="1754326"/>
          </a:xfrm>
          <a:prstGeom prst="rect">
            <a:avLst/>
          </a:prstGeom>
          <a:noFill/>
        </p:spPr>
        <p:txBody>
          <a:bodyPr wrap="square" rtlCol="0">
            <a:spAutoFit/>
          </a:bodyPr>
          <a:lstStyle/>
          <a:p>
            <a:pPr algn="ctr"/>
            <a:r>
              <a:rPr lang="es-MX" sz="2000" dirty="0" smtClean="0">
                <a:latin typeface="Comic Sans MS" panose="030F0702030302020204" pitchFamily="66" charset="0"/>
              </a:rPr>
              <a:t>Todos se volvieron </a:t>
            </a:r>
            <a:r>
              <a:rPr lang="es-MX" sz="2000" dirty="0" smtClean="0">
                <a:latin typeface="Comic Sans MS" panose="030F0702030302020204" pitchFamily="66" charset="0"/>
              </a:rPr>
              <a:t>grandes y verdaderos amigos.</a:t>
            </a:r>
          </a:p>
          <a:p>
            <a:pPr algn="ctr"/>
            <a:endParaRPr lang="es-MX" sz="2000" dirty="0" smtClean="0">
              <a:latin typeface="Comic Sans MS" panose="030F0702030302020204" pitchFamily="66" charset="0"/>
            </a:endParaRPr>
          </a:p>
          <a:p>
            <a:pPr algn="ctr"/>
            <a:r>
              <a:rPr lang="es-MX" sz="2400" b="1" dirty="0">
                <a:latin typeface="Comic Sans MS" panose="030F0702030302020204" pitchFamily="66" charset="0"/>
              </a:rPr>
              <a:t>Y</a:t>
            </a:r>
            <a:r>
              <a:rPr lang="es-MX" sz="2400" b="1" dirty="0" smtClean="0">
                <a:latin typeface="Comic Sans MS" panose="030F0702030302020204" pitchFamily="66" charset="0"/>
              </a:rPr>
              <a:t> </a:t>
            </a:r>
            <a:r>
              <a:rPr lang="es-MX" sz="2400" b="1" dirty="0" smtClean="0">
                <a:latin typeface="Comic Sans MS" panose="030F0702030302020204" pitchFamily="66" charset="0"/>
              </a:rPr>
              <a:t>vivieron muy felices para siempre. </a:t>
            </a:r>
            <a:endParaRPr lang="es-MX" sz="2000" b="1" dirty="0">
              <a:latin typeface="Comic Sans MS" panose="030F0702030302020204" pitchFamily="66" charset="0"/>
            </a:endParaRPr>
          </a:p>
        </p:txBody>
      </p:sp>
    </p:spTree>
    <p:extLst>
      <p:ext uri="{BB962C8B-B14F-4D97-AF65-F5344CB8AC3E}">
        <p14:creationId xmlns:p14="http://schemas.microsoft.com/office/powerpoint/2010/main" val="1513655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6191794" y="1213725"/>
            <a:ext cx="6779623" cy="3770263"/>
          </a:xfrm>
          <a:prstGeom prst="rect">
            <a:avLst/>
          </a:prstGeom>
          <a:noFill/>
        </p:spPr>
        <p:txBody>
          <a:bodyPr wrap="square" rtlCol="0">
            <a:spAutoFit/>
          </a:bodyPr>
          <a:lstStyle/>
          <a:p>
            <a:r>
              <a:rPr lang="es-MX" sz="23900" b="1" dirty="0" smtClean="0">
                <a:latin typeface="Monotype Corsiva" panose="03010101010201010101" pitchFamily="66" charset="0"/>
              </a:rPr>
              <a:t>Fin </a:t>
            </a:r>
            <a:endParaRPr lang="es-MX" sz="23900" b="1" dirty="0">
              <a:latin typeface="Monotype Corsiva" panose="03010101010201010101" pitchFamily="66" charset="0"/>
            </a:endParaRPr>
          </a:p>
        </p:txBody>
      </p:sp>
      <p:pic>
        <p:nvPicPr>
          <p:cNvPr id="4" name="Picture 2" descr="https://i.pinimg.com/564x/6f/be/19/6fbe198437e13c73131123354deb141f.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0691" y="856125"/>
            <a:ext cx="5085309" cy="4127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94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view | Tinker Bell: A magical Disney saga [ENG-ESP] | Peak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lustración de Marrón Cerrado Libro y más Vectores Libres de Derechos de  Cuero - Cuero, Cubierta de libro, Anticuado - iStock"/>
          <p:cNvPicPr>
            <a:picLocks noChangeAspect="1" noChangeArrowheads="1"/>
          </p:cNvPicPr>
          <p:nvPr/>
        </p:nvPicPr>
        <p:blipFill>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a:off x="7067006" y="0"/>
            <a:ext cx="5124994" cy="68571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ampanilla Logo PNG transparente - Stic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5251" y="1234124"/>
            <a:ext cx="3759547" cy="1456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pinimg.com/564x/0e/77/e8/0e77e8689a42411c585579d6e17c6944.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3590" y="2690949"/>
            <a:ext cx="2042868" cy="3423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62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ixie Hollow won't scale - by Vicki Boykis - Normcore Te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557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lustración de Marrón Cerrado Libro y más Vectores Libres de Derechos de  Cuero - Cuero, Cubierta de libro, Anticuado - iStock"/>
          <p:cNvPicPr>
            <a:picLocks noChangeAspect="1" noChangeArrowheads="1"/>
          </p:cNvPicPr>
          <p:nvPr/>
        </p:nvPicPr>
        <p:blipFill>
          <a:blip r:embed="rId3">
            <a:clrChange>
              <a:clrFrom>
                <a:srgbClr val="FFFDFE"/>
              </a:clrFrom>
              <a:clrTo>
                <a:srgbClr val="FFFDFE">
                  <a:alpha val="0"/>
                </a:srgbClr>
              </a:clrTo>
            </a:clrChange>
            <a:extLst>
              <a:ext uri="{28A0092B-C50C-407E-A947-70E740481C1C}">
                <a14:useLocalDpi xmlns:a14="http://schemas.microsoft.com/office/drawing/2010/main" val="0"/>
              </a:ext>
            </a:extLst>
          </a:blip>
          <a:srcRect/>
          <a:stretch>
            <a:fillRect/>
          </a:stretch>
        </p:blipFill>
        <p:spPr bwMode="auto">
          <a:xfrm flipH="1">
            <a:off x="0" y="814"/>
            <a:ext cx="5124994" cy="685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061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inker Bell and the Great Fairy Rescue | Fee clochette, Clochett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2596" y="300445"/>
            <a:ext cx="3005764" cy="458506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350621" y="3477928"/>
            <a:ext cx="2416629" cy="1600438"/>
          </a:xfrm>
          <a:prstGeom prst="rect">
            <a:avLst/>
          </a:prstGeom>
          <a:noFill/>
        </p:spPr>
        <p:txBody>
          <a:bodyPr wrap="square" rtlCol="0">
            <a:spAutoFit/>
          </a:bodyPr>
          <a:lstStyle/>
          <a:p>
            <a:r>
              <a:rPr lang="es-MX" sz="1400" dirty="0" smtClean="0">
                <a:latin typeface="Comic Sans MS" panose="030F0702030302020204" pitchFamily="66" charset="0"/>
              </a:rPr>
              <a:t>Hace algún tiempo, había una niña llamada Lizzy, ella vivía junto a su padre en una linda cabaña que se encontraba en un bosque muy lejano al otro lado de la ciudad</a:t>
            </a:r>
            <a:r>
              <a:rPr lang="es-MX" sz="1200" dirty="0" smtClean="0"/>
              <a:t>. </a:t>
            </a:r>
            <a:endParaRPr lang="es-MX" sz="1200" dirty="0"/>
          </a:p>
        </p:txBody>
      </p:sp>
      <p:pic>
        <p:nvPicPr>
          <p:cNvPr id="7" name="Picture 2" descr="Cine Informacion y mas: Disney - Pelicula 'Tinker Bell Hadas al Resc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9497" y="300445"/>
            <a:ext cx="4296230" cy="241662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6622870" y="3269680"/>
            <a:ext cx="4049484" cy="1169551"/>
          </a:xfrm>
          <a:prstGeom prst="rect">
            <a:avLst/>
          </a:prstGeom>
          <a:noFill/>
        </p:spPr>
        <p:txBody>
          <a:bodyPr wrap="square" rtlCol="0">
            <a:spAutoFit/>
          </a:bodyPr>
          <a:lstStyle/>
          <a:p>
            <a:pPr algn="ctr"/>
            <a:r>
              <a:rPr lang="es-MX" sz="1400" dirty="0" smtClean="0">
                <a:latin typeface="Comic Sans MS" panose="030F0702030302020204" pitchFamily="66" charset="0"/>
              </a:rPr>
              <a:t>El papa de Lizzy, era un hombre que le encantaba la naturaleza y por esa razón coleccionaba muchas mariposas, porque las estudiaba y después llevaba sus proyectos a un museo muy importante .</a:t>
            </a:r>
            <a:endParaRPr lang="es-MX" sz="1400" dirty="0">
              <a:latin typeface="Comic Sans MS" panose="030F0702030302020204" pitchFamily="66" charset="0"/>
            </a:endParaRPr>
          </a:p>
        </p:txBody>
      </p:sp>
    </p:spTree>
    <p:extLst>
      <p:ext uri="{BB962C8B-B14F-4D97-AF65-F5344CB8AC3E}">
        <p14:creationId xmlns:p14="http://schemas.microsoft.com/office/powerpoint/2010/main" val="29236266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306285" y="587828"/>
            <a:ext cx="4471850" cy="2215991"/>
          </a:xfrm>
          <a:prstGeom prst="rect">
            <a:avLst/>
          </a:prstGeom>
          <a:noFill/>
        </p:spPr>
        <p:txBody>
          <a:bodyPr wrap="square" rtlCol="0">
            <a:spAutoFit/>
          </a:bodyPr>
          <a:lstStyle/>
          <a:p>
            <a:pPr algn="ctr"/>
            <a:r>
              <a:rPr lang="es-MX" sz="1200" dirty="0" smtClean="0">
                <a:latin typeface="Comic Sans MS" panose="030F0702030302020204" pitchFamily="66" charset="0"/>
              </a:rPr>
              <a:t>A Lizzy le encantaba dibujar, pero también, le gustaban mucho las hadas, así que dibujaba hadas y todos sus dibujos los colocaba en la pared de su cuarto, soñando con algún día conocer a una hada. </a:t>
            </a:r>
          </a:p>
          <a:p>
            <a:pPr algn="ctr"/>
            <a:r>
              <a:rPr lang="es-MX" sz="1200" dirty="0" smtClean="0">
                <a:latin typeface="Comic Sans MS" panose="030F0702030302020204" pitchFamily="66" charset="0"/>
              </a:rPr>
              <a:t>Por las noches se imaginaba como eran las hadas y se preguntaba: </a:t>
            </a:r>
          </a:p>
          <a:p>
            <a:pPr algn="ctr"/>
            <a:r>
              <a:rPr lang="es-MX" sz="1200" dirty="0" smtClean="0">
                <a:latin typeface="Comic Sans MS" panose="030F0702030302020204" pitchFamily="66" charset="0"/>
              </a:rPr>
              <a:t>-¿De que color serán las hadas?,  </a:t>
            </a:r>
          </a:p>
          <a:p>
            <a:pPr algn="ctr"/>
            <a:r>
              <a:rPr lang="es-MX" sz="1200" dirty="0" smtClean="0">
                <a:latin typeface="Comic Sans MS" panose="030F0702030302020204" pitchFamily="66" charset="0"/>
              </a:rPr>
              <a:t>-¿Serán grandes o pequeñas? </a:t>
            </a:r>
          </a:p>
          <a:p>
            <a:pPr algn="ctr"/>
            <a:r>
              <a:rPr lang="es-MX" sz="1200" dirty="0" smtClean="0">
                <a:latin typeface="Comic Sans MS" panose="030F0702030302020204" pitchFamily="66" charset="0"/>
              </a:rPr>
              <a:t>-¡Me encantaría conocer una! </a:t>
            </a:r>
          </a:p>
          <a:p>
            <a:pPr algn="ctr"/>
            <a:endParaRPr lang="es-MX" sz="1200" dirty="0">
              <a:latin typeface="Comic Sans MS" panose="030F0702030302020204" pitchFamily="66" charset="0"/>
            </a:endParaRPr>
          </a:p>
          <a:p>
            <a:pPr algn="ctr"/>
            <a:r>
              <a:rPr lang="es-MX" sz="1200" dirty="0" smtClean="0">
                <a:latin typeface="Comic Sans MS" panose="030F0702030302020204" pitchFamily="66" charset="0"/>
              </a:rPr>
              <a:t>Pero todo esto solo quedaba en su imaginación</a:t>
            </a:r>
            <a:r>
              <a:rPr lang="es-MX" dirty="0" smtClean="0">
                <a:latin typeface="Comic Sans MS" panose="030F0702030302020204" pitchFamily="66" charset="0"/>
              </a:rPr>
              <a:t>. </a:t>
            </a:r>
          </a:p>
        </p:txBody>
      </p:sp>
      <p:pic>
        <p:nvPicPr>
          <p:cNvPr id="4" name="Imagen 3"/>
          <p:cNvPicPr>
            <a:picLocks noChangeAspect="1"/>
          </p:cNvPicPr>
          <p:nvPr/>
        </p:nvPicPr>
        <p:blipFill>
          <a:blip r:embed="rId3"/>
          <a:stretch>
            <a:fillRect/>
          </a:stretch>
        </p:blipFill>
        <p:spPr>
          <a:xfrm>
            <a:off x="1306285" y="3095897"/>
            <a:ext cx="4389121" cy="2165455"/>
          </a:xfrm>
          <a:prstGeom prst="rect">
            <a:avLst/>
          </a:prstGeom>
          <a:effectLst>
            <a:softEdge rad="127000"/>
          </a:effectLst>
        </p:spPr>
      </p:pic>
      <p:pic>
        <p:nvPicPr>
          <p:cNvPr id="5" name="Picture 6" descr="Cines Argentinos | La web de cine más visitada de Argent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8404" y="587828"/>
            <a:ext cx="3500848" cy="1967690"/>
          </a:xfrm>
          <a:prstGeom prst="ellipse">
            <a:avLst/>
          </a:prstGeom>
          <a:ln>
            <a:noFill/>
          </a:ln>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857999" y="3398269"/>
            <a:ext cx="3461658" cy="1261884"/>
          </a:xfrm>
          <a:prstGeom prst="rect">
            <a:avLst/>
          </a:prstGeom>
          <a:noFill/>
        </p:spPr>
        <p:txBody>
          <a:bodyPr wrap="square" rtlCol="0">
            <a:spAutoFit/>
          </a:bodyPr>
          <a:lstStyle/>
          <a:p>
            <a:pPr algn="ctr"/>
            <a:r>
              <a:rPr lang="es-MX" sz="1400" dirty="0" smtClean="0">
                <a:latin typeface="Comic Sans MS" panose="030F0702030302020204" pitchFamily="66" charset="0"/>
              </a:rPr>
              <a:t>Un día por la mañana, Lizzy y su padre salieron a explorar el jardín de su casa, y Lizzy logro observar a una linda mariposa que se había detenido en su dedo, y le encanto mucho</a:t>
            </a:r>
            <a:r>
              <a:rPr lang="es-MX" b="1" dirty="0" smtClean="0">
                <a:solidFill>
                  <a:schemeClr val="bg1"/>
                </a:solidFill>
                <a:latin typeface="Comic Sans MS" panose="030F0702030302020204" pitchFamily="66" charset="0"/>
              </a:rPr>
              <a:t>. </a:t>
            </a:r>
            <a:endParaRPr lang="es-MX"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18613898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606731" y="1058091"/>
            <a:ext cx="4023360" cy="1323439"/>
          </a:xfrm>
          <a:prstGeom prst="rect">
            <a:avLst/>
          </a:prstGeom>
          <a:noFill/>
        </p:spPr>
        <p:txBody>
          <a:bodyPr wrap="square" rtlCol="0">
            <a:spAutoFit/>
          </a:bodyPr>
          <a:lstStyle/>
          <a:p>
            <a:pPr algn="ctr"/>
            <a:r>
              <a:rPr lang="es-MX" sz="1600" dirty="0" smtClean="0">
                <a:latin typeface="Comic Sans MS" panose="030F0702030302020204" pitchFamily="66" charset="0"/>
              </a:rPr>
              <a:t>Así que se le ocurrió una grandiosa idea, pues pensó:</a:t>
            </a:r>
          </a:p>
          <a:p>
            <a:pPr algn="ctr"/>
            <a:r>
              <a:rPr lang="es-MX" sz="1600" dirty="0" smtClean="0">
                <a:latin typeface="Comic Sans MS" panose="030F0702030302020204" pitchFamily="66" charset="0"/>
              </a:rPr>
              <a:t>-Tal vez, si construyo una casa para las hadas, ellas puedan quedarse ahí y sean mis amigas.</a:t>
            </a:r>
            <a:endParaRPr lang="es-MX" sz="1600" dirty="0">
              <a:latin typeface="Comic Sans MS" panose="030F0702030302020204" pitchFamily="66" charset="0"/>
            </a:endParaRPr>
          </a:p>
        </p:txBody>
      </p:sp>
      <p:pic>
        <p:nvPicPr>
          <p:cNvPr id="4" name="Picture 2" descr="Visit Mérida M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731" y="3030583"/>
            <a:ext cx="3808549" cy="214230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5" name="Picture 4" descr="Cine Informacion y mas: Disney - Pelicula 'Tinker Bell Hadas al Resc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7679" y="548639"/>
            <a:ext cx="3669211" cy="20639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801391" y="3161209"/>
            <a:ext cx="3705499" cy="1323439"/>
          </a:xfrm>
          <a:prstGeom prst="rect">
            <a:avLst/>
          </a:prstGeom>
          <a:noFill/>
        </p:spPr>
        <p:txBody>
          <a:bodyPr wrap="square" rtlCol="0">
            <a:spAutoFit/>
          </a:bodyPr>
          <a:lstStyle/>
          <a:p>
            <a:pPr algn="ctr"/>
            <a:r>
              <a:rPr lang="es-MX" sz="1600" dirty="0" smtClean="0">
                <a:latin typeface="Comic Sans MS" panose="030F0702030302020204" pitchFamily="66" charset="0"/>
              </a:rPr>
              <a:t>Así que llevo su plan a cabo, y coloco una casa para hadas afuera de su casa, creyendo totalmente que por lo menos una hermosa hada iría a su casita y serian amigas. </a:t>
            </a:r>
            <a:endParaRPr lang="es-MX" sz="1600" dirty="0">
              <a:latin typeface="Comic Sans MS" panose="030F0702030302020204" pitchFamily="66" charset="0"/>
            </a:endParaRPr>
          </a:p>
        </p:txBody>
      </p:sp>
    </p:spTree>
    <p:extLst>
      <p:ext uri="{BB962C8B-B14F-4D97-AF65-F5344CB8AC3E}">
        <p14:creationId xmlns:p14="http://schemas.microsoft.com/office/powerpoint/2010/main" val="616696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486090" y="1039339"/>
            <a:ext cx="4099942" cy="1631216"/>
          </a:xfrm>
          <a:prstGeom prst="rect">
            <a:avLst/>
          </a:prstGeom>
          <a:noFill/>
        </p:spPr>
        <p:txBody>
          <a:bodyPr wrap="square" rtlCol="0">
            <a:spAutoFit/>
          </a:bodyPr>
          <a:lstStyle/>
          <a:p>
            <a:pPr algn="ctr"/>
            <a:r>
              <a:rPr lang="es-MX" sz="2000" dirty="0" smtClean="0">
                <a:latin typeface="Comic Sans MS" panose="030F0702030302020204" pitchFamily="66" charset="0"/>
              </a:rPr>
              <a:t>Lizzy volvió a casa junto a su padre, con una gran esperanza de que al regresar por su casita encontraría a un hada ahí adentro. </a:t>
            </a:r>
            <a:endParaRPr lang="es-MX" sz="2000" dirty="0">
              <a:latin typeface="Comic Sans MS" panose="030F0702030302020204" pitchFamily="66" charset="0"/>
            </a:endParaRPr>
          </a:p>
        </p:txBody>
      </p:sp>
      <p:pic>
        <p:nvPicPr>
          <p:cNvPr id="4" name="Imagen 3"/>
          <p:cNvPicPr>
            <a:picLocks noChangeAspect="1"/>
          </p:cNvPicPr>
          <p:nvPr/>
        </p:nvPicPr>
        <p:blipFill>
          <a:blip r:embed="rId3"/>
          <a:stretch>
            <a:fillRect/>
          </a:stretch>
        </p:blipFill>
        <p:spPr>
          <a:xfrm>
            <a:off x="1376717" y="3194712"/>
            <a:ext cx="4318689" cy="2209977"/>
          </a:xfrm>
          <a:prstGeom prst="ellipse">
            <a:avLst/>
          </a:prstGeom>
          <a:ln>
            <a:noFill/>
          </a:ln>
          <a:effectLst>
            <a:softEdge rad="112500"/>
          </a:effectLst>
        </p:spPr>
      </p:pic>
      <p:sp>
        <p:nvSpPr>
          <p:cNvPr id="5" name="CuadroTexto 4"/>
          <p:cNvSpPr txBox="1"/>
          <p:nvPr/>
        </p:nvSpPr>
        <p:spPr>
          <a:xfrm>
            <a:off x="8376107" y="2292553"/>
            <a:ext cx="2475152" cy="2893100"/>
          </a:xfrm>
          <a:prstGeom prst="rect">
            <a:avLst/>
          </a:prstGeom>
          <a:noFill/>
        </p:spPr>
        <p:txBody>
          <a:bodyPr wrap="square" rtlCol="0">
            <a:spAutoFit/>
          </a:bodyPr>
          <a:lstStyle/>
          <a:p>
            <a:pPr algn="ctr"/>
            <a:r>
              <a:rPr lang="es-MX" sz="1400" dirty="0" smtClean="0">
                <a:latin typeface="Comic Sans MS" panose="030F0702030302020204" pitchFamily="66" charset="0"/>
              </a:rPr>
              <a:t>Así que después de un buen rato, Lizzy  volvió por su casita de las hadas y cuando volteo hacia adentro de la casita, se dio cuenta que alguien estaba ahí dentro, ella no entendía que era, pero al observar detenidamente se dio cuenta que lo que estaba ahí era una… ¡hada!</a:t>
            </a:r>
            <a:endParaRPr lang="es-MX" sz="1400" dirty="0">
              <a:latin typeface="Comic Sans MS" panose="030F0702030302020204" pitchFamily="66" charset="0"/>
            </a:endParaRPr>
          </a:p>
          <a:p>
            <a:pPr algn="ctr"/>
            <a:r>
              <a:rPr lang="es-MX" sz="1400" dirty="0" smtClean="0">
                <a:latin typeface="Comic Sans MS" panose="030F0702030302020204" pitchFamily="66" charset="0"/>
              </a:rPr>
              <a:t>Grito de emoción y fue a contárselo a su padre </a:t>
            </a:r>
            <a:endParaRPr lang="es-MX" sz="1400" dirty="0">
              <a:latin typeface="Comic Sans MS" panose="030F0702030302020204" pitchFamily="66" charset="0"/>
            </a:endParaRPr>
          </a:p>
        </p:txBody>
      </p:sp>
      <p:pic>
        <p:nvPicPr>
          <p:cNvPr id="6" name="Imagen 5"/>
          <p:cNvPicPr>
            <a:picLocks noChangeAspect="1"/>
          </p:cNvPicPr>
          <p:nvPr/>
        </p:nvPicPr>
        <p:blipFill rotWithShape="1">
          <a:blip r:embed="rId4">
            <a:clrChange>
              <a:clrFrom>
                <a:srgbClr val="FFFFFF"/>
              </a:clrFrom>
              <a:clrTo>
                <a:srgbClr val="FFFFFF">
                  <a:alpha val="0"/>
                </a:srgbClr>
              </a:clrTo>
            </a:clrChange>
          </a:blip>
          <a:srcRect l="10121" r="8652"/>
          <a:stretch/>
        </p:blipFill>
        <p:spPr>
          <a:xfrm>
            <a:off x="6124432" y="2040459"/>
            <a:ext cx="2114127" cy="2308505"/>
          </a:xfrm>
          <a:prstGeom prst="rect">
            <a:avLst/>
          </a:prstGeom>
        </p:spPr>
      </p:pic>
      <p:pic>
        <p:nvPicPr>
          <p:cNvPr id="7" name="Imagen 6"/>
          <p:cNvPicPr>
            <a:picLocks noChangeAspect="1"/>
          </p:cNvPicPr>
          <p:nvPr/>
        </p:nvPicPr>
        <p:blipFill>
          <a:blip r:embed="rId5"/>
          <a:stretch>
            <a:fillRect/>
          </a:stretch>
        </p:blipFill>
        <p:spPr>
          <a:xfrm>
            <a:off x="8376107" y="203316"/>
            <a:ext cx="2629091" cy="1672046"/>
          </a:xfrm>
          <a:prstGeom prst="rect">
            <a:avLst/>
          </a:prstGeom>
          <a:effectLst>
            <a:softEdge rad="12700"/>
          </a:effectLst>
        </p:spPr>
      </p:pic>
    </p:spTree>
    <p:extLst>
      <p:ext uri="{BB962C8B-B14F-4D97-AF65-F5344CB8AC3E}">
        <p14:creationId xmlns:p14="http://schemas.microsoft.com/office/powerpoint/2010/main" val="6376995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854924" y="827313"/>
            <a:ext cx="3862251" cy="1931126"/>
          </a:xfrm>
          <a:prstGeom prst="rect">
            <a:avLst/>
          </a:prstGeom>
          <a:effectLst>
            <a:outerShdw blurRad="76200" dir="13500000" sy="23000" kx="1200000" algn="br" rotWithShape="0">
              <a:prstClr val="black">
                <a:alpha val="20000"/>
              </a:prstClr>
            </a:outerShdw>
            <a:softEdge rad="127000"/>
          </a:effectLst>
        </p:spPr>
      </p:pic>
      <p:sp>
        <p:nvSpPr>
          <p:cNvPr id="4" name="CuadroTexto 3"/>
          <p:cNvSpPr txBox="1"/>
          <p:nvPr/>
        </p:nvSpPr>
        <p:spPr>
          <a:xfrm>
            <a:off x="1560469" y="3212433"/>
            <a:ext cx="3944983" cy="1569660"/>
          </a:xfrm>
          <a:prstGeom prst="rect">
            <a:avLst/>
          </a:prstGeom>
          <a:noFill/>
        </p:spPr>
        <p:txBody>
          <a:bodyPr wrap="square" rtlCol="0">
            <a:spAutoFit/>
          </a:bodyPr>
          <a:lstStyle/>
          <a:p>
            <a:pPr algn="ctr"/>
            <a:r>
              <a:rPr lang="es-MX" sz="1600" dirty="0" smtClean="0">
                <a:latin typeface="Comic Sans MS" panose="030F0702030302020204" pitchFamily="66" charset="0"/>
              </a:rPr>
              <a:t>Cuando llego con su padre el no le creyó, y le dijo que las hadas no existían.</a:t>
            </a:r>
          </a:p>
          <a:p>
            <a:pPr algn="ctr"/>
            <a:r>
              <a:rPr lang="es-MX" sz="1600" dirty="0" smtClean="0">
                <a:latin typeface="Comic Sans MS" panose="030F0702030302020204" pitchFamily="66" charset="0"/>
              </a:rPr>
              <a:t>Lizzy se marcho muy triste y fue de regreso por el hada llevándola a su cuarto.</a:t>
            </a:r>
            <a:endParaRPr lang="es-MX" sz="1600" dirty="0">
              <a:latin typeface="Comic Sans MS" panose="030F0702030302020204" pitchFamily="66" charset="0"/>
            </a:endParaRPr>
          </a:p>
        </p:txBody>
      </p:sp>
      <p:pic>
        <p:nvPicPr>
          <p:cNvPr id="5" name="Picture 2" descr="https://i.pinimg.com/564x/a5/5f/ef/a55fefeea3d90dc3890823dda371d5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878" y="3091511"/>
            <a:ext cx="4051767" cy="227732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755103" y="1150844"/>
            <a:ext cx="3765315" cy="1815882"/>
          </a:xfrm>
          <a:prstGeom prst="rect">
            <a:avLst/>
          </a:prstGeom>
          <a:noFill/>
        </p:spPr>
        <p:txBody>
          <a:bodyPr wrap="square" rtlCol="0">
            <a:spAutoFit/>
          </a:bodyPr>
          <a:lstStyle/>
          <a:p>
            <a:pPr algn="ctr"/>
            <a:r>
              <a:rPr lang="es-MX" sz="1600" dirty="0" smtClean="0">
                <a:latin typeface="Comic Sans MS" panose="030F0702030302020204" pitchFamily="66" charset="0"/>
              </a:rPr>
              <a:t>Cuando estaban en su cuarto, Lizzy comenzó a platicar con ella, diciendo: </a:t>
            </a:r>
          </a:p>
          <a:p>
            <a:pPr algn="ctr"/>
            <a:r>
              <a:rPr lang="es-MX" sz="1600" dirty="0" smtClean="0">
                <a:latin typeface="Comic Sans MS" panose="030F0702030302020204" pitchFamily="66" charset="0"/>
              </a:rPr>
              <a:t>-Vamos hadita, no te hare nada malo, la verdad, ¡Me encantan las hadas!, durante toda mi vida soñé con ver una. </a:t>
            </a:r>
          </a:p>
          <a:p>
            <a:pPr algn="ctr"/>
            <a:endParaRPr lang="es-MX" sz="1600" dirty="0" smtClean="0">
              <a:latin typeface="Comic Sans MS" panose="030F0702030302020204" pitchFamily="66" charset="0"/>
            </a:endParaRPr>
          </a:p>
        </p:txBody>
      </p:sp>
    </p:spTree>
    <p:extLst>
      <p:ext uri="{BB962C8B-B14F-4D97-AF65-F5344CB8AC3E}">
        <p14:creationId xmlns:p14="http://schemas.microsoft.com/office/powerpoint/2010/main" val="2363125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3"/>
          <a:stretch>
            <a:fillRect/>
          </a:stretch>
        </p:blipFill>
        <p:spPr>
          <a:xfrm>
            <a:off x="1531074" y="3064875"/>
            <a:ext cx="4114801" cy="2043250"/>
          </a:xfrm>
          <a:prstGeom prst="rect">
            <a:avLst/>
          </a:prstGeom>
          <a:effectLst>
            <a:softEdge rad="127000"/>
          </a:effectLst>
        </p:spPr>
      </p:pic>
      <p:sp>
        <p:nvSpPr>
          <p:cNvPr id="4" name="CuadroTexto 3"/>
          <p:cNvSpPr txBox="1"/>
          <p:nvPr/>
        </p:nvSpPr>
        <p:spPr>
          <a:xfrm>
            <a:off x="1661702" y="1315000"/>
            <a:ext cx="3853543" cy="1384995"/>
          </a:xfrm>
          <a:prstGeom prst="rect">
            <a:avLst/>
          </a:prstGeom>
          <a:noFill/>
        </p:spPr>
        <p:txBody>
          <a:bodyPr wrap="square" rtlCol="0">
            <a:spAutoFit/>
          </a:bodyPr>
          <a:lstStyle/>
          <a:p>
            <a:pPr algn="ctr"/>
            <a:r>
              <a:rPr lang="es-MX" sz="1400" dirty="0" smtClean="0">
                <a:latin typeface="Comic Sans MS" panose="030F0702030302020204" pitchFamily="66" charset="0"/>
              </a:rPr>
              <a:t>Así que la hada vio que Lizzy no era mala, al contrario de eso, ella tenia muchos dibujos de hadas en su pared, entonces la hada se dio cuenta de que Lizzy realmente la quería, así que el hada salió de su casita y saludo muy feliz a Lizzy. </a:t>
            </a:r>
            <a:endParaRPr lang="es-MX" sz="1400" dirty="0">
              <a:latin typeface="Comic Sans MS" panose="030F0702030302020204" pitchFamily="66" charset="0"/>
            </a:endParaRPr>
          </a:p>
        </p:txBody>
      </p:sp>
      <p:pic>
        <p:nvPicPr>
          <p:cNvPr id="5" name="Picture 4" descr="https://i.pinimg.com/564x/78/e1/2c/78e12c7ba58bd4edfb5423df8552c3d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740" y="526436"/>
            <a:ext cx="2729664" cy="48495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6441406" y="1504640"/>
            <a:ext cx="1732346" cy="2893100"/>
          </a:xfrm>
          <a:prstGeom prst="rect">
            <a:avLst/>
          </a:prstGeom>
          <a:noFill/>
        </p:spPr>
        <p:txBody>
          <a:bodyPr wrap="square" rtlCol="0">
            <a:spAutoFit/>
          </a:bodyPr>
          <a:lstStyle/>
          <a:p>
            <a:r>
              <a:rPr lang="es-MX" sz="1400" dirty="0" smtClean="0">
                <a:latin typeface="Comic Sans MS" panose="030F0702030302020204" pitchFamily="66" charset="0"/>
              </a:rPr>
              <a:t>El hada comenzó a ver todos los dibujos de Lizzy, y quedo muy asombrada por eso.</a:t>
            </a:r>
          </a:p>
          <a:p>
            <a:r>
              <a:rPr lang="es-MX" sz="1400" dirty="0" smtClean="0">
                <a:latin typeface="Comic Sans MS" panose="030F0702030302020204" pitchFamily="66" charset="0"/>
              </a:rPr>
              <a:t>Después Lizzy le pregunto:</a:t>
            </a:r>
          </a:p>
          <a:p>
            <a:r>
              <a:rPr lang="es-MX" sz="1400" dirty="0" smtClean="0">
                <a:latin typeface="Comic Sans MS" panose="030F0702030302020204" pitchFamily="66" charset="0"/>
              </a:rPr>
              <a:t>-¿Cómo te llamas?</a:t>
            </a:r>
          </a:p>
          <a:p>
            <a:r>
              <a:rPr lang="es-MX" sz="1400" dirty="0" smtClean="0">
                <a:latin typeface="Comic Sans MS" panose="030F0702030302020204" pitchFamily="66" charset="0"/>
              </a:rPr>
              <a:t>Y ella le respondió:</a:t>
            </a:r>
          </a:p>
          <a:p>
            <a:r>
              <a:rPr lang="es-MX" sz="1400" dirty="0" smtClean="0">
                <a:latin typeface="Comic Sans MS" panose="030F0702030302020204" pitchFamily="66" charset="0"/>
              </a:rPr>
              <a:t>-Me llamo </a:t>
            </a:r>
            <a:r>
              <a:rPr lang="es-MX" sz="1400" dirty="0" err="1" smtClean="0">
                <a:latin typeface="Comic Sans MS" panose="030F0702030302020204" pitchFamily="66" charset="0"/>
              </a:rPr>
              <a:t>Tinkerbell</a:t>
            </a:r>
            <a:r>
              <a:rPr lang="es-MX" sz="1400" dirty="0" smtClean="0">
                <a:latin typeface="Comic Sans MS" panose="030F0702030302020204" pitchFamily="66" charset="0"/>
              </a:rPr>
              <a:t> </a:t>
            </a:r>
            <a:endParaRPr lang="es-MX" sz="1400" dirty="0">
              <a:latin typeface="Comic Sans MS" panose="030F0702030302020204" pitchFamily="66" charset="0"/>
            </a:endParaRPr>
          </a:p>
        </p:txBody>
      </p:sp>
    </p:spTree>
    <p:extLst>
      <p:ext uri="{BB962C8B-B14F-4D97-AF65-F5344CB8AC3E}">
        <p14:creationId xmlns:p14="http://schemas.microsoft.com/office/powerpoint/2010/main" val="2425573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ágenes de Libro Abierto - Descarga gratuita en Freepik"/>
          <p:cNvPicPr>
            <a:picLocks noChangeAspect="1" noChangeArrowheads="1"/>
          </p:cNvPicPr>
          <p:nvPr/>
        </p:nvPicPr>
        <p:blipFill rotWithShape="1">
          <a:blip r:embed="rId2">
            <a:extLst>
              <a:ext uri="{28A0092B-C50C-407E-A947-70E740481C1C}">
                <a14:useLocalDpi xmlns:a14="http://schemas.microsoft.com/office/drawing/2010/main" val="0"/>
              </a:ext>
            </a:extLst>
          </a:blip>
          <a:srcRect l="1772" t="2435" r="2710" b="6900"/>
          <a:stretch/>
        </p:blipFill>
        <p:spPr bwMode="auto">
          <a:xfrm>
            <a:off x="0" y="-1"/>
            <a:ext cx="12192000" cy="68716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pinimg.com/564x/94/95/2a/94952ac8db2c54af79475872f20df8e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496" y="393110"/>
            <a:ext cx="4059795" cy="245459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594656" y="3375523"/>
            <a:ext cx="3631474" cy="1477328"/>
          </a:xfrm>
          <a:prstGeom prst="rect">
            <a:avLst/>
          </a:prstGeom>
          <a:noFill/>
        </p:spPr>
        <p:txBody>
          <a:bodyPr wrap="square" rtlCol="0">
            <a:spAutoFit/>
          </a:bodyPr>
          <a:lstStyle/>
          <a:p>
            <a:pPr algn="ctr"/>
            <a:r>
              <a:rPr lang="es-MX" dirty="0" smtClean="0">
                <a:latin typeface="Comic Sans MS" panose="030F0702030302020204" pitchFamily="66" charset="0"/>
              </a:rPr>
              <a:t>Y durante toda esa tarde continuaron platicando y jugando muy felices, </a:t>
            </a:r>
            <a:r>
              <a:rPr lang="es-MX" dirty="0" err="1" smtClean="0">
                <a:latin typeface="Comic Sans MS" panose="030F0702030302020204" pitchFamily="66" charset="0"/>
              </a:rPr>
              <a:t>Tinkerbell</a:t>
            </a:r>
            <a:r>
              <a:rPr lang="es-MX" dirty="0" smtClean="0">
                <a:latin typeface="Comic Sans MS" panose="030F0702030302020204" pitchFamily="66" charset="0"/>
              </a:rPr>
              <a:t> le enseño a dibujar a mas hadas y a tomar el te. </a:t>
            </a:r>
            <a:endParaRPr lang="es-MX" dirty="0">
              <a:latin typeface="Comic Sans MS" panose="030F0702030302020204" pitchFamily="66" charset="0"/>
            </a:endParaRPr>
          </a:p>
        </p:txBody>
      </p:sp>
      <p:pic>
        <p:nvPicPr>
          <p:cNvPr id="5" name="Picture 10" descr="https://i.pinimg.com/564x/fb/48/25/fb4825bd6a537dd5178aa046e34bef9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0502" y="169817"/>
            <a:ext cx="1950720" cy="292608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8112034" y="792558"/>
            <a:ext cx="2824846" cy="2893100"/>
          </a:xfrm>
          <a:prstGeom prst="rect">
            <a:avLst/>
          </a:prstGeom>
          <a:noFill/>
        </p:spPr>
        <p:txBody>
          <a:bodyPr wrap="square" rtlCol="0">
            <a:spAutoFit/>
          </a:bodyPr>
          <a:lstStyle/>
          <a:p>
            <a:pPr algn="ctr"/>
            <a:r>
              <a:rPr lang="es-MX" sz="1400" dirty="0" smtClean="0">
                <a:latin typeface="Comic Sans MS" panose="030F0702030302020204" pitchFamily="66" charset="0"/>
              </a:rPr>
              <a:t>Lo que Lizzy no sabia, era que TinkerBell</a:t>
            </a:r>
            <a:r>
              <a:rPr lang="es-MX" sz="1400" dirty="0">
                <a:latin typeface="Comic Sans MS" panose="030F0702030302020204" pitchFamily="66" charset="0"/>
              </a:rPr>
              <a:t> </a:t>
            </a:r>
            <a:r>
              <a:rPr lang="es-MX" sz="1400" dirty="0" smtClean="0">
                <a:latin typeface="Comic Sans MS" panose="030F0702030302020204" pitchFamily="66" charset="0"/>
              </a:rPr>
              <a:t>tenia muchos otros amigos que eran hadas, y todos juntos habitaban en la tierra de las hadas, la cual se encontraba en el bosque donde ella vivía y cuando se dieron cuenta que Tink estaba en manos de una humana, construyeron un barco y se apresuraron para rescatarla, porque ellos pensaban que todos los humanos eran malos. </a:t>
            </a:r>
            <a:endParaRPr lang="es-MX" sz="1400" dirty="0">
              <a:latin typeface="Comic Sans MS" panose="030F0702030302020204" pitchFamily="66" charset="0"/>
            </a:endParaRPr>
          </a:p>
        </p:txBody>
      </p:sp>
      <p:pic>
        <p:nvPicPr>
          <p:cNvPr id="7" name="Imagen 6"/>
          <p:cNvPicPr>
            <a:picLocks noChangeAspect="1"/>
          </p:cNvPicPr>
          <p:nvPr/>
        </p:nvPicPr>
        <p:blipFill>
          <a:blip r:embed="rId5"/>
          <a:stretch>
            <a:fillRect/>
          </a:stretch>
        </p:blipFill>
        <p:spPr>
          <a:xfrm>
            <a:off x="7563393" y="4027222"/>
            <a:ext cx="3373487" cy="1651258"/>
          </a:xfrm>
          <a:prstGeom prst="rect">
            <a:avLst/>
          </a:prstGeom>
          <a:effectLst>
            <a:softEdge rad="127000"/>
          </a:effectLst>
        </p:spPr>
      </p:pic>
    </p:spTree>
    <p:extLst>
      <p:ext uri="{BB962C8B-B14F-4D97-AF65-F5344CB8AC3E}">
        <p14:creationId xmlns:p14="http://schemas.microsoft.com/office/powerpoint/2010/main" val="4246835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1226</Words>
  <Application>Microsoft Office PowerPoint</Application>
  <PresentationFormat>Panorámica</PresentationFormat>
  <Paragraphs>55</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Arial</vt:lpstr>
      <vt:lpstr>Calibri</vt:lpstr>
      <vt:lpstr>Calibri Light</vt:lpstr>
      <vt:lpstr>Comic Sans MS</vt:lpstr>
      <vt:lpstr>Monotype Corsiva</vt:lpstr>
      <vt:lpstr>Segoe UI Semibold</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valeriajimenez120@gmail.com</dc:creator>
  <cp:lastModifiedBy>valeriajimenez120@gmail.com</cp:lastModifiedBy>
  <cp:revision>6</cp:revision>
  <dcterms:created xsi:type="dcterms:W3CDTF">2023-10-28T17:01:43Z</dcterms:created>
  <dcterms:modified xsi:type="dcterms:W3CDTF">2023-10-28T17:39:39Z</dcterms:modified>
</cp:coreProperties>
</file>