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67" d="100"/>
          <a:sy n="67"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5179E22F-E222-4E70-938A-77E818EAA411}" type="datetimeFigureOut">
              <a:rPr lang="es-ES" smtClean="0"/>
              <a:t>31/10/2023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158036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179E22F-E222-4E70-938A-77E818EAA411}" type="datetimeFigureOut">
              <a:rPr lang="es-ES" smtClean="0"/>
              <a:t>31/10/2023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4285331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179E22F-E222-4E70-938A-77E818EAA411}" type="datetimeFigureOut">
              <a:rPr lang="es-ES" smtClean="0"/>
              <a:t>31/10/2023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2886323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179E22F-E222-4E70-938A-77E818EAA411}" type="datetimeFigureOut">
              <a:rPr lang="es-ES" smtClean="0"/>
              <a:t>31/10/2023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194133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179E22F-E222-4E70-938A-77E818EAA411}" type="datetimeFigureOut">
              <a:rPr lang="es-ES" smtClean="0"/>
              <a:t>31/10/2023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167652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5179E22F-E222-4E70-938A-77E818EAA411}" type="datetimeFigureOut">
              <a:rPr lang="es-ES" smtClean="0"/>
              <a:t>31/10/2023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146518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5179E22F-E222-4E70-938A-77E818EAA411}" type="datetimeFigureOut">
              <a:rPr lang="es-ES" smtClean="0"/>
              <a:t>31/10/2023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211795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179E22F-E222-4E70-938A-77E818EAA411}" type="datetimeFigureOut">
              <a:rPr lang="es-ES" smtClean="0"/>
              <a:t>31/10/2023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3543638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179E22F-E222-4E70-938A-77E818EAA411}" type="datetimeFigureOut">
              <a:rPr lang="es-ES" smtClean="0"/>
              <a:t>31/10/2023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4123049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179E22F-E222-4E70-938A-77E818EAA411}" type="datetimeFigureOut">
              <a:rPr lang="es-ES" smtClean="0"/>
              <a:t>31/10/2023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53488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179E22F-E222-4E70-938A-77E818EAA411}" type="datetimeFigureOut">
              <a:rPr lang="es-ES" smtClean="0"/>
              <a:t>31/10/2023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D240B3-914B-40BE-ADD0-0B56C9058993}" type="slidenum">
              <a:rPr lang="es-ES" smtClean="0"/>
              <a:t>‹Nº›</a:t>
            </a:fld>
            <a:endParaRPr lang="es-ES"/>
          </a:p>
        </p:txBody>
      </p:sp>
    </p:spTree>
    <p:extLst>
      <p:ext uri="{BB962C8B-B14F-4D97-AF65-F5344CB8AC3E}">
        <p14:creationId xmlns:p14="http://schemas.microsoft.com/office/powerpoint/2010/main" val="3532071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9E22F-E222-4E70-938A-77E818EAA411}" type="datetimeFigureOut">
              <a:rPr lang="es-ES" smtClean="0"/>
              <a:t>31/10/2023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240B3-914B-40BE-ADD0-0B56C9058993}" type="slidenum">
              <a:rPr lang="es-ES" smtClean="0"/>
              <a:t>‹Nº›</a:t>
            </a:fld>
            <a:endParaRPr lang="es-ES"/>
          </a:p>
        </p:txBody>
      </p:sp>
    </p:spTree>
    <p:extLst>
      <p:ext uri="{BB962C8B-B14F-4D97-AF65-F5344CB8AC3E}">
        <p14:creationId xmlns:p14="http://schemas.microsoft.com/office/powerpoint/2010/main" val="2866819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2109783"/>
            <a:ext cx="9144000" cy="975769"/>
          </a:xfrm>
        </p:spPr>
        <p:txBody>
          <a:bodyPr/>
          <a:lstStyle/>
          <a:p>
            <a:r>
              <a:rPr lang="es-ES" dirty="0" smtClean="0">
                <a:solidFill>
                  <a:schemeClr val="accent1">
                    <a:lumMod val="75000"/>
                  </a:schemeClr>
                </a:solidFill>
                <a:effectLst>
                  <a:outerShdw blurRad="38100" dist="38100" dir="2700000" algn="tl">
                    <a:srgbClr val="000000">
                      <a:alpha val="43137"/>
                    </a:srgbClr>
                  </a:outerShdw>
                </a:effectLst>
                <a:latin typeface="Eras Demi ITC" panose="020B0805030504020804" pitchFamily="34" charset="0"/>
              </a:rPr>
              <a:t>HERCULES</a:t>
            </a:r>
            <a:endParaRPr lang="es-ES" dirty="0">
              <a:solidFill>
                <a:schemeClr val="accent1">
                  <a:lumMod val="75000"/>
                </a:schemeClr>
              </a:solidFill>
              <a:effectLst>
                <a:outerShdw blurRad="38100" dist="38100" dir="2700000" algn="tl">
                  <a:srgbClr val="000000">
                    <a:alpha val="43137"/>
                  </a:srgbClr>
                </a:outerShdw>
              </a:effectLst>
              <a:latin typeface="Eras Demi ITC" panose="020B0805030504020804" pitchFamily="34" charset="0"/>
            </a:endParaRPr>
          </a:p>
        </p:txBody>
      </p:sp>
      <p:sp>
        <p:nvSpPr>
          <p:cNvPr id="3" name="Subtítulo 2"/>
          <p:cNvSpPr>
            <a:spLocks noGrp="1"/>
          </p:cNvSpPr>
          <p:nvPr>
            <p:ph type="subTitle" idx="1"/>
          </p:nvPr>
        </p:nvSpPr>
        <p:spPr>
          <a:xfrm>
            <a:off x="942976" y="3273425"/>
            <a:ext cx="10389326" cy="3255963"/>
          </a:xfrm>
        </p:spPr>
        <p:txBody>
          <a:bodyPr>
            <a:normAutofit/>
          </a:bodyPr>
          <a:lstStyle/>
          <a:p>
            <a:r>
              <a:rPr lang="es-ES" dirty="0" smtClean="0">
                <a:solidFill>
                  <a:schemeClr val="accent1"/>
                </a:solidFill>
                <a:effectLst>
                  <a:outerShdw blurRad="38100" dist="38100" dir="2700000" algn="tl">
                    <a:srgbClr val="000000">
                      <a:alpha val="43137"/>
                    </a:srgbClr>
                  </a:outerShdw>
                </a:effectLst>
                <a:latin typeface="Eras Demi ITC" panose="020B0805030504020804" pitchFamily="34" charset="0"/>
              </a:rPr>
              <a:t>TECNOLOGIAS  DIGITALES</a:t>
            </a:r>
          </a:p>
          <a:p>
            <a:endParaRPr lang="es-ES" dirty="0" smtClean="0">
              <a:solidFill>
                <a:schemeClr val="accent1"/>
              </a:solidFill>
              <a:effectLst>
                <a:outerShdw blurRad="38100" dist="38100" dir="2700000" algn="tl">
                  <a:srgbClr val="000000">
                    <a:alpha val="43137"/>
                  </a:srgbClr>
                </a:outerShdw>
              </a:effectLst>
              <a:latin typeface="Eras Demi ITC" panose="020B0805030504020804" pitchFamily="34" charset="0"/>
            </a:endParaRPr>
          </a:p>
          <a:p>
            <a:r>
              <a:rPr lang="es-ES" dirty="0" smtClean="0">
                <a:solidFill>
                  <a:schemeClr val="accent1"/>
                </a:solidFill>
                <a:effectLst>
                  <a:outerShdw blurRad="38100" dist="38100" dir="2700000" algn="tl">
                    <a:srgbClr val="000000">
                      <a:alpha val="43137"/>
                    </a:srgbClr>
                  </a:outerShdw>
                </a:effectLst>
                <a:latin typeface="Eras Demi ITC" panose="020B0805030504020804" pitchFamily="34" charset="0"/>
              </a:rPr>
              <a:t>MAESTRO: ALBINO BENJAMIN RAMIREZ AGUILAR</a:t>
            </a:r>
          </a:p>
          <a:p>
            <a:endParaRPr lang="es-ES" dirty="0">
              <a:solidFill>
                <a:schemeClr val="accent1"/>
              </a:solidFill>
              <a:effectLst>
                <a:outerShdw blurRad="38100" dist="38100" dir="2700000" algn="tl">
                  <a:srgbClr val="000000">
                    <a:alpha val="43137"/>
                  </a:srgbClr>
                </a:outerShdw>
              </a:effectLst>
              <a:latin typeface="Eras Demi ITC" panose="020B0805030504020804" pitchFamily="34" charset="0"/>
            </a:endParaRPr>
          </a:p>
          <a:p>
            <a:pPr algn="r"/>
            <a:r>
              <a:rPr lang="es-ES" dirty="0" smtClean="0">
                <a:solidFill>
                  <a:schemeClr val="accent1"/>
                </a:solidFill>
                <a:effectLst>
                  <a:outerShdw blurRad="38100" dist="38100" dir="2700000" algn="tl">
                    <a:srgbClr val="000000">
                      <a:alpha val="43137"/>
                    </a:srgbClr>
                  </a:outerShdw>
                </a:effectLst>
                <a:latin typeface="Eras Demi ITC" panose="020B0805030504020804" pitchFamily="34" charset="0"/>
              </a:rPr>
              <a:t>Tania Carolina Bustos Ortiz 1ºB</a:t>
            </a:r>
          </a:p>
          <a:p>
            <a:pPr algn="r"/>
            <a:r>
              <a:rPr lang="es-ES" dirty="0" smtClean="0">
                <a:solidFill>
                  <a:schemeClr val="accent1"/>
                </a:solidFill>
                <a:effectLst>
                  <a:outerShdw blurRad="38100" dist="38100" dir="2700000" algn="tl">
                    <a:srgbClr val="000000">
                      <a:alpha val="43137"/>
                    </a:srgbClr>
                  </a:outerShdw>
                </a:effectLst>
                <a:latin typeface="Eras Demi ITC" panose="020B0805030504020804" pitchFamily="34" charset="0"/>
              </a:rPr>
              <a:t>OCTUBRE 2023</a:t>
            </a:r>
            <a:endParaRPr lang="es-ES" dirty="0">
              <a:solidFill>
                <a:schemeClr val="accent1"/>
              </a:solidFill>
              <a:effectLst>
                <a:outerShdw blurRad="38100" dist="38100" dir="2700000" algn="tl">
                  <a:srgbClr val="000000">
                    <a:alpha val="43137"/>
                  </a:srgbClr>
                </a:outerShdw>
              </a:effectLst>
              <a:latin typeface="Eras Demi ITC" panose="020B0805030504020804" pitchFamily="34" charset="0"/>
            </a:endParaRPr>
          </a:p>
        </p:txBody>
      </p:sp>
      <p:sp>
        <p:nvSpPr>
          <p:cNvPr id="5" name="CuadroTexto 4"/>
          <p:cNvSpPr txBox="1"/>
          <p:nvPr/>
        </p:nvSpPr>
        <p:spPr>
          <a:xfrm>
            <a:off x="942976" y="103709"/>
            <a:ext cx="9986962" cy="1077218"/>
          </a:xfrm>
          <a:prstGeom prst="rect">
            <a:avLst/>
          </a:prstGeom>
          <a:noFill/>
        </p:spPr>
        <p:txBody>
          <a:bodyPr wrap="square" rtlCol="0">
            <a:spAutoFit/>
          </a:bodyPr>
          <a:lstStyle/>
          <a:p>
            <a:pPr algn="just"/>
            <a:r>
              <a:rPr lang="es-ES" sz="3200" dirty="0" smtClean="0">
                <a:solidFill>
                  <a:schemeClr val="accent1">
                    <a:lumMod val="60000"/>
                    <a:lumOff val="40000"/>
                  </a:schemeClr>
                </a:solidFill>
                <a:effectLst>
                  <a:outerShdw blurRad="38100" dist="38100" dir="2700000" algn="tl">
                    <a:srgbClr val="000000">
                      <a:alpha val="43137"/>
                    </a:srgbClr>
                  </a:outerShdw>
                </a:effectLst>
                <a:latin typeface="Eras Demi ITC" panose="020B0805030504020804" pitchFamily="34" charset="0"/>
              </a:rPr>
              <a:t>ESCUELA NORMAL DE EDUCACION PREESCOLAR</a:t>
            </a:r>
          </a:p>
          <a:p>
            <a:pPr algn="ctr"/>
            <a:r>
              <a:rPr lang="es-ES" sz="3200" dirty="0" smtClean="0">
                <a:solidFill>
                  <a:schemeClr val="accent1">
                    <a:lumMod val="60000"/>
                    <a:lumOff val="40000"/>
                  </a:schemeClr>
                </a:solidFill>
                <a:effectLst>
                  <a:outerShdw blurRad="38100" dist="38100" dir="2700000" algn="tl">
                    <a:srgbClr val="000000">
                      <a:alpha val="43137"/>
                    </a:srgbClr>
                  </a:outerShdw>
                </a:effectLst>
                <a:latin typeface="Eras Demi ITC" panose="020B0805030504020804" pitchFamily="34" charset="0"/>
              </a:rPr>
              <a:t>“CUENTO INFANTIL”</a:t>
            </a:r>
            <a:endParaRPr lang="es-ES" sz="3200" dirty="0">
              <a:solidFill>
                <a:schemeClr val="accent1">
                  <a:lumMod val="60000"/>
                  <a:lumOff val="40000"/>
                </a:schemeClr>
              </a:solidFill>
              <a:effectLst>
                <a:outerShdw blurRad="38100" dist="38100" dir="2700000" algn="tl">
                  <a:srgbClr val="000000">
                    <a:alpha val="43137"/>
                  </a:srgbClr>
                </a:outerShdw>
              </a:effectLst>
              <a:latin typeface="Eras Demi ITC" panose="020B0805030504020804" pitchFamily="34" charset="0"/>
            </a:endParaRPr>
          </a:p>
        </p:txBody>
      </p:sp>
    </p:spTree>
    <p:extLst>
      <p:ext uri="{BB962C8B-B14F-4D97-AF65-F5344CB8AC3E}">
        <p14:creationId xmlns:p14="http://schemas.microsoft.com/office/powerpoint/2010/main" val="2832100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3825" y="1143000"/>
            <a:ext cx="5891213" cy="4862513"/>
          </a:xfrm>
        </p:spPr>
        <p:txBody>
          <a:bodyPr>
            <a:normAutofit/>
          </a:bodyPr>
          <a:lstStyle/>
          <a:p>
            <a:pPr marL="0" indent="0">
              <a:buNone/>
            </a:pPr>
            <a:r>
              <a:rPr lang="es-ES" dirty="0" smtClean="0"/>
              <a:t>La pesadilla había terminado. Hércules y </a:t>
            </a:r>
            <a:r>
              <a:rPr lang="es-ES" dirty="0" err="1" smtClean="0"/>
              <a:t>Mégara</a:t>
            </a:r>
            <a:r>
              <a:rPr lang="es-ES" dirty="0" smtClean="0"/>
              <a:t> pudieron por fin ser felices. Gracias a la enorme fuerza del héroe, pero también a su gran corazón, el mal desapareció de la faz de la Tierra.</a:t>
            </a:r>
          </a:p>
          <a:p>
            <a:pPr marL="0" indent="0">
              <a:buNone/>
            </a:pPr>
            <a:r>
              <a:rPr lang="es-ES" dirty="0" smtClean="0"/>
              <a:t>Y el espíritu de los héroes siguió presente en las mentes de los hombres durante muchos, muchísimos años. Todavía hoy, todos esperamos que alguien fuerte y bueno libre a nuestro mundo de la violencia, el dolor y el mal.</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3712" y="3100387"/>
            <a:ext cx="3614738" cy="3441859"/>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488" y="371475"/>
            <a:ext cx="3738563" cy="2250900"/>
          </a:xfrm>
          <a:prstGeom prst="rect">
            <a:avLst/>
          </a:prstGeom>
        </p:spPr>
      </p:pic>
    </p:spTree>
    <p:extLst>
      <p:ext uri="{BB962C8B-B14F-4D97-AF65-F5344CB8AC3E}">
        <p14:creationId xmlns:p14="http://schemas.microsoft.com/office/powerpoint/2010/main" val="25200108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372100" y="388937"/>
            <a:ext cx="10515600" cy="1325563"/>
          </a:xfrm>
        </p:spPr>
        <p:txBody>
          <a:bodyPr>
            <a:normAutofit/>
          </a:bodyPr>
          <a:lstStyle/>
          <a:p>
            <a:r>
              <a:rPr lang="es-ES" sz="7200" dirty="0" smtClean="0"/>
              <a:t>FIN…. </a:t>
            </a:r>
            <a:endParaRPr lang="es-ES" sz="7200" dirty="0"/>
          </a:p>
        </p:txBody>
      </p:sp>
      <p:sp>
        <p:nvSpPr>
          <p:cNvPr id="3" name="Corazón 2"/>
          <p:cNvSpPr/>
          <p:nvPr/>
        </p:nvSpPr>
        <p:spPr>
          <a:xfrm>
            <a:off x="8272462" y="608805"/>
            <a:ext cx="1128713" cy="885825"/>
          </a:xfrm>
          <a:prstGeom prst="hear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val="504982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95350" y="5168900"/>
            <a:ext cx="10515600" cy="1689100"/>
          </a:xfrm>
        </p:spPr>
        <p:txBody>
          <a:bodyPr>
            <a:normAutofit/>
          </a:bodyPr>
          <a:lstStyle/>
          <a:p>
            <a:pPr marL="0" indent="0" algn="ctr">
              <a:buNone/>
            </a:pPr>
            <a:r>
              <a:rPr lang="es-ES" sz="6600" dirty="0" smtClean="0">
                <a:latin typeface="Eras Demi ITC" panose="020B0805030504020804" pitchFamily="34" charset="0"/>
              </a:rPr>
              <a:t>HABIA UNA VEZ….</a:t>
            </a:r>
            <a:endParaRPr lang="es-ES" sz="6600" dirty="0">
              <a:latin typeface="Eras Demi ITC" panose="020B0805030504020804" pitchFamily="34" charset="0"/>
            </a:endParaRPr>
          </a:p>
        </p:txBody>
      </p:sp>
    </p:spTree>
    <p:extLst>
      <p:ext uri="{BB962C8B-B14F-4D97-AF65-F5344CB8AC3E}">
        <p14:creationId xmlns:p14="http://schemas.microsoft.com/office/powerpoint/2010/main" val="282013023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865223" y="1825624"/>
            <a:ext cx="5488576" cy="4731929"/>
          </a:xfrm>
        </p:spPr>
        <p:txBody>
          <a:bodyPr/>
          <a:lstStyle/>
          <a:p>
            <a:pPr marL="0" indent="0">
              <a:buNone/>
            </a:pPr>
            <a:r>
              <a:rPr lang="es-ES" dirty="0" smtClean="0"/>
              <a:t>En el Monte </a:t>
            </a:r>
            <a:r>
              <a:rPr lang="es-ES" dirty="0" err="1" smtClean="0"/>
              <a:t>Olimpio</a:t>
            </a:r>
            <a:r>
              <a:rPr lang="es-ES" dirty="0" smtClean="0"/>
              <a:t>, todos estaban felices; Hércules, hijo de dios Zeus y de la diosa Hera, acababa de nacer. El pequeño parecía fuerte, muy fuerte. Era el bebé más fuerte de todos los tiempos. Su padre le había regalado un pequeño caballo alado llamado Pegaso.</a:t>
            </a:r>
          </a:p>
          <a:p>
            <a:pPr marL="0" indent="0">
              <a:buNone/>
            </a:pP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440" y="1462223"/>
            <a:ext cx="3601651" cy="376291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410982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71500"/>
            <a:ext cx="5291138" cy="5605463"/>
          </a:xfrm>
        </p:spPr>
        <p:txBody>
          <a:bodyPr/>
          <a:lstStyle/>
          <a:p>
            <a:pPr marL="0" indent="0">
              <a:buNone/>
            </a:pPr>
            <a:r>
              <a:rPr lang="es-ES" dirty="0" smtClean="0"/>
              <a:t>Mientras tanto, en el Inframundo, el </a:t>
            </a:r>
            <a:r>
              <a:rPr lang="es-ES" dirty="0" err="1" smtClean="0"/>
              <a:t>preverso</a:t>
            </a:r>
            <a:r>
              <a:rPr lang="es-ES" dirty="0" smtClean="0"/>
              <a:t> dios Hades, enemigo de Zeus, estaba furioso. Si Zeus tenía descendencia, la Tierra y el Olimpo nunca le pertenecerían. Tenía que hacer todo lo posible para deshacerse del recién nacido.</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0960" y="355146"/>
            <a:ext cx="3012077" cy="5378709"/>
          </a:xfrm>
          <a:prstGeom prst="rect">
            <a:avLst/>
          </a:prstGeom>
          <a:solidFill>
            <a:srgbClr val="FFFFFF">
              <a:shade val="85000"/>
            </a:srgbClr>
          </a:solidFill>
          <a:ln w="190500" cap="rnd">
            <a:solidFill>
              <a:srgbClr val="FFFFFF"/>
            </a:solidFill>
          </a:ln>
          <a:effectLst>
            <a:outerShdw blurRad="50800" dist="38100" dir="2700000" algn="tl" rotWithShape="0">
              <a:prstClr val="black">
                <a:alpha val="40000"/>
              </a:prst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10168180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15038" y="1068387"/>
            <a:ext cx="5567362" cy="4351338"/>
          </a:xfrm>
        </p:spPr>
        <p:txBody>
          <a:bodyPr/>
          <a:lstStyle/>
          <a:p>
            <a:pPr marL="0" indent="0">
              <a:buNone/>
            </a:pPr>
            <a:r>
              <a:rPr lang="es-ES" dirty="0" smtClean="0"/>
              <a:t>Envió  a la Tierra a dos de sus secuaces con el fin de hacer desaparecer al niño. Pero todo lo que tenían de </a:t>
            </a:r>
            <a:r>
              <a:rPr lang="es-ES" dirty="0" err="1" smtClean="0"/>
              <a:t>malvadoslo</a:t>
            </a:r>
            <a:r>
              <a:rPr lang="es-ES" dirty="0" smtClean="0"/>
              <a:t> tenían también de torpes, y lo que hicieron fue dar una pócima al bebé, la cual le hizo mortal.</a:t>
            </a:r>
          </a:p>
          <a:p>
            <a:pPr marL="0" indent="0">
              <a:buNone/>
            </a:pPr>
            <a:r>
              <a:rPr lang="es-ES" dirty="0" smtClean="0"/>
              <a:t>Y así, el niño tuvo que vivir en la Tierra como un hombre más, sin conocer su auténtica procedencia.</a:t>
            </a:r>
            <a:endParaRPr lang="es-ES"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024" y="414337"/>
            <a:ext cx="4319362" cy="30575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287" y="3748088"/>
            <a:ext cx="4734288" cy="27098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8384711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0012" y="153988"/>
            <a:ext cx="5400675" cy="6704012"/>
          </a:xfrm>
        </p:spPr>
        <p:txBody>
          <a:bodyPr>
            <a:normAutofit/>
          </a:bodyPr>
          <a:lstStyle/>
          <a:p>
            <a:pPr marL="0" indent="0">
              <a:buNone/>
            </a:pPr>
            <a:r>
              <a:rPr lang="es-ES" dirty="0" smtClean="0"/>
              <a:t>Pasaron los años y, cuando Hércules era ya un joven, su padre le reveló el secreto de su origen y cómo estaba destinado a ser el hombre más fuerte del mundo, capaz de hacer el bien entre los hombres.</a:t>
            </a:r>
          </a:p>
          <a:p>
            <a:pPr marL="0" indent="0">
              <a:buNone/>
            </a:pPr>
            <a:r>
              <a:rPr lang="es-ES" dirty="0" smtClean="0"/>
              <a:t>Hércules fue en busca de quien pudiera ayudarle en esta tarea, y lo encontró en </a:t>
            </a:r>
            <a:r>
              <a:rPr lang="es-ES" dirty="0" err="1" smtClean="0"/>
              <a:t>Filoctetes</a:t>
            </a:r>
            <a:r>
              <a:rPr lang="es-ES" dirty="0" smtClean="0"/>
              <a:t>, un fauno, que era entrenador olímpico. Gracias a su trabajo y al tesón de Fil, Hércules llegó a ser el héroe más famoso de toda Grecia.</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3118" y="3819523"/>
            <a:ext cx="4880663" cy="24098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3118" y="0"/>
            <a:ext cx="4752976" cy="28159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076799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86312" y="1185863"/>
            <a:ext cx="6796087" cy="5472112"/>
          </a:xfrm>
        </p:spPr>
        <p:txBody>
          <a:bodyPr>
            <a:normAutofit/>
          </a:bodyPr>
          <a:lstStyle/>
          <a:p>
            <a:pPr marL="0" indent="0">
              <a:buNone/>
            </a:pPr>
            <a:r>
              <a:rPr lang="es-ES" dirty="0" smtClean="0"/>
              <a:t>Pero un día, el amor llamó al corazón de Hércules. Se había enamorado de </a:t>
            </a:r>
            <a:r>
              <a:rPr lang="es-ES" dirty="0" err="1" smtClean="0"/>
              <a:t>Mégara</a:t>
            </a:r>
            <a:r>
              <a:rPr lang="es-ES" dirty="0" smtClean="0"/>
              <a:t>, una joven hermosísima, que también le amaba.</a:t>
            </a:r>
          </a:p>
          <a:p>
            <a:pPr marL="0" indent="0">
              <a:buNone/>
            </a:pPr>
            <a:r>
              <a:rPr lang="es-ES" dirty="0" smtClean="0"/>
              <a:t>Hades estaba contento; el amor había hecho de Hércules tuviese una debilidad. Era su gran oportunidad. Le amenazó con llevarse a </a:t>
            </a:r>
            <a:r>
              <a:rPr lang="es-ES" dirty="0" err="1" smtClean="0"/>
              <a:t>Mégara</a:t>
            </a:r>
            <a:r>
              <a:rPr lang="es-ES" dirty="0" smtClean="0"/>
              <a:t> para siempre si no obedecía sus perversas órdenes de destruir el mundo.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225" y="1323973"/>
            <a:ext cx="2864586" cy="3376613"/>
          </a:xfrm>
          <a:prstGeom prst="rect">
            <a:avLst/>
          </a:prstGeom>
        </p:spPr>
      </p:pic>
    </p:spTree>
    <p:extLst>
      <p:ext uri="{BB962C8B-B14F-4D97-AF65-F5344CB8AC3E}">
        <p14:creationId xmlns:p14="http://schemas.microsoft.com/office/powerpoint/2010/main" val="2536405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2412" y="2011363"/>
            <a:ext cx="5248275" cy="4351338"/>
          </a:xfrm>
        </p:spPr>
        <p:txBody>
          <a:bodyPr/>
          <a:lstStyle/>
          <a:p>
            <a:pPr marL="0" indent="0">
              <a:buNone/>
            </a:pPr>
            <a:r>
              <a:rPr lang="es-ES" dirty="0" smtClean="0"/>
              <a:t>Hércules se negó, y tuvo que resistir y luchar contra los terribles monstruos que el dios del Inframundo le enviaba. ¡No podía consentir que Hades se saliera con la suya, y tenía que </a:t>
            </a:r>
            <a:r>
              <a:rPr lang="es-ES" dirty="0" err="1" smtClean="0"/>
              <a:t>preoteger</a:t>
            </a:r>
            <a:r>
              <a:rPr lang="es-ES" dirty="0" smtClean="0"/>
              <a:t> a su amada </a:t>
            </a:r>
            <a:r>
              <a:rPr lang="es-ES" dirty="0" err="1" smtClean="0"/>
              <a:t>Meg</a:t>
            </a:r>
            <a:r>
              <a:rPr lang="es-ES" dirty="0" smtClean="0"/>
              <a:t>!</a:t>
            </a: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749" y="314325"/>
            <a:ext cx="4082143" cy="2286000"/>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2199" y="3371850"/>
            <a:ext cx="3762375" cy="2257425"/>
          </a:xfrm>
          <a:prstGeom prst="rect">
            <a:avLst/>
          </a:prstGeom>
        </p:spPr>
      </p:pic>
    </p:spTree>
    <p:extLst>
      <p:ext uri="{BB962C8B-B14F-4D97-AF65-F5344CB8AC3E}">
        <p14:creationId xmlns:p14="http://schemas.microsoft.com/office/powerpoint/2010/main" val="25868603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57850" y="557213"/>
            <a:ext cx="5695950" cy="5619750"/>
          </a:xfrm>
        </p:spPr>
        <p:txBody>
          <a:bodyPr>
            <a:normAutofit/>
          </a:bodyPr>
          <a:lstStyle/>
          <a:p>
            <a:pPr marL="0" indent="0">
              <a:buNone/>
            </a:pPr>
            <a:r>
              <a:rPr lang="es-ES" dirty="0" smtClean="0"/>
              <a:t>Hades estaba perdiendo la batalla, y en un intento desesperado, lanzó a Hércules hacia el Abismo de la Muerte. Pero el Olimpo y todos sus dioses buenos protegían a nuestro héroe.</a:t>
            </a:r>
          </a:p>
          <a:p>
            <a:pPr marL="0" indent="0">
              <a:buNone/>
            </a:pPr>
            <a:r>
              <a:rPr lang="es-ES" dirty="0" smtClean="0"/>
              <a:t>Y así, cuando Hércules rechazó aquella furia mortal, quién se precipitó al Abismo de la Muerte fue el propio Hades, que se perdió para siempre en el Inframundo que él mismo había creado para hacer el mal.</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206" y="3521462"/>
            <a:ext cx="4399105" cy="2927404"/>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206" y="681036"/>
            <a:ext cx="4399105" cy="2471738"/>
          </a:xfrm>
          <a:prstGeom prst="rect">
            <a:avLst/>
          </a:prstGeom>
        </p:spPr>
      </p:pic>
    </p:spTree>
    <p:extLst>
      <p:ext uri="{BB962C8B-B14F-4D97-AF65-F5344CB8AC3E}">
        <p14:creationId xmlns:p14="http://schemas.microsoft.com/office/powerpoint/2010/main" val="30491954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558</Words>
  <Application>Microsoft Office PowerPoint</Application>
  <PresentationFormat>Panorámica</PresentationFormat>
  <Paragraphs>24</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Eras Demi ITC</vt:lpstr>
      <vt:lpstr>Tema de Office</vt:lpstr>
      <vt:lpstr>HERCULES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FIN….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HERCULES</dc:title>
  <dc:creator>TANIA CAROLINA BUSTOS ORTIZ</dc:creator>
  <cp:lastModifiedBy>TANIA CAROLINA BUSTOS ORTIZ</cp:lastModifiedBy>
  <cp:revision>7</cp:revision>
  <dcterms:created xsi:type="dcterms:W3CDTF">2023-11-01T02:23:31Z</dcterms:created>
  <dcterms:modified xsi:type="dcterms:W3CDTF">2023-11-01T03:13:18Z</dcterms:modified>
</cp:coreProperties>
</file>