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9" r:id="rId5"/>
    <p:sldId id="258"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BACDA36B-8C4A-4180-A588-095638D070F5}" type="datetimeFigureOut">
              <a:rPr lang="es-MX" smtClean="0"/>
              <a:t>31/10/2023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89386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CDA36B-8C4A-4180-A588-095638D070F5}" type="datetimeFigureOut">
              <a:rPr lang="es-MX" smtClean="0"/>
              <a:t>31/10/2023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121498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CDA36B-8C4A-4180-A588-095638D070F5}" type="datetimeFigureOut">
              <a:rPr lang="es-MX" smtClean="0"/>
              <a:t>31/10/2023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333702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ACDA36B-8C4A-4180-A588-095638D070F5}" type="datetimeFigureOut">
              <a:rPr lang="es-MX" smtClean="0"/>
              <a:t>31/10/2023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54558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ACDA36B-8C4A-4180-A588-095638D070F5}" type="datetimeFigureOut">
              <a:rPr lang="es-MX" smtClean="0"/>
              <a:t>31/10/2023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137922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ACDA36B-8C4A-4180-A588-095638D070F5}" type="datetimeFigureOut">
              <a:rPr lang="es-MX" smtClean="0"/>
              <a:t>31/10/2023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2115189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ACDA36B-8C4A-4180-A588-095638D070F5}" type="datetimeFigureOut">
              <a:rPr lang="es-MX" smtClean="0"/>
              <a:t>31/10/2023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217768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ACDA36B-8C4A-4180-A588-095638D070F5}" type="datetimeFigureOut">
              <a:rPr lang="es-MX" smtClean="0"/>
              <a:t>31/10/2023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205776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ACDA36B-8C4A-4180-A588-095638D070F5}" type="datetimeFigureOut">
              <a:rPr lang="es-MX" smtClean="0"/>
              <a:t>31/10/2023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27322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CDA36B-8C4A-4180-A588-095638D070F5}" type="datetimeFigureOut">
              <a:rPr lang="es-MX" smtClean="0"/>
              <a:t>31/10/2023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141959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ACDA36B-8C4A-4180-A588-095638D070F5}" type="datetimeFigureOut">
              <a:rPr lang="es-MX" smtClean="0"/>
              <a:t>31/10/2023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A712499-1C27-482A-A3A2-6A24F5682417}" type="slidenum">
              <a:rPr lang="es-MX" smtClean="0"/>
              <a:t>‹Nº›</a:t>
            </a:fld>
            <a:endParaRPr lang="es-MX"/>
          </a:p>
        </p:txBody>
      </p:sp>
    </p:spTree>
    <p:extLst>
      <p:ext uri="{BB962C8B-B14F-4D97-AF65-F5344CB8AC3E}">
        <p14:creationId xmlns:p14="http://schemas.microsoft.com/office/powerpoint/2010/main" val="339975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DA36B-8C4A-4180-A588-095638D070F5}" type="datetimeFigureOut">
              <a:rPr lang="es-MX" smtClean="0"/>
              <a:t>31/10/2023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12499-1C27-482A-A3A2-6A24F5682417}" type="slidenum">
              <a:rPr lang="es-MX" smtClean="0"/>
              <a:t>‹Nº›</a:t>
            </a:fld>
            <a:endParaRPr lang="es-MX"/>
          </a:p>
        </p:txBody>
      </p:sp>
    </p:spTree>
    <p:extLst>
      <p:ext uri="{BB962C8B-B14F-4D97-AF65-F5344CB8AC3E}">
        <p14:creationId xmlns:p14="http://schemas.microsoft.com/office/powerpoint/2010/main" val="99120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7107" t="12726" r="21242" b="12728"/>
          <a:stretch/>
        </p:blipFill>
        <p:spPr>
          <a:xfrm>
            <a:off x="5517573" y="0"/>
            <a:ext cx="6674427" cy="6863382"/>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5513" t="2421" r="5148" b="4210"/>
          <a:stretch/>
        </p:blipFill>
        <p:spPr>
          <a:xfrm>
            <a:off x="7491845" y="1933342"/>
            <a:ext cx="3065320" cy="3917374"/>
          </a:xfrm>
          <a:prstGeom prst="rect">
            <a:avLst/>
          </a:prstGeom>
        </p:spPr>
      </p:pic>
      <p:sp>
        <p:nvSpPr>
          <p:cNvPr id="5" name="CuadroTexto 4"/>
          <p:cNvSpPr txBox="1"/>
          <p:nvPr/>
        </p:nvSpPr>
        <p:spPr>
          <a:xfrm>
            <a:off x="6452755" y="363682"/>
            <a:ext cx="5143500" cy="1569660"/>
          </a:xfrm>
          <a:prstGeom prst="rect">
            <a:avLst/>
          </a:prstGeom>
          <a:noFill/>
        </p:spPr>
        <p:txBody>
          <a:bodyPr wrap="square" rtlCol="0">
            <a:spAutoFit/>
          </a:bodyPr>
          <a:lstStyle/>
          <a:p>
            <a:pPr algn="ctr"/>
            <a:r>
              <a:rPr lang="es-MX" sz="4800" b="1" dirty="0" smtClean="0">
                <a:effectLst>
                  <a:outerShdw blurRad="419100" dist="469900" dir="2700000" algn="tl" rotWithShape="0">
                    <a:prstClr val="black">
                      <a:alpha val="59000"/>
                    </a:prstClr>
                  </a:outerShdw>
                </a:effectLst>
                <a:latin typeface="Baskerville Old Face" panose="02020602080505020303" pitchFamily="18" charset="0"/>
              </a:rPr>
              <a:t>EL PRÍNCIPE FELIZ</a:t>
            </a:r>
            <a:endParaRPr lang="es-MX" sz="4800" b="1" dirty="0">
              <a:effectLst>
                <a:outerShdw blurRad="419100" dist="469900" dir="2700000" algn="tl" rotWithShape="0">
                  <a:prstClr val="black">
                    <a:alpha val="59000"/>
                  </a:prstClr>
                </a:outerShdw>
              </a:effectLst>
              <a:latin typeface="Baskerville Old Face" panose="02020602080505020303" pitchFamily="18" charset="0"/>
            </a:endParaRPr>
          </a:p>
        </p:txBody>
      </p:sp>
      <p:sp>
        <p:nvSpPr>
          <p:cNvPr id="6" name="CuadroTexto 5"/>
          <p:cNvSpPr txBox="1"/>
          <p:nvPr/>
        </p:nvSpPr>
        <p:spPr>
          <a:xfrm>
            <a:off x="7675483" y="6095439"/>
            <a:ext cx="2698044" cy="523220"/>
          </a:xfrm>
          <a:prstGeom prst="rect">
            <a:avLst/>
          </a:prstGeom>
          <a:noFill/>
        </p:spPr>
        <p:txBody>
          <a:bodyPr wrap="square" rtlCol="0">
            <a:spAutoFit/>
          </a:bodyPr>
          <a:lstStyle/>
          <a:p>
            <a:r>
              <a:rPr lang="es-MX" sz="2800" dirty="0" smtClean="0">
                <a:latin typeface="Baskerville Old Face" panose="02020602080505020303" pitchFamily="18" charset="0"/>
              </a:rPr>
              <a:t>OSCAR WILDE</a:t>
            </a:r>
            <a:endParaRPr lang="es-MX" sz="2800" dirty="0">
              <a:latin typeface="Baskerville Old Face" panose="02020602080505020303" pitchFamily="18" charset="0"/>
            </a:endParaRPr>
          </a:p>
        </p:txBody>
      </p:sp>
    </p:spTree>
    <p:extLst>
      <p:ext uri="{BB962C8B-B14F-4D97-AF65-F5344CB8AC3E}">
        <p14:creationId xmlns:p14="http://schemas.microsoft.com/office/powerpoint/2010/main" val="2705744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937"/>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23" y="311727"/>
            <a:ext cx="5029422" cy="6213764"/>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11054" r="12603"/>
          <a:stretch/>
        </p:blipFill>
        <p:spPr>
          <a:xfrm>
            <a:off x="656687" y="1537507"/>
            <a:ext cx="4515926" cy="2675267"/>
          </a:xfrm>
          <a:prstGeom prst="rect">
            <a:avLst/>
          </a:prstGeom>
          <a:ln>
            <a:noFill/>
          </a:ln>
          <a:effectLst>
            <a:softEdge rad="112500"/>
          </a:effectLst>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0182" y="326921"/>
            <a:ext cx="5025736" cy="6198570"/>
          </a:xfrm>
          <a:prstGeom prst="rect">
            <a:avLst/>
          </a:prstGeom>
        </p:spPr>
      </p:pic>
      <p:pic>
        <p:nvPicPr>
          <p:cNvPr id="10" name="Imagen 9"/>
          <p:cNvPicPr>
            <a:picLocks noChangeAspect="1"/>
          </p:cNvPicPr>
          <p:nvPr/>
        </p:nvPicPr>
        <p:blipFill rotWithShape="1">
          <a:blip r:embed="rId6" cstate="print">
            <a:extLst>
              <a:ext uri="{28A0092B-C50C-407E-A947-70E740481C1C}">
                <a14:useLocalDpi xmlns:a14="http://schemas.microsoft.com/office/drawing/2010/main" val="0"/>
              </a:ext>
            </a:extLst>
          </a:blip>
          <a:srcRect l="10744" r="10330"/>
          <a:stretch/>
        </p:blipFill>
        <p:spPr>
          <a:xfrm>
            <a:off x="6857780" y="3426206"/>
            <a:ext cx="4610539" cy="2641941"/>
          </a:xfrm>
          <a:prstGeom prst="rect">
            <a:avLst/>
          </a:prstGeom>
          <a:ln>
            <a:noFill/>
          </a:ln>
          <a:effectLst>
            <a:softEdge rad="112500"/>
          </a:effectLst>
        </p:spPr>
      </p:pic>
      <p:sp>
        <p:nvSpPr>
          <p:cNvPr id="11" name="CuadroTexto 10"/>
          <p:cNvSpPr txBox="1"/>
          <p:nvPr/>
        </p:nvSpPr>
        <p:spPr>
          <a:xfrm>
            <a:off x="768927" y="4196448"/>
            <a:ext cx="4291445" cy="2169825"/>
          </a:xfrm>
          <a:prstGeom prst="rect">
            <a:avLst/>
          </a:prstGeom>
          <a:noFill/>
        </p:spPr>
        <p:txBody>
          <a:bodyPr wrap="square" rtlCol="0">
            <a:spAutoFit/>
          </a:bodyPr>
          <a:lstStyle/>
          <a:p>
            <a:r>
              <a:rPr lang="es-MX" sz="1500" dirty="0" smtClean="0">
                <a:latin typeface="Baskerville Old Face" panose="02020602080505020303" pitchFamily="18" charset="0"/>
              </a:rPr>
              <a:t>La estatua del Príncipe Feliz era la mas bonita de la ciudad.</a:t>
            </a:r>
          </a:p>
          <a:p>
            <a:r>
              <a:rPr lang="es-MX" sz="1500" dirty="0" smtClean="0">
                <a:latin typeface="Baskerville Old Face" panose="02020602080505020303" pitchFamily="18" charset="0"/>
              </a:rPr>
              <a:t>Estaba cubierta de oro. Tenía en los ojos dos grandes zafiros y en la empuñadura de su espada brillaba un gran rubí.</a:t>
            </a:r>
          </a:p>
          <a:p>
            <a:r>
              <a:rPr lang="es-MX" sz="1500" dirty="0" smtClean="0">
                <a:latin typeface="Baskerville Old Face" panose="02020602080505020303" pitchFamily="18" charset="0"/>
              </a:rPr>
              <a:t>Cierta vez pasó por allí una pequeña golondrina. Iba de camino a Egipto, pero, como estaba un poco cansada, decidió pasar la noche a los pies de aquella hermosa estatua.</a:t>
            </a:r>
            <a:endParaRPr lang="es-MX" sz="1500" dirty="0">
              <a:latin typeface="Baskerville Old Face" panose="02020602080505020303" pitchFamily="18" charset="0"/>
            </a:endParaRPr>
          </a:p>
        </p:txBody>
      </p:sp>
      <p:sp>
        <p:nvSpPr>
          <p:cNvPr id="12" name="CuadroTexto 11"/>
          <p:cNvSpPr txBox="1"/>
          <p:nvPr/>
        </p:nvSpPr>
        <p:spPr>
          <a:xfrm>
            <a:off x="727140" y="601452"/>
            <a:ext cx="4333232" cy="646331"/>
          </a:xfrm>
          <a:prstGeom prst="rect">
            <a:avLst/>
          </a:prstGeom>
          <a:noFill/>
        </p:spPr>
        <p:txBody>
          <a:bodyPr wrap="square" rtlCol="0">
            <a:spAutoFit/>
          </a:bodyPr>
          <a:lstStyle/>
          <a:p>
            <a:r>
              <a:rPr lang="es-MX" sz="3600" b="1" dirty="0" smtClean="0">
                <a:latin typeface="Baskerville Old Face" panose="02020602080505020303" pitchFamily="18" charset="0"/>
              </a:rPr>
              <a:t>EL PRÍNCIPE FELIZ</a:t>
            </a:r>
            <a:endParaRPr lang="es-MX" sz="3600" b="1" dirty="0">
              <a:latin typeface="Baskerville Old Face" panose="02020602080505020303" pitchFamily="18" charset="0"/>
            </a:endParaRPr>
          </a:p>
        </p:txBody>
      </p:sp>
      <p:sp>
        <p:nvSpPr>
          <p:cNvPr id="13" name="CuadroTexto 12"/>
          <p:cNvSpPr txBox="1"/>
          <p:nvPr/>
        </p:nvSpPr>
        <p:spPr>
          <a:xfrm>
            <a:off x="7017326" y="787119"/>
            <a:ext cx="4291445" cy="2631490"/>
          </a:xfrm>
          <a:prstGeom prst="rect">
            <a:avLst/>
          </a:prstGeom>
          <a:noFill/>
        </p:spPr>
        <p:txBody>
          <a:bodyPr wrap="square" rtlCol="0">
            <a:spAutoFit/>
          </a:bodyPr>
          <a:lstStyle/>
          <a:p>
            <a:r>
              <a:rPr lang="es-MX" sz="1500" dirty="0" smtClean="0">
                <a:latin typeface="Baskerville Old Face" panose="02020602080505020303" pitchFamily="18" charset="0"/>
              </a:rPr>
              <a:t>No había hecho más que cerrar los ojos para dormir, cuando le cayó encima una gota.</a:t>
            </a:r>
          </a:p>
          <a:p>
            <a:r>
              <a:rPr lang="es-MX" sz="1500" dirty="0" smtClean="0">
                <a:latin typeface="Baskerville Old Face" panose="02020602080505020303" pitchFamily="18" charset="0"/>
              </a:rPr>
              <a:t>-¿Qué pasa? ¡No hay una sola nube en el cielo! –dijo extrañada la golondrina.</a:t>
            </a:r>
          </a:p>
          <a:p>
            <a:r>
              <a:rPr lang="es-MX" sz="1500" dirty="0" smtClean="0">
                <a:latin typeface="Baskerville Old Face" panose="02020602080505020303" pitchFamily="18" charset="0"/>
              </a:rPr>
              <a:t>Entonces voló hasta arriba y vio al Príncipe Feliz llorando.</a:t>
            </a:r>
          </a:p>
          <a:p>
            <a:r>
              <a:rPr lang="es-MX" sz="1500" dirty="0" smtClean="0">
                <a:latin typeface="Baskerville Old Face" panose="02020602080505020303" pitchFamily="18" charset="0"/>
              </a:rPr>
              <a:t>-¿Has sido tú el que me ha mojado? –preguntó enfadada.</a:t>
            </a:r>
          </a:p>
          <a:p>
            <a:r>
              <a:rPr lang="es-MX" sz="1500" dirty="0" smtClean="0">
                <a:latin typeface="Baskerville Old Face" panose="02020602080505020303" pitchFamily="18" charset="0"/>
              </a:rPr>
              <a:t>-Sí, porque estoy muy triste. Ahora conozco las penas que sufren las gentes de mi pueblo y antes no las sabía –dijo el Príncipe.</a:t>
            </a:r>
            <a:endParaRPr lang="es-MX" sz="1500" dirty="0">
              <a:latin typeface="Baskerville Old Face" panose="02020602080505020303" pitchFamily="18" charset="0"/>
            </a:endParaRPr>
          </a:p>
        </p:txBody>
      </p:sp>
    </p:spTree>
    <p:extLst>
      <p:ext uri="{BB962C8B-B14F-4D97-AF65-F5344CB8AC3E}">
        <p14:creationId xmlns:p14="http://schemas.microsoft.com/office/powerpoint/2010/main" val="429056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80">
                                          <p:stCondLst>
                                            <p:cond delay="0"/>
                                          </p:stCondLst>
                                        </p:cTn>
                                        <p:tgtEl>
                                          <p:spTgt spid="10"/>
                                        </p:tgtEl>
                                      </p:cBhvr>
                                    </p:animEffect>
                                    <p:anim calcmode="lin" valueType="num">
                                      <p:cBhvr>
                                        <p:cTn id="4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6" dur="26">
                                          <p:stCondLst>
                                            <p:cond delay="650"/>
                                          </p:stCondLst>
                                        </p:cTn>
                                        <p:tgtEl>
                                          <p:spTgt spid="10"/>
                                        </p:tgtEl>
                                      </p:cBhvr>
                                      <p:to x="100000" y="60000"/>
                                    </p:animScale>
                                    <p:animScale>
                                      <p:cBhvr>
                                        <p:cTn id="47" dur="166" decel="50000">
                                          <p:stCondLst>
                                            <p:cond delay="676"/>
                                          </p:stCondLst>
                                        </p:cTn>
                                        <p:tgtEl>
                                          <p:spTgt spid="10"/>
                                        </p:tgtEl>
                                      </p:cBhvr>
                                      <p:to x="100000" y="100000"/>
                                    </p:animScale>
                                    <p:animScale>
                                      <p:cBhvr>
                                        <p:cTn id="48" dur="26">
                                          <p:stCondLst>
                                            <p:cond delay="1312"/>
                                          </p:stCondLst>
                                        </p:cTn>
                                        <p:tgtEl>
                                          <p:spTgt spid="10"/>
                                        </p:tgtEl>
                                      </p:cBhvr>
                                      <p:to x="100000" y="80000"/>
                                    </p:animScale>
                                    <p:animScale>
                                      <p:cBhvr>
                                        <p:cTn id="49" dur="166" decel="50000">
                                          <p:stCondLst>
                                            <p:cond delay="1338"/>
                                          </p:stCondLst>
                                        </p:cTn>
                                        <p:tgtEl>
                                          <p:spTgt spid="10"/>
                                        </p:tgtEl>
                                      </p:cBhvr>
                                      <p:to x="100000" y="100000"/>
                                    </p:animScale>
                                    <p:animScale>
                                      <p:cBhvr>
                                        <p:cTn id="50" dur="26">
                                          <p:stCondLst>
                                            <p:cond delay="1642"/>
                                          </p:stCondLst>
                                        </p:cTn>
                                        <p:tgtEl>
                                          <p:spTgt spid="10"/>
                                        </p:tgtEl>
                                      </p:cBhvr>
                                      <p:to x="100000" y="90000"/>
                                    </p:animScale>
                                    <p:animScale>
                                      <p:cBhvr>
                                        <p:cTn id="51" dur="166" decel="50000">
                                          <p:stCondLst>
                                            <p:cond delay="1668"/>
                                          </p:stCondLst>
                                        </p:cTn>
                                        <p:tgtEl>
                                          <p:spTgt spid="10"/>
                                        </p:tgtEl>
                                      </p:cBhvr>
                                      <p:to x="100000" y="100000"/>
                                    </p:animScale>
                                    <p:animScale>
                                      <p:cBhvr>
                                        <p:cTn id="52" dur="26">
                                          <p:stCondLst>
                                            <p:cond delay="1808"/>
                                          </p:stCondLst>
                                        </p:cTn>
                                        <p:tgtEl>
                                          <p:spTgt spid="10"/>
                                        </p:tgtEl>
                                      </p:cBhvr>
                                      <p:to x="100000" y="95000"/>
                                    </p:animScale>
                                    <p:animScale>
                                      <p:cBhvr>
                                        <p:cTn id="5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93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51" y="270164"/>
            <a:ext cx="5117531" cy="6286500"/>
          </a:xfrm>
          <a:prstGeom prst="rect">
            <a:avLst/>
          </a:prstGeom>
        </p:spPr>
      </p:pic>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l="10330" r="10227"/>
          <a:stretch/>
        </p:blipFill>
        <p:spPr>
          <a:xfrm>
            <a:off x="699177" y="3839859"/>
            <a:ext cx="4498478" cy="2560967"/>
          </a:xfrm>
          <a:prstGeom prst="rect">
            <a:avLst/>
          </a:prstGeom>
          <a:ln>
            <a:noFill/>
          </a:ln>
          <a:effectLst>
            <a:softEdge rad="112500"/>
          </a:effectLst>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8618" y="270164"/>
            <a:ext cx="5101937" cy="6286500"/>
          </a:xfrm>
          <a:prstGeom prst="rect">
            <a:avLst/>
          </a:prstGeom>
        </p:spPr>
      </p:pic>
      <p:pic>
        <p:nvPicPr>
          <p:cNvPr id="6" name="Imagen 5"/>
          <p:cNvPicPr>
            <a:picLocks noChangeAspect="1"/>
          </p:cNvPicPr>
          <p:nvPr/>
        </p:nvPicPr>
        <p:blipFill rotWithShape="1">
          <a:blip r:embed="rId6" cstate="print">
            <a:extLst>
              <a:ext uri="{28A0092B-C50C-407E-A947-70E740481C1C}">
                <a14:useLocalDpi xmlns:a14="http://schemas.microsoft.com/office/drawing/2010/main" val="0"/>
              </a:ext>
            </a:extLst>
          </a:blip>
          <a:srcRect l="47727" r="9814"/>
          <a:stretch/>
        </p:blipFill>
        <p:spPr>
          <a:xfrm>
            <a:off x="8670241" y="541839"/>
            <a:ext cx="2767322" cy="2947696"/>
          </a:xfrm>
          <a:prstGeom prst="rect">
            <a:avLst/>
          </a:prstGeom>
          <a:ln>
            <a:noFill/>
          </a:ln>
          <a:effectLst>
            <a:softEdge rad="112500"/>
          </a:effectLst>
        </p:spPr>
      </p:pic>
      <p:sp>
        <p:nvSpPr>
          <p:cNvPr id="7" name="CuadroTexto 6"/>
          <p:cNvSpPr txBox="1"/>
          <p:nvPr/>
        </p:nvSpPr>
        <p:spPr>
          <a:xfrm>
            <a:off x="645729" y="515872"/>
            <a:ext cx="4605373" cy="3323987"/>
          </a:xfrm>
          <a:prstGeom prst="rect">
            <a:avLst/>
          </a:prstGeom>
          <a:noFill/>
        </p:spPr>
        <p:txBody>
          <a:bodyPr wrap="square" rtlCol="0">
            <a:spAutoFit/>
          </a:bodyPr>
          <a:lstStyle/>
          <a:p>
            <a:r>
              <a:rPr lang="es-MX" sz="1500" dirty="0" smtClean="0">
                <a:latin typeface="Baskerville Old Face" panose="02020602080505020303" pitchFamily="18" charset="0"/>
              </a:rPr>
              <a:t>La bondad del príncipe impresionó a la golondrina que decidió dejar por un día su viaje, para hacerle compañía.</a:t>
            </a:r>
          </a:p>
          <a:p>
            <a:r>
              <a:rPr lang="es-MX" sz="1500" dirty="0" smtClean="0">
                <a:latin typeface="Baskerville Old Face" panose="02020602080505020303" pitchFamily="18" charset="0"/>
              </a:rPr>
              <a:t>-He visto una madre viuda con su hijito muy enfermo. La mujer es tan pobre que no tiene nada que darle para comer. Anda, arranca el rubí de mi espada y llévaselo–dijo el Príncipe.</a:t>
            </a:r>
          </a:p>
          <a:p>
            <a:r>
              <a:rPr lang="es-MX" sz="1500" dirty="0" smtClean="0">
                <a:latin typeface="Baskerville Old Face" panose="02020602080505020303" pitchFamily="18" charset="0"/>
              </a:rPr>
              <a:t>La golondrina lo tomó y se alzó en vuelo hasta la casa. El pequeñín estaba en su camita, mientras la mamá lloraba con tristeza.</a:t>
            </a:r>
          </a:p>
          <a:p>
            <a:r>
              <a:rPr lang="es-MX" sz="1500" dirty="0" smtClean="0">
                <a:latin typeface="Baskerville Old Face" panose="02020602080505020303" pitchFamily="18" charset="0"/>
              </a:rPr>
              <a:t>La golondrina dejó caer el rubí en su regazo. Y al salir de la habitación vio cómo la mujer recibía con gran alegría aquella ayuda.</a:t>
            </a:r>
          </a:p>
          <a:p>
            <a:r>
              <a:rPr lang="es-MX" sz="1500" dirty="0" smtClean="0">
                <a:latin typeface="Baskerville Old Face" panose="02020602080505020303" pitchFamily="18" charset="0"/>
              </a:rPr>
              <a:t>El frío era cada vez mayor, pero aún así la golondrina decidió quedarse otro día más con el Príncipe.</a:t>
            </a:r>
            <a:endParaRPr lang="es-MX" sz="1500" dirty="0">
              <a:latin typeface="Baskerville Old Face" panose="02020602080505020303" pitchFamily="18" charset="0"/>
            </a:endParaRPr>
          </a:p>
        </p:txBody>
      </p:sp>
      <p:sp>
        <p:nvSpPr>
          <p:cNvPr id="8" name="CuadroTexto 7"/>
          <p:cNvSpPr txBox="1"/>
          <p:nvPr/>
        </p:nvSpPr>
        <p:spPr>
          <a:xfrm>
            <a:off x="6899274" y="508831"/>
            <a:ext cx="1725181" cy="3093154"/>
          </a:xfrm>
          <a:prstGeom prst="rect">
            <a:avLst/>
          </a:prstGeom>
          <a:noFill/>
        </p:spPr>
        <p:txBody>
          <a:bodyPr wrap="square" rtlCol="0">
            <a:spAutoFit/>
          </a:bodyPr>
          <a:lstStyle/>
          <a:p>
            <a:r>
              <a:rPr lang="es-MX" sz="1500" dirty="0" smtClean="0">
                <a:latin typeface="Baskerville Old Face" panose="02020602080505020303" pitchFamily="18" charset="0"/>
              </a:rPr>
              <a:t>-He visto cómo un gran escritor vive en la pobreza. Quítame uno de los zafiros y llévaselo, por favor –dijo el Príncipe.</a:t>
            </a:r>
          </a:p>
          <a:p>
            <a:r>
              <a:rPr lang="es-MX" sz="1500" dirty="0" smtClean="0">
                <a:latin typeface="Baskerville Old Face" panose="02020602080505020303" pitchFamily="18" charset="0"/>
              </a:rPr>
              <a:t>-Si te quito un zafiro te quedarás tuerto –le explicó el ave.</a:t>
            </a:r>
          </a:p>
          <a:p>
            <a:r>
              <a:rPr lang="es-MX" sz="1500" dirty="0" smtClean="0">
                <a:latin typeface="Baskerville Old Face" panose="02020602080505020303" pitchFamily="18" charset="0"/>
              </a:rPr>
              <a:t>Como el Príncipe insistía, la golondrina arrancó el zafiro y fue hasta</a:t>
            </a:r>
            <a:endParaRPr lang="es-MX" sz="1500" dirty="0">
              <a:latin typeface="Baskerville Old Face" panose="02020602080505020303" pitchFamily="18" charset="0"/>
            </a:endParaRPr>
          </a:p>
        </p:txBody>
      </p:sp>
      <p:sp>
        <p:nvSpPr>
          <p:cNvPr id="9" name="CuadroTexto 8"/>
          <p:cNvSpPr txBox="1"/>
          <p:nvPr/>
        </p:nvSpPr>
        <p:spPr>
          <a:xfrm>
            <a:off x="6899274" y="3489535"/>
            <a:ext cx="4520623" cy="2631490"/>
          </a:xfrm>
          <a:prstGeom prst="rect">
            <a:avLst/>
          </a:prstGeom>
          <a:noFill/>
        </p:spPr>
        <p:txBody>
          <a:bodyPr wrap="square" rtlCol="0">
            <a:spAutoFit/>
          </a:bodyPr>
          <a:lstStyle/>
          <a:p>
            <a:r>
              <a:rPr lang="es-MX" sz="1500" dirty="0" smtClean="0">
                <a:latin typeface="Baskerville Old Face" panose="02020602080505020303" pitchFamily="18" charset="0"/>
              </a:rPr>
              <a:t>donde estaba el escritor. Lo dejó encima de la mesa y oyó que decía:</a:t>
            </a:r>
          </a:p>
          <a:p>
            <a:r>
              <a:rPr lang="es-MX" sz="1500" dirty="0" smtClean="0">
                <a:latin typeface="Baskerville Old Face" panose="02020602080505020303" pitchFamily="18" charset="0"/>
              </a:rPr>
              <a:t>-Por fin, éste es mi premio porque soy un sabio.</a:t>
            </a:r>
          </a:p>
          <a:p>
            <a:r>
              <a:rPr lang="es-MX" sz="1500" dirty="0" smtClean="0">
                <a:latin typeface="Baskerville Old Face" panose="02020602080505020303" pitchFamily="18" charset="0"/>
              </a:rPr>
              <a:t>La pequeña ave se fue muy triste de aquel lugar. El Príncipe Feliz había perdido uno de sus ojos por ayudar a un escritor orgulloso.</a:t>
            </a:r>
          </a:p>
          <a:p>
            <a:r>
              <a:rPr lang="es-MX" sz="1500" dirty="0" smtClean="0">
                <a:latin typeface="Baskerville Old Face" panose="02020602080505020303" pitchFamily="18" charset="0"/>
              </a:rPr>
              <a:t>Aunque el caritativo Príncipe le pidió a la golondrina que se marchara, ella decidió quedarse todavía un día más.</a:t>
            </a:r>
          </a:p>
          <a:p>
            <a:r>
              <a:rPr lang="es-MX" sz="1500" dirty="0" smtClean="0">
                <a:latin typeface="Baskerville Old Face" panose="02020602080505020303" pitchFamily="18" charset="0"/>
              </a:rPr>
              <a:t>Y por deseo del Príncipe llevó el otro zafiro a una cerillera que estaba en la calle. Los ojos de la niña se iluminaron de alegría al verlo.</a:t>
            </a:r>
            <a:endParaRPr lang="es-MX" sz="1500" dirty="0">
              <a:latin typeface="Baskerville Old Face" panose="02020602080505020303" pitchFamily="18" charset="0"/>
            </a:endParaRPr>
          </a:p>
        </p:txBody>
      </p:sp>
    </p:spTree>
    <p:extLst>
      <p:ext uri="{BB962C8B-B14F-4D97-AF65-F5344CB8AC3E}">
        <p14:creationId xmlns:p14="http://schemas.microsoft.com/office/powerpoint/2010/main" val="42362630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393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59" y="290946"/>
            <a:ext cx="5093450" cy="624493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250" y="309499"/>
            <a:ext cx="5093450" cy="6244936"/>
          </a:xfrm>
          <a:prstGeom prst="rect">
            <a:avLst/>
          </a:prstGeom>
        </p:spPr>
      </p:pic>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l="10124" r="10124"/>
          <a:stretch/>
        </p:blipFill>
        <p:spPr>
          <a:xfrm>
            <a:off x="6956093" y="738137"/>
            <a:ext cx="4387764" cy="2488231"/>
          </a:xfrm>
          <a:prstGeom prst="rect">
            <a:avLst/>
          </a:prstGeom>
          <a:ln>
            <a:noFill/>
          </a:ln>
          <a:effectLst>
            <a:softEdge rad="112500"/>
          </a:effectLst>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l="4500" t="3031" r="3764" b="3030"/>
          <a:stretch/>
        </p:blipFill>
        <p:spPr>
          <a:xfrm>
            <a:off x="3185824" y="3431967"/>
            <a:ext cx="2152360" cy="2920050"/>
          </a:xfrm>
          <a:prstGeom prst="rect">
            <a:avLst/>
          </a:prstGeom>
          <a:ln>
            <a:noFill/>
          </a:ln>
          <a:effectLst>
            <a:softEdge rad="112500"/>
          </a:effectLst>
        </p:spPr>
      </p:pic>
      <p:sp>
        <p:nvSpPr>
          <p:cNvPr id="7" name="CuadroTexto 6"/>
          <p:cNvSpPr txBox="1"/>
          <p:nvPr/>
        </p:nvSpPr>
        <p:spPr>
          <a:xfrm>
            <a:off x="466638" y="551092"/>
            <a:ext cx="4925291" cy="2862322"/>
          </a:xfrm>
          <a:prstGeom prst="rect">
            <a:avLst/>
          </a:prstGeom>
          <a:noFill/>
        </p:spPr>
        <p:txBody>
          <a:bodyPr wrap="square" rtlCol="0">
            <a:spAutoFit/>
          </a:bodyPr>
          <a:lstStyle/>
          <a:p>
            <a:r>
              <a:rPr lang="es-MX" sz="1500" dirty="0" smtClean="0">
                <a:latin typeface="Baskerville Old Face" panose="02020602080505020303" pitchFamily="18" charset="0"/>
              </a:rPr>
              <a:t>El frío había llegado al pueblo y la pequeña golondrina ya no podía volar muy lejos. El Príncipe le pidió entonces que ella le guiara con sus ojos, ya que él no podía ver. También le pidió que dejase un pedacito de oro a cada pobre.</a:t>
            </a:r>
          </a:p>
          <a:p>
            <a:r>
              <a:rPr lang="es-MX" sz="1500" dirty="0" smtClean="0">
                <a:latin typeface="Baskerville Old Face" panose="02020602080505020303" pitchFamily="18" charset="0"/>
              </a:rPr>
              <a:t>Durante toda la noche la avecilla fue quitando las láminas de oro que cubrían la estatua, entregándoselas a los mendigos. Pero cada vez tenía menos fuerzas y el frío la iba debilitando. Hasta que cayó sin vida, a los pies del Príncipe Feliz.</a:t>
            </a:r>
          </a:p>
          <a:p>
            <a:r>
              <a:rPr lang="es-MX" sz="1500" dirty="0" smtClean="0">
                <a:latin typeface="Baskerville Old Face" panose="02020602080505020303" pitchFamily="18" charset="0"/>
              </a:rPr>
              <a:t>De nuevo cayeron lágrimas. Era el Príncipe que lloraba por la  pequeña golondrina.</a:t>
            </a:r>
          </a:p>
          <a:p>
            <a:r>
              <a:rPr lang="es-MX" sz="1500" dirty="0" smtClean="0">
                <a:latin typeface="Baskerville Old Face" panose="02020602080505020303" pitchFamily="18" charset="0"/>
              </a:rPr>
              <a:t>Un día pasó el alcalde de la ciudad por delante de la estatua y al verla sin sus joyas pensó que, como ahora era tan fea, debía</a:t>
            </a:r>
            <a:endParaRPr lang="es-MX" sz="1500" dirty="0">
              <a:latin typeface="Baskerville Old Face" panose="02020602080505020303" pitchFamily="18" charset="0"/>
            </a:endParaRPr>
          </a:p>
        </p:txBody>
      </p:sp>
      <p:sp>
        <p:nvSpPr>
          <p:cNvPr id="8" name="CuadroTexto 7"/>
          <p:cNvSpPr txBox="1"/>
          <p:nvPr/>
        </p:nvSpPr>
        <p:spPr>
          <a:xfrm>
            <a:off x="466638" y="3330367"/>
            <a:ext cx="2906199" cy="2862322"/>
          </a:xfrm>
          <a:prstGeom prst="rect">
            <a:avLst/>
          </a:prstGeom>
          <a:noFill/>
        </p:spPr>
        <p:txBody>
          <a:bodyPr wrap="square" rtlCol="0">
            <a:spAutoFit/>
          </a:bodyPr>
          <a:lstStyle/>
          <a:p>
            <a:r>
              <a:rPr lang="es-MX" sz="1500" dirty="0" smtClean="0">
                <a:latin typeface="Baskerville Old Face" panose="02020602080505020303" pitchFamily="18" charset="0"/>
              </a:rPr>
              <a:t>quitarse y aprovechar el metal.</a:t>
            </a:r>
          </a:p>
          <a:p>
            <a:r>
              <a:rPr lang="es-MX" sz="1500" dirty="0" smtClean="0">
                <a:latin typeface="Baskerville Old Face" panose="02020602080505020303" pitchFamily="18" charset="0"/>
              </a:rPr>
              <a:t>Cuando metieron la estatua en el fuego se derritió toda, menos el corazón. Y como era de plomo lo tiraron a la basura, donde habían echado también el cuerpo de la pequeña golondrina.</a:t>
            </a:r>
          </a:p>
          <a:p>
            <a:r>
              <a:rPr lang="es-MX" sz="1500" dirty="0" smtClean="0">
                <a:latin typeface="Baskerville Old Face" panose="02020602080505020303" pitchFamily="18" charset="0"/>
              </a:rPr>
              <a:t>A muchísimas lenguas de allí, donde está el país de las Hadas, la reina pidió a una de sus doncellas que buscase las dos cosas más lindas del mundo.</a:t>
            </a:r>
            <a:endParaRPr lang="es-MX" sz="1500" dirty="0">
              <a:latin typeface="Baskerville Old Face" panose="02020602080505020303" pitchFamily="18" charset="0"/>
            </a:endParaRPr>
          </a:p>
        </p:txBody>
      </p:sp>
      <p:sp>
        <p:nvSpPr>
          <p:cNvPr id="9" name="CuadroTexto 8"/>
          <p:cNvSpPr txBox="1"/>
          <p:nvPr/>
        </p:nvSpPr>
        <p:spPr>
          <a:xfrm>
            <a:off x="7089752" y="3580634"/>
            <a:ext cx="4120444" cy="553998"/>
          </a:xfrm>
          <a:prstGeom prst="rect">
            <a:avLst/>
          </a:prstGeom>
          <a:noFill/>
        </p:spPr>
        <p:txBody>
          <a:bodyPr wrap="square" rtlCol="0">
            <a:spAutoFit/>
          </a:bodyPr>
          <a:lstStyle/>
          <a:p>
            <a:pPr algn="ctr"/>
            <a:r>
              <a:rPr lang="es-MX" sz="1500" dirty="0" smtClean="0">
                <a:latin typeface="Baskerville Old Face" panose="02020602080505020303" pitchFamily="18" charset="0"/>
              </a:rPr>
              <a:t>La doncella tardó algún tiempo en volver, pero al fin encontró lo que tanto había buscado:</a:t>
            </a:r>
            <a:endParaRPr lang="es-MX" sz="1500" dirty="0">
              <a:latin typeface="Baskerville Old Face" panose="02020602080505020303" pitchFamily="18" charset="0"/>
            </a:endParaRPr>
          </a:p>
        </p:txBody>
      </p:sp>
      <p:sp>
        <p:nvSpPr>
          <p:cNvPr id="10" name="CuadroTexto 9"/>
          <p:cNvSpPr txBox="1"/>
          <p:nvPr/>
        </p:nvSpPr>
        <p:spPr>
          <a:xfrm>
            <a:off x="7067912" y="4276912"/>
            <a:ext cx="4164124" cy="553998"/>
          </a:xfrm>
          <a:prstGeom prst="rect">
            <a:avLst/>
          </a:prstGeom>
          <a:noFill/>
        </p:spPr>
        <p:txBody>
          <a:bodyPr wrap="square" rtlCol="0">
            <a:spAutoFit/>
          </a:bodyPr>
          <a:lstStyle/>
          <a:p>
            <a:pPr algn="ctr"/>
            <a:r>
              <a:rPr lang="es-MX" sz="1500" b="1" dirty="0" smtClean="0">
                <a:latin typeface="Baskerville Old Face" panose="02020602080505020303" pitchFamily="18" charset="0"/>
              </a:rPr>
              <a:t>El bondadoso corazón del Príncipe Feliz y la cariñosa pequeña golondrina.</a:t>
            </a:r>
            <a:endParaRPr lang="es-MX" sz="1500" b="1" dirty="0">
              <a:latin typeface="Baskerville Old Face" panose="02020602080505020303" pitchFamily="18" charset="0"/>
            </a:endParaRPr>
          </a:p>
        </p:txBody>
      </p:sp>
      <p:sp>
        <p:nvSpPr>
          <p:cNvPr id="11" name="CuadroTexto 10"/>
          <p:cNvSpPr txBox="1"/>
          <p:nvPr/>
        </p:nvSpPr>
        <p:spPr>
          <a:xfrm>
            <a:off x="8760785" y="5669469"/>
            <a:ext cx="778379" cy="523220"/>
          </a:xfrm>
          <a:prstGeom prst="rect">
            <a:avLst/>
          </a:prstGeom>
          <a:noFill/>
        </p:spPr>
        <p:txBody>
          <a:bodyPr wrap="square" rtlCol="0">
            <a:spAutoFit/>
          </a:bodyPr>
          <a:lstStyle/>
          <a:p>
            <a:r>
              <a:rPr lang="es-MX" sz="2800" b="1" dirty="0" smtClean="0">
                <a:latin typeface="Baskerville Old Face" panose="02020602080505020303" pitchFamily="18" charset="0"/>
              </a:rPr>
              <a:t>FIN</a:t>
            </a:r>
            <a:endParaRPr lang="es-MX" sz="2800" b="1" dirty="0">
              <a:latin typeface="Baskerville Old Face" panose="02020602080505020303" pitchFamily="18" charset="0"/>
            </a:endParaRPr>
          </a:p>
        </p:txBody>
      </p:sp>
    </p:spTree>
    <p:extLst>
      <p:ext uri="{BB962C8B-B14F-4D97-AF65-F5344CB8AC3E}">
        <p14:creationId xmlns:p14="http://schemas.microsoft.com/office/powerpoint/2010/main" val="35910354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heel(1)">
                                      <p:cBhvr>
                                        <p:cTn id="5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17107" t="12726" r="21242" b="12728"/>
          <a:stretch/>
        </p:blipFill>
        <p:spPr>
          <a:xfrm rot="10800000">
            <a:off x="0" y="-5382"/>
            <a:ext cx="6674427" cy="6863382"/>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167" y="857955"/>
            <a:ext cx="2978322" cy="3945467"/>
          </a:xfrm>
          <a:prstGeom prst="rect">
            <a:avLst/>
          </a:prstGeom>
        </p:spPr>
      </p:pic>
      <p:sp>
        <p:nvSpPr>
          <p:cNvPr id="5" name="CuadroTexto 4"/>
          <p:cNvSpPr txBox="1"/>
          <p:nvPr/>
        </p:nvSpPr>
        <p:spPr>
          <a:xfrm>
            <a:off x="1038578" y="5158927"/>
            <a:ext cx="4176889" cy="1015663"/>
          </a:xfrm>
          <a:prstGeom prst="rect">
            <a:avLst/>
          </a:prstGeom>
          <a:noFill/>
        </p:spPr>
        <p:txBody>
          <a:bodyPr wrap="square" rtlCol="0">
            <a:spAutoFit/>
          </a:bodyPr>
          <a:lstStyle/>
          <a:p>
            <a:pPr algn="ctr"/>
            <a:r>
              <a:rPr lang="es-MX" sz="2000" dirty="0" smtClean="0">
                <a:latin typeface="Baskerville Old Face" panose="02020602080505020303" pitchFamily="18" charset="0"/>
              </a:rPr>
              <a:t>Este cuento fue trascrito por la alumna Diana Itzel Negrete Aros de la Escuela Normal de Educación Preescolar</a:t>
            </a:r>
            <a:endParaRPr lang="es-MX" sz="2000" dirty="0">
              <a:latin typeface="Baskerville Old Face" panose="02020602080505020303" pitchFamily="18" charset="0"/>
            </a:endParaRPr>
          </a:p>
        </p:txBody>
      </p:sp>
    </p:spTree>
    <p:extLst>
      <p:ext uri="{BB962C8B-B14F-4D97-AF65-F5344CB8AC3E}">
        <p14:creationId xmlns:p14="http://schemas.microsoft.com/office/powerpoint/2010/main" val="19696956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735</Words>
  <Application>Microsoft Office PowerPoint</Application>
  <PresentationFormat>Panorámica</PresentationFormat>
  <Paragraphs>35</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Baskerville Old Face</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14</cp:revision>
  <dcterms:created xsi:type="dcterms:W3CDTF">2023-10-31T23:35:13Z</dcterms:created>
  <dcterms:modified xsi:type="dcterms:W3CDTF">2023-11-01T03:21:30Z</dcterms:modified>
</cp:coreProperties>
</file>