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0" r:id="rId4"/>
    <p:sldId id="285" r:id="rId5"/>
    <p:sldId id="287" r:id="rId6"/>
    <p:sldId id="272" r:id="rId7"/>
    <p:sldId id="273" r:id="rId8"/>
    <p:sldId id="277" r:id="rId9"/>
    <p:sldId id="292" r:id="rId10"/>
    <p:sldId id="269" r:id="rId11"/>
    <p:sldId id="289" r:id="rId12"/>
    <p:sldId id="291" r:id="rId13"/>
    <p:sldId id="259" r:id="rId14"/>
    <p:sldId id="261" r:id="rId15"/>
    <p:sldId id="263" r:id="rId16"/>
    <p:sldId id="264" r:id="rId17"/>
    <p:sldId id="281" r:id="rId18"/>
    <p:sldId id="267" r:id="rId19"/>
    <p:sldId id="265" r:id="rId20"/>
    <p:sldId id="268" r:id="rId21"/>
    <p:sldId id="293" r:id="rId22"/>
    <p:sldId id="257" r:id="rId2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FF"/>
    <a:srgbClr val="ECD9FF"/>
    <a:srgbClr val="CC3300"/>
    <a:srgbClr val="E2C5FF"/>
    <a:srgbClr val="990099"/>
    <a:srgbClr val="CC00FF"/>
    <a:srgbClr val="BA75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4033" autoAdjust="0"/>
  </p:normalViewPr>
  <p:slideViewPr>
    <p:cSldViewPr snapToGrid="0">
      <p:cViewPr>
        <p:scale>
          <a:sx n="130" d="100"/>
          <a:sy n="130" d="100"/>
        </p:scale>
        <p:origin x="1680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051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623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053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921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065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968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478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56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384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584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045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554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6467C65-AF4C-2FEC-27D9-F23281AC0A9D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9EE607-AE8E-62C2-4E5E-A05BD081597D}"/>
              </a:ext>
            </a:extLst>
          </p:cNvPr>
          <p:cNvSpPr txBox="1"/>
          <p:nvPr/>
        </p:nvSpPr>
        <p:spPr>
          <a:xfrm>
            <a:off x="9588" y="6142633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can,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8EC7708A-771E-C67D-B2A7-64751AF9A0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60571" y="686888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6234AAF-B9A4-7761-7A5C-E4A27717CB0D}"/>
              </a:ext>
            </a:extLst>
          </p:cNvPr>
          <p:cNvSpPr txBox="1"/>
          <p:nvPr/>
        </p:nvSpPr>
        <p:spPr>
          <a:xfrm>
            <a:off x="-534574" y="956055"/>
            <a:ext cx="9917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s-MX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Foto De Stock Retrato Del Doctor Sobre Un Fondo Blanco | Libre De Derechos  | FreeImag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17" y="769441"/>
            <a:ext cx="3520339" cy="52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12837" y="2494937"/>
            <a:ext cx="52600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err="1">
                <a:solidFill>
                  <a:srgbClr val="990099"/>
                </a:solidFill>
              </a:rPr>
              <a:t>May</a:t>
            </a:r>
            <a:r>
              <a:rPr lang="es-MX" sz="6000" b="1" dirty="0">
                <a:solidFill>
                  <a:srgbClr val="990099"/>
                </a:solidFill>
              </a:rPr>
              <a:t> I </a:t>
            </a:r>
            <a:r>
              <a:rPr lang="es-MX" sz="6000" b="1" dirty="0" err="1">
                <a:solidFill>
                  <a:srgbClr val="990099"/>
                </a:solidFill>
              </a:rPr>
              <a:t>help</a:t>
            </a:r>
            <a:r>
              <a:rPr lang="es-MX" sz="6000" b="1" dirty="0">
                <a:solidFill>
                  <a:srgbClr val="990099"/>
                </a:solidFill>
              </a:rPr>
              <a:t> </a:t>
            </a:r>
            <a:r>
              <a:rPr lang="es-MX" sz="6000" b="1" dirty="0" err="1">
                <a:solidFill>
                  <a:srgbClr val="990099"/>
                </a:solidFill>
              </a:rPr>
              <a:t>you</a:t>
            </a:r>
            <a:r>
              <a:rPr lang="es-MX" sz="6000" b="1" dirty="0">
                <a:solidFill>
                  <a:srgbClr val="990099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550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453611C-FD1E-5CC8-4CE4-6107DF014E6D}"/>
              </a:ext>
            </a:extLst>
          </p:cNvPr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“Modal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82E784-CF57-C07A-9632-53AA49012C01}"/>
              </a:ext>
            </a:extLst>
          </p:cNvPr>
          <p:cNvSpPr txBox="1"/>
          <p:nvPr/>
        </p:nvSpPr>
        <p:spPr>
          <a:xfrm>
            <a:off x="14067" y="407961"/>
            <a:ext cx="912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/>
              <a:t>Modals</a:t>
            </a:r>
            <a:r>
              <a:rPr lang="es-MX" sz="2000" dirty="0"/>
              <a:t> </a:t>
            </a:r>
            <a:r>
              <a:rPr lang="es-MX" sz="2000" b="1" dirty="0"/>
              <a:t> </a:t>
            </a:r>
            <a:r>
              <a:rPr lang="es-MX" sz="2000" b="1" dirty="0" err="1"/>
              <a:t>Could</a:t>
            </a:r>
            <a:r>
              <a:rPr lang="es-MX" sz="2000" b="1" dirty="0"/>
              <a:t>, </a:t>
            </a:r>
            <a:r>
              <a:rPr lang="es-MX" sz="2000" b="1" dirty="0" err="1"/>
              <a:t>Should</a:t>
            </a:r>
            <a:r>
              <a:rPr lang="es-MX" sz="2000" b="1" dirty="0"/>
              <a:t> </a:t>
            </a:r>
            <a:r>
              <a:rPr lang="es-MX" sz="2000" dirty="0"/>
              <a:t>are </a:t>
            </a:r>
            <a:r>
              <a:rPr lang="es-MX" sz="2000" dirty="0" err="1"/>
              <a:t>used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 </a:t>
            </a:r>
            <a:r>
              <a:rPr lang="es-MX" sz="2000" dirty="0" err="1"/>
              <a:t>give</a:t>
            </a:r>
            <a:r>
              <a:rPr lang="es-MX" sz="2000" dirty="0"/>
              <a:t> </a:t>
            </a:r>
            <a:r>
              <a:rPr lang="es-MX" sz="2000" dirty="0" err="1"/>
              <a:t>suggestions</a:t>
            </a:r>
            <a:r>
              <a:rPr lang="es-MX" sz="2000" dirty="0"/>
              <a:t>.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Use </a:t>
            </a:r>
            <a:r>
              <a:rPr lang="en-US" sz="2000" b="1" dirty="0"/>
              <a:t>Should </a:t>
            </a:r>
            <a:r>
              <a:rPr lang="en-US" sz="2000" dirty="0"/>
              <a:t>expresses one´s opinion as suggestion on an action to take.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B38190-A4B6-41AC-8E65-7D2007AC7C80}"/>
              </a:ext>
            </a:extLst>
          </p:cNvPr>
          <p:cNvSpPr txBox="1"/>
          <p:nvPr/>
        </p:nvSpPr>
        <p:spPr>
          <a:xfrm>
            <a:off x="6515100" y="43934"/>
            <a:ext cx="2914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 err="1">
                <a:solidFill>
                  <a:schemeClr val="bg1"/>
                </a:solidFill>
              </a:rPr>
              <a:t>Student´s</a:t>
            </a:r>
            <a:r>
              <a:rPr lang="es-MX" sz="1800" dirty="0">
                <a:solidFill>
                  <a:schemeClr val="bg1"/>
                </a:solidFill>
              </a:rPr>
              <a:t> </a:t>
            </a:r>
            <a:r>
              <a:rPr lang="es-MX" sz="1800" dirty="0" err="1">
                <a:solidFill>
                  <a:schemeClr val="bg1"/>
                </a:solidFill>
              </a:rPr>
              <a:t>book</a:t>
            </a:r>
            <a:r>
              <a:rPr lang="es-MX" sz="1800" dirty="0">
                <a:solidFill>
                  <a:schemeClr val="bg1"/>
                </a:solidFill>
              </a:rPr>
              <a:t> </a:t>
            </a:r>
            <a:r>
              <a:rPr lang="es-MX" sz="1800" dirty="0" err="1">
                <a:solidFill>
                  <a:schemeClr val="bg1"/>
                </a:solidFill>
              </a:rPr>
              <a:t>pg</a:t>
            </a:r>
            <a:r>
              <a:rPr lang="es-MX" sz="1800" dirty="0">
                <a:solidFill>
                  <a:schemeClr val="bg1"/>
                </a:solidFill>
              </a:rPr>
              <a:t> 11 ex 9</a:t>
            </a:r>
          </a:p>
        </p:txBody>
      </p:sp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CA07D310-528E-1E30-7DA6-EA14DD227F3A}"/>
              </a:ext>
            </a:extLst>
          </p:cNvPr>
          <p:cNvSpPr/>
          <p:nvPr/>
        </p:nvSpPr>
        <p:spPr>
          <a:xfrm>
            <a:off x="2152650" y="4762500"/>
            <a:ext cx="5029200" cy="1123950"/>
          </a:xfrm>
          <a:prstGeom prst="wedgeRoundRectCallout">
            <a:avLst>
              <a:gd name="adj1" fmla="val 66635"/>
              <a:gd name="adj2" fmla="val -54286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AA2B78D-160A-E6CF-265D-85E9A15A2916}"/>
              </a:ext>
            </a:extLst>
          </p:cNvPr>
          <p:cNvSpPr txBox="1"/>
          <p:nvPr/>
        </p:nvSpPr>
        <p:spPr>
          <a:xfrm>
            <a:off x="2247900" y="5029200"/>
            <a:ext cx="4925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herbal tea.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75,023 Cough Photos - Free &amp; Royalty-Free Stock Photos from Dreamstime">
            <a:extLst>
              <a:ext uri="{FF2B5EF4-FFF2-40B4-BE49-F238E27FC236}">
                <a16:creationId xmlns:a16="http://schemas.microsoft.com/office/drawing/2014/main" id="{9E3D9E3A-EB29-E67B-3386-FBC3FD98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3851" y="1488107"/>
            <a:ext cx="3219451" cy="301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4AB76364-5D96-1636-D577-7212F5C88E20}"/>
              </a:ext>
            </a:extLst>
          </p:cNvPr>
          <p:cNvSpPr/>
          <p:nvPr/>
        </p:nvSpPr>
        <p:spPr>
          <a:xfrm>
            <a:off x="3124199" y="1600200"/>
            <a:ext cx="5315135" cy="1333500"/>
          </a:xfrm>
          <a:prstGeom prst="wedgeRoundRectCallout">
            <a:avLst>
              <a:gd name="adj1" fmla="val -69194"/>
              <a:gd name="adj2" fmla="val 37615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8B49081-88AC-1FCF-4D71-03DCF0A9A912}"/>
              </a:ext>
            </a:extLst>
          </p:cNvPr>
          <p:cNvSpPr txBox="1"/>
          <p:nvPr/>
        </p:nvSpPr>
        <p:spPr>
          <a:xfrm>
            <a:off x="3200400" y="2076450"/>
            <a:ext cx="523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Professional lady pharmacist. Over white background , #Ad, #lady,  #Professional, #pharmacist, #background, #white #ad | Lady, Professional,  Girls image">
            <a:extLst>
              <a:ext uri="{FF2B5EF4-FFF2-40B4-BE49-F238E27FC236}">
                <a16:creationId xmlns:a16="http://schemas.microsoft.com/office/drawing/2014/main" id="{726AEB6C-575D-B3A4-8F57-2663AC15B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/>
        </p:blipFill>
        <p:spPr bwMode="auto">
          <a:xfrm>
            <a:off x="6648450" y="3468975"/>
            <a:ext cx="2495550" cy="33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0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453611C-FD1E-5CC8-4CE4-6107DF014E6D}"/>
              </a:ext>
            </a:extLst>
          </p:cNvPr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“Modal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82E784-CF57-C07A-9632-53AA49012C01}"/>
              </a:ext>
            </a:extLst>
          </p:cNvPr>
          <p:cNvSpPr txBox="1"/>
          <p:nvPr/>
        </p:nvSpPr>
        <p:spPr>
          <a:xfrm>
            <a:off x="14067" y="407961"/>
            <a:ext cx="912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/>
              <a:t>Modals</a:t>
            </a:r>
            <a:r>
              <a:rPr lang="es-MX" sz="2000" dirty="0"/>
              <a:t> </a:t>
            </a:r>
            <a:r>
              <a:rPr lang="es-MX" sz="2000" b="1" dirty="0"/>
              <a:t> </a:t>
            </a:r>
            <a:r>
              <a:rPr lang="es-MX" sz="2000" b="1" dirty="0" err="1"/>
              <a:t>Could</a:t>
            </a:r>
            <a:r>
              <a:rPr lang="es-MX" sz="2000" b="1" dirty="0"/>
              <a:t>, </a:t>
            </a:r>
            <a:r>
              <a:rPr lang="es-MX" sz="2000" b="1" dirty="0" err="1"/>
              <a:t>Should</a:t>
            </a:r>
            <a:r>
              <a:rPr lang="es-MX" sz="2000" b="1" dirty="0"/>
              <a:t> </a:t>
            </a:r>
            <a:r>
              <a:rPr lang="es-MX" sz="2000" dirty="0"/>
              <a:t>are </a:t>
            </a:r>
            <a:r>
              <a:rPr lang="es-MX" sz="2000" dirty="0" err="1"/>
              <a:t>used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 </a:t>
            </a:r>
            <a:r>
              <a:rPr lang="es-MX" sz="2000" dirty="0" err="1"/>
              <a:t>give</a:t>
            </a:r>
            <a:r>
              <a:rPr lang="es-MX" sz="2000" dirty="0"/>
              <a:t> </a:t>
            </a:r>
            <a:r>
              <a:rPr lang="es-MX" sz="2000" dirty="0" err="1"/>
              <a:t>suggestions</a:t>
            </a:r>
            <a:r>
              <a:rPr lang="es-MX" sz="2000" dirty="0"/>
              <a:t>.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 Use </a:t>
            </a:r>
            <a:r>
              <a:rPr lang="en-US" sz="2000" b="1" dirty="0"/>
              <a:t>Could</a:t>
            </a:r>
            <a:r>
              <a:rPr lang="en-US" sz="2000" dirty="0"/>
              <a:t> is an idea or option to suggest an alternative or possibility.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B38190-A4B6-41AC-8E65-7D2007AC7C80}"/>
              </a:ext>
            </a:extLst>
          </p:cNvPr>
          <p:cNvSpPr txBox="1"/>
          <p:nvPr/>
        </p:nvSpPr>
        <p:spPr>
          <a:xfrm>
            <a:off x="6515100" y="43934"/>
            <a:ext cx="2914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 err="1">
                <a:solidFill>
                  <a:schemeClr val="bg1"/>
                </a:solidFill>
              </a:rPr>
              <a:t>Student´s</a:t>
            </a:r>
            <a:r>
              <a:rPr lang="es-MX" sz="1800" dirty="0">
                <a:solidFill>
                  <a:schemeClr val="bg1"/>
                </a:solidFill>
              </a:rPr>
              <a:t> </a:t>
            </a:r>
            <a:r>
              <a:rPr lang="es-MX" sz="1800" dirty="0" err="1">
                <a:solidFill>
                  <a:schemeClr val="bg1"/>
                </a:solidFill>
              </a:rPr>
              <a:t>book</a:t>
            </a:r>
            <a:r>
              <a:rPr lang="es-MX" sz="1800" dirty="0">
                <a:solidFill>
                  <a:schemeClr val="bg1"/>
                </a:solidFill>
              </a:rPr>
              <a:t> </a:t>
            </a:r>
            <a:r>
              <a:rPr lang="es-MX" sz="1800" dirty="0" err="1">
                <a:solidFill>
                  <a:schemeClr val="bg1"/>
                </a:solidFill>
              </a:rPr>
              <a:t>pg</a:t>
            </a:r>
            <a:r>
              <a:rPr lang="es-MX" sz="1800" dirty="0">
                <a:solidFill>
                  <a:schemeClr val="bg1"/>
                </a:solidFill>
              </a:rPr>
              <a:t> 11 ex 9</a:t>
            </a:r>
          </a:p>
        </p:txBody>
      </p:sp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CA07D310-528E-1E30-7DA6-EA14DD227F3A}"/>
              </a:ext>
            </a:extLst>
          </p:cNvPr>
          <p:cNvSpPr/>
          <p:nvPr/>
        </p:nvSpPr>
        <p:spPr>
          <a:xfrm>
            <a:off x="1771650" y="4457700"/>
            <a:ext cx="5543550" cy="1428750"/>
          </a:xfrm>
          <a:prstGeom prst="wedgeRoundRectCallout">
            <a:avLst>
              <a:gd name="adj1" fmla="val 62660"/>
              <a:gd name="adj2" fmla="val -3939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AA2B78D-160A-E6CF-265D-85E9A15A2916}"/>
              </a:ext>
            </a:extLst>
          </p:cNvPr>
          <p:cNvSpPr txBox="1"/>
          <p:nvPr/>
        </p:nvSpPr>
        <p:spPr>
          <a:xfrm>
            <a:off x="1962150" y="4762500"/>
            <a:ext cx="5369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try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syrup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4" descr="75,023 Cough Photos - Free &amp; Royalty-Free Stock Photos from Dreamstime">
            <a:extLst>
              <a:ext uri="{FF2B5EF4-FFF2-40B4-BE49-F238E27FC236}">
                <a16:creationId xmlns:a16="http://schemas.microsoft.com/office/drawing/2014/main" id="{9E3D9E3A-EB29-E67B-3386-FBC3FD98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3851" y="1397192"/>
            <a:ext cx="3219451" cy="301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4AB76364-5D96-1636-D577-7212F5C88E20}"/>
              </a:ext>
            </a:extLst>
          </p:cNvPr>
          <p:cNvSpPr/>
          <p:nvPr/>
        </p:nvSpPr>
        <p:spPr>
          <a:xfrm>
            <a:off x="2857500" y="2133600"/>
            <a:ext cx="5276850" cy="1333500"/>
          </a:xfrm>
          <a:prstGeom prst="wedgeRoundRectCallout">
            <a:avLst>
              <a:gd name="adj1" fmla="val -61252"/>
              <a:gd name="adj2" fmla="val -13813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8B49081-88AC-1FCF-4D71-03DCF0A9A912}"/>
              </a:ext>
            </a:extLst>
          </p:cNvPr>
          <p:cNvSpPr txBox="1"/>
          <p:nvPr/>
        </p:nvSpPr>
        <p:spPr>
          <a:xfrm>
            <a:off x="2933700" y="2609850"/>
            <a:ext cx="523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Professional lady pharmacist. Over white background , #Ad, #lady,  #Professional, #pharmacist, #background, #white #ad | Lady, Professional,  Girls image">
            <a:extLst>
              <a:ext uri="{FF2B5EF4-FFF2-40B4-BE49-F238E27FC236}">
                <a16:creationId xmlns:a16="http://schemas.microsoft.com/office/drawing/2014/main" id="{726AEB6C-575D-B3A4-8F57-2663AC15B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/>
        </p:blipFill>
        <p:spPr bwMode="auto">
          <a:xfrm>
            <a:off x="6648450" y="3468975"/>
            <a:ext cx="2495550" cy="33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71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453611C-FD1E-5CC8-4CE4-6107DF014E6D}"/>
              </a:ext>
            </a:extLst>
          </p:cNvPr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“Modal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82E784-CF57-C07A-9632-53AA49012C01}"/>
              </a:ext>
            </a:extLst>
          </p:cNvPr>
          <p:cNvSpPr txBox="1"/>
          <p:nvPr/>
        </p:nvSpPr>
        <p:spPr>
          <a:xfrm>
            <a:off x="14067" y="407961"/>
            <a:ext cx="912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Use </a:t>
            </a:r>
            <a:r>
              <a:rPr lang="es-MX" sz="2000" b="1" dirty="0" err="1"/>
              <a:t>Why</a:t>
            </a:r>
            <a:r>
              <a:rPr lang="es-MX" sz="2000" b="1" dirty="0"/>
              <a:t> </a:t>
            </a:r>
            <a:r>
              <a:rPr lang="es-MX" sz="2000" b="1" dirty="0" err="1"/>
              <a:t>dont</a:t>
            </a:r>
            <a:r>
              <a:rPr lang="es-MX" sz="2000" b="1" dirty="0"/>
              <a:t> </a:t>
            </a:r>
            <a:r>
              <a:rPr lang="es-MX" sz="2000" b="1" dirty="0" err="1"/>
              <a:t>you</a:t>
            </a:r>
            <a:r>
              <a:rPr lang="es-MX" sz="2000" b="1" dirty="0"/>
              <a:t>…</a:t>
            </a:r>
            <a:r>
              <a:rPr lang="en-US" sz="2000" b="1" dirty="0"/>
              <a:t>.  </a:t>
            </a:r>
            <a:r>
              <a:rPr lang="en-US" sz="2000" dirty="0"/>
              <a:t>Is also a common phrase used to give suggestions.</a:t>
            </a:r>
          </a:p>
          <a:p>
            <a:r>
              <a:rPr lang="en-US" sz="2000" dirty="0"/>
              <a:t>It is used to convince someone about your idea.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B38190-A4B6-41AC-8E65-7D2007AC7C80}"/>
              </a:ext>
            </a:extLst>
          </p:cNvPr>
          <p:cNvSpPr txBox="1"/>
          <p:nvPr/>
        </p:nvSpPr>
        <p:spPr>
          <a:xfrm>
            <a:off x="6515100" y="43934"/>
            <a:ext cx="2914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 err="1">
                <a:solidFill>
                  <a:schemeClr val="bg1"/>
                </a:solidFill>
              </a:rPr>
              <a:t>Student´s</a:t>
            </a:r>
            <a:r>
              <a:rPr lang="es-MX" sz="1800" dirty="0">
                <a:solidFill>
                  <a:schemeClr val="bg1"/>
                </a:solidFill>
              </a:rPr>
              <a:t> </a:t>
            </a:r>
            <a:r>
              <a:rPr lang="es-MX" sz="1800" dirty="0" err="1">
                <a:solidFill>
                  <a:schemeClr val="bg1"/>
                </a:solidFill>
              </a:rPr>
              <a:t>book</a:t>
            </a:r>
            <a:r>
              <a:rPr lang="es-MX" sz="1800" dirty="0">
                <a:solidFill>
                  <a:schemeClr val="bg1"/>
                </a:solidFill>
              </a:rPr>
              <a:t> </a:t>
            </a:r>
            <a:r>
              <a:rPr lang="es-MX" sz="1800" dirty="0" err="1">
                <a:solidFill>
                  <a:schemeClr val="bg1"/>
                </a:solidFill>
              </a:rPr>
              <a:t>pg</a:t>
            </a:r>
            <a:r>
              <a:rPr lang="es-MX" sz="1800" dirty="0">
                <a:solidFill>
                  <a:schemeClr val="bg1"/>
                </a:solidFill>
              </a:rPr>
              <a:t> 11 ex 9</a:t>
            </a:r>
          </a:p>
        </p:txBody>
      </p:sp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CA07D310-528E-1E30-7DA6-EA14DD227F3A}"/>
              </a:ext>
            </a:extLst>
          </p:cNvPr>
          <p:cNvSpPr/>
          <p:nvPr/>
        </p:nvSpPr>
        <p:spPr>
          <a:xfrm>
            <a:off x="971550" y="4457700"/>
            <a:ext cx="6229350" cy="1428750"/>
          </a:xfrm>
          <a:prstGeom prst="wedgeRoundRectCallout">
            <a:avLst>
              <a:gd name="adj1" fmla="val 62660"/>
              <a:gd name="adj2" fmla="val -3939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AA2B78D-160A-E6CF-265D-85E9A15A2916}"/>
              </a:ext>
            </a:extLst>
          </p:cNvPr>
          <p:cNvSpPr txBox="1"/>
          <p:nvPr/>
        </p:nvSpPr>
        <p:spPr>
          <a:xfrm>
            <a:off x="1104900" y="4914900"/>
            <a:ext cx="614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try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4" descr="75,023 Cough Photos - Free &amp; Royalty-Free Stock Photos from Dreamstime">
            <a:extLst>
              <a:ext uri="{FF2B5EF4-FFF2-40B4-BE49-F238E27FC236}">
                <a16:creationId xmlns:a16="http://schemas.microsoft.com/office/drawing/2014/main" id="{9E3D9E3A-EB29-E67B-3386-FBC3FD98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3851" y="1397192"/>
            <a:ext cx="3219451" cy="301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4AB76364-5D96-1636-D577-7212F5C88E20}"/>
              </a:ext>
            </a:extLst>
          </p:cNvPr>
          <p:cNvSpPr/>
          <p:nvPr/>
        </p:nvSpPr>
        <p:spPr>
          <a:xfrm>
            <a:off x="2857500" y="2133600"/>
            <a:ext cx="5276850" cy="1333500"/>
          </a:xfrm>
          <a:prstGeom prst="wedgeRoundRectCallout">
            <a:avLst>
              <a:gd name="adj1" fmla="val -61252"/>
              <a:gd name="adj2" fmla="val -13813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8B49081-88AC-1FCF-4D71-03DCF0A9A912}"/>
              </a:ext>
            </a:extLst>
          </p:cNvPr>
          <p:cNvSpPr txBox="1"/>
          <p:nvPr/>
        </p:nvSpPr>
        <p:spPr>
          <a:xfrm>
            <a:off x="2933700" y="2609850"/>
            <a:ext cx="523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Professional lady pharmacist. Over white background , #Ad, #lady,  #Professional, #pharmacist, #background, #white #ad | Lady, Professional,  Girls image">
            <a:extLst>
              <a:ext uri="{FF2B5EF4-FFF2-40B4-BE49-F238E27FC236}">
                <a16:creationId xmlns:a16="http://schemas.microsoft.com/office/drawing/2014/main" id="{726AEB6C-575D-B3A4-8F57-2663AC15B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/>
        </p:blipFill>
        <p:spPr bwMode="auto">
          <a:xfrm>
            <a:off x="6648450" y="3468975"/>
            <a:ext cx="2495550" cy="33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50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F6CB316-BA74-B3A2-94D8-A0ECBB43E1F5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“Can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?”  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11 ex 2  </a:t>
            </a:r>
            <a:endParaRPr lang="es-MX" sz="1300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20F9F67-EF3A-8325-4A6D-88B52D301993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CB07F5BB-3165-21C7-D4D5-02E11A7CC3CB}"/>
              </a:ext>
            </a:extLst>
          </p:cNvPr>
          <p:cNvSpPr txBox="1"/>
          <p:nvPr/>
        </p:nvSpPr>
        <p:spPr>
          <a:xfrm>
            <a:off x="0" y="436097"/>
            <a:ext cx="218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es-MX" dirty="0"/>
              <a:t>Listen and </a:t>
            </a:r>
            <a:r>
              <a:rPr lang="es-MX" dirty="0" err="1"/>
              <a:t>practice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5710FE-5C46-81F7-252F-ACAFE442DF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807" t="12438" r="2155" b="30204"/>
          <a:stretch/>
        </p:blipFill>
        <p:spPr>
          <a:xfrm>
            <a:off x="5543550" y="689319"/>
            <a:ext cx="3499630" cy="485335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8A06D4B-AA1F-D5C7-BD5C-6FD594F3076F}"/>
              </a:ext>
            </a:extLst>
          </p:cNvPr>
          <p:cNvSpPr txBox="1"/>
          <p:nvPr/>
        </p:nvSpPr>
        <p:spPr>
          <a:xfrm>
            <a:off x="124264" y="5765404"/>
            <a:ext cx="519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B. </a:t>
            </a:r>
            <a:r>
              <a:rPr lang="es-MX" dirty="0"/>
              <a:t>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pharmacist</a:t>
            </a:r>
            <a:r>
              <a:rPr lang="es-MX" dirty="0"/>
              <a:t>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next</a:t>
            </a:r>
            <a:r>
              <a:rPr lang="es-MX" dirty="0"/>
              <a:t> </a:t>
            </a:r>
            <a:r>
              <a:rPr lang="es-MX" dirty="0" err="1"/>
              <a:t>customer</a:t>
            </a:r>
            <a:r>
              <a:rPr lang="es-MX" dirty="0"/>
              <a:t>. </a:t>
            </a:r>
          </a:p>
        </p:txBody>
      </p:sp>
      <p:pic>
        <p:nvPicPr>
          <p:cNvPr id="10" name="98EDF46A">
            <a:hlinkClick r:id="" action="ppaction://media"/>
            <a:extLst>
              <a:ext uri="{FF2B5EF4-FFF2-40B4-BE49-F238E27FC236}">
                <a16:creationId xmlns:a16="http://schemas.microsoft.com/office/drawing/2014/main" id="{F1729FED-B2F4-EC6E-FC43-57F2F85E51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4956" y="6079587"/>
            <a:ext cx="609600" cy="609600"/>
          </a:xfrm>
          <a:prstGeom prst="rect">
            <a:avLst/>
          </a:prstGeom>
        </p:spPr>
      </p:pic>
      <p:pic>
        <p:nvPicPr>
          <p:cNvPr id="11" name="5157E212">
            <a:hlinkClick r:id="" action="ppaction://media"/>
            <a:extLst>
              <a:ext uri="{FF2B5EF4-FFF2-40B4-BE49-F238E27FC236}">
                <a16:creationId xmlns:a16="http://schemas.microsoft.com/office/drawing/2014/main" id="{3F559893-2577-467C-F5B3-41CDB5275A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015" y="620250"/>
            <a:ext cx="609600" cy="6096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BD6DBB5-0499-D552-C424-8CAD7FB2C350}"/>
              </a:ext>
            </a:extLst>
          </p:cNvPr>
          <p:cNvSpPr txBox="1"/>
          <p:nvPr/>
        </p:nvSpPr>
        <p:spPr>
          <a:xfrm>
            <a:off x="1206305" y="6209097"/>
            <a:ext cx="7684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customer</a:t>
            </a:r>
            <a:r>
              <a:rPr lang="es-MX" dirty="0"/>
              <a:t> </a:t>
            </a:r>
            <a:r>
              <a:rPr lang="es-MX" dirty="0" err="1"/>
              <a:t>want</a:t>
            </a:r>
            <a:r>
              <a:rPr lang="es-MX" dirty="0"/>
              <a:t>?________________________________________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D90AAC-59D1-1662-A880-D7A5989CF7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768" t="21180" r="28379" b="19708"/>
          <a:stretch/>
        </p:blipFill>
        <p:spPr>
          <a:xfrm>
            <a:off x="444596" y="952500"/>
            <a:ext cx="5613304" cy="46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5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6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64E95DD-3123-8600-53A2-E80903C5C812}"/>
              </a:ext>
            </a:extLst>
          </p:cNvPr>
          <p:cNvSpPr txBox="1"/>
          <p:nvPr/>
        </p:nvSpPr>
        <p:spPr>
          <a:xfrm>
            <a:off x="2948859" y="43542"/>
            <a:ext cx="234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11 ex9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E60B1B3-D003-F584-562C-62730BFC8623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0F1425D-995C-E16C-D5D4-AB26DAD97501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69059F13-40E3-A930-9E6F-6F4705085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54" t="44131" r="29370" b="20512"/>
          <a:stretch/>
        </p:blipFill>
        <p:spPr>
          <a:xfrm>
            <a:off x="0" y="1032637"/>
            <a:ext cx="6344529" cy="578182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2A9D633-CBE0-4C3D-479B-6F0D34FDA829}"/>
              </a:ext>
            </a:extLst>
          </p:cNvPr>
          <p:cNvSpPr txBox="1"/>
          <p:nvPr/>
        </p:nvSpPr>
        <p:spPr>
          <a:xfrm>
            <a:off x="56272" y="436097"/>
            <a:ext cx="674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Choose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words</a:t>
            </a:r>
            <a:r>
              <a:rPr lang="es-MX" dirty="0"/>
              <a:t>. </a:t>
            </a:r>
            <a:r>
              <a:rPr lang="es-MX" dirty="0" err="1"/>
              <a:t>Then</a:t>
            </a:r>
            <a:r>
              <a:rPr lang="es-MX" dirty="0"/>
              <a:t> compare and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a </a:t>
            </a:r>
            <a:r>
              <a:rPr lang="es-MX" dirty="0" err="1"/>
              <a:t>partner</a:t>
            </a:r>
            <a:r>
              <a:rPr lang="es-MX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6530E7-DCF2-2D14-F787-8D67C0AAA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747" t="45697" r="1538" b="18463"/>
          <a:stretch/>
        </p:blipFill>
        <p:spPr>
          <a:xfrm>
            <a:off x="6561220" y="1173757"/>
            <a:ext cx="2369459" cy="1328811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57B2F48-EBDB-4A06-6D41-41FFAA3422F9}"/>
              </a:ext>
            </a:extLst>
          </p:cNvPr>
          <p:cNvSpPr/>
          <p:nvPr/>
        </p:nvSpPr>
        <p:spPr>
          <a:xfrm>
            <a:off x="8299938" y="629098"/>
            <a:ext cx="717452" cy="942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050" name="Picture 2" descr="Natural Home Remedies For Itchy Eyes - PharmEasy Blo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DDFDE"/>
              </a:clrFrom>
              <a:clrTo>
                <a:srgbClr val="DDDF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6" b="24827"/>
          <a:stretch/>
        </p:blipFill>
        <p:spPr bwMode="auto">
          <a:xfrm flipH="1">
            <a:off x="6561218" y="2694088"/>
            <a:ext cx="2347745" cy="150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secuencias del insomnio en la muj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61" y="4817635"/>
            <a:ext cx="3267818" cy="18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D0FADA65-A041-7E60-5E0C-8691985277F7}"/>
              </a:ext>
            </a:extLst>
          </p:cNvPr>
          <p:cNvSpPr/>
          <p:nvPr/>
        </p:nvSpPr>
        <p:spPr>
          <a:xfrm>
            <a:off x="658678" y="2934571"/>
            <a:ext cx="790414" cy="681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E824BC-17DD-9870-155D-A37FC20C831E}"/>
              </a:ext>
            </a:extLst>
          </p:cNvPr>
          <p:cNvSpPr/>
          <p:nvPr/>
        </p:nvSpPr>
        <p:spPr>
          <a:xfrm>
            <a:off x="1665781" y="3515989"/>
            <a:ext cx="790414" cy="681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95890FF-7064-23CC-DCF0-F628CC664956}"/>
              </a:ext>
            </a:extLst>
          </p:cNvPr>
          <p:cNvSpPr/>
          <p:nvPr/>
        </p:nvSpPr>
        <p:spPr>
          <a:xfrm>
            <a:off x="2546381" y="3923547"/>
            <a:ext cx="790414" cy="681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00ED5D19-FC59-A099-0A51-6A0B50D1D114}"/>
              </a:ext>
            </a:extLst>
          </p:cNvPr>
          <p:cNvSpPr/>
          <p:nvPr/>
        </p:nvSpPr>
        <p:spPr>
          <a:xfrm>
            <a:off x="2456194" y="4957730"/>
            <a:ext cx="1251257" cy="681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6B47E96-705E-42F4-5C43-C93941DAFAE5}"/>
              </a:ext>
            </a:extLst>
          </p:cNvPr>
          <p:cNvSpPr/>
          <p:nvPr/>
        </p:nvSpPr>
        <p:spPr>
          <a:xfrm>
            <a:off x="1083282" y="5372717"/>
            <a:ext cx="790414" cy="681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87580DD-DBFD-C087-24D0-F622DD6F2742}"/>
              </a:ext>
            </a:extLst>
          </p:cNvPr>
          <p:cNvSpPr/>
          <p:nvPr/>
        </p:nvSpPr>
        <p:spPr>
          <a:xfrm>
            <a:off x="653789" y="1074568"/>
            <a:ext cx="790414" cy="681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3157FBF-684E-56E9-7EBB-FB1D98A7C091}"/>
              </a:ext>
            </a:extLst>
          </p:cNvPr>
          <p:cNvSpPr/>
          <p:nvPr/>
        </p:nvSpPr>
        <p:spPr>
          <a:xfrm>
            <a:off x="2097992" y="1559307"/>
            <a:ext cx="790414" cy="681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93E971DE-113A-BD72-6871-7A4DCD2D961A}"/>
              </a:ext>
            </a:extLst>
          </p:cNvPr>
          <p:cNvSpPr/>
          <p:nvPr/>
        </p:nvSpPr>
        <p:spPr>
          <a:xfrm>
            <a:off x="2314681" y="2098783"/>
            <a:ext cx="790414" cy="681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5820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2317C07-7E56-ED5F-97CB-E1C00595A733}"/>
              </a:ext>
            </a:extLst>
          </p:cNvPr>
          <p:cNvSpPr txBox="1"/>
          <p:nvPr/>
        </p:nvSpPr>
        <p:spPr>
          <a:xfrm>
            <a:off x="2934791" y="85746"/>
            <a:ext cx="210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11 ex6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06E69E1-A77F-CAC6-870F-9DAC1E6B06DD}"/>
              </a:ext>
            </a:extLst>
          </p:cNvPr>
          <p:cNvSpPr/>
          <p:nvPr/>
        </p:nvSpPr>
        <p:spPr>
          <a:xfrm>
            <a:off x="0" y="140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A833298-CBAB-ADFA-E346-6A58F8856FC9}"/>
              </a:ext>
            </a:extLst>
          </p:cNvPr>
          <p:cNvCxnSpPr/>
          <p:nvPr/>
        </p:nvCxnSpPr>
        <p:spPr>
          <a:xfrm>
            <a:off x="0" y="45016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5321AE15-8AAA-AAAD-16D5-271E0E3DDDC5}"/>
              </a:ext>
            </a:extLst>
          </p:cNvPr>
          <p:cNvSpPr txBox="1"/>
          <p:nvPr/>
        </p:nvSpPr>
        <p:spPr>
          <a:xfrm>
            <a:off x="42204" y="590844"/>
            <a:ext cx="521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Check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statements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make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2A41744-5BB2-9374-C790-0CC3FB633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49" t="10713" r="23821" b="56003"/>
          <a:stretch/>
        </p:blipFill>
        <p:spPr>
          <a:xfrm>
            <a:off x="196946" y="1223886"/>
            <a:ext cx="8468749" cy="55145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A51B574-54B2-F217-2BB1-35AEEE9370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30" t="19421" r="8000" b="43638"/>
          <a:stretch/>
        </p:blipFill>
        <p:spPr>
          <a:xfrm>
            <a:off x="6133511" y="534574"/>
            <a:ext cx="2757268" cy="189913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235273-4FF0-C56E-3FB7-90F315788D0D}"/>
              </a:ext>
            </a:extLst>
          </p:cNvPr>
          <p:cNvSpPr txBox="1"/>
          <p:nvPr/>
        </p:nvSpPr>
        <p:spPr>
          <a:xfrm>
            <a:off x="2508039" y="243371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x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F2C9E2-758F-CB9D-2966-1A3BF4D96FB3}"/>
              </a:ext>
            </a:extLst>
          </p:cNvPr>
          <p:cNvSpPr txBox="1"/>
          <p:nvPr/>
        </p:nvSpPr>
        <p:spPr>
          <a:xfrm>
            <a:off x="2510435" y="469038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x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5B8AADF-AFE2-FADD-F095-C86AD0280AE6}"/>
              </a:ext>
            </a:extLst>
          </p:cNvPr>
          <p:cNvSpPr txBox="1"/>
          <p:nvPr/>
        </p:nvSpPr>
        <p:spPr>
          <a:xfrm>
            <a:off x="2508039" y="589782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14086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A2508FB-A6E8-0008-1BDB-BBE8D8769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31" t="47332" r="15230" b="11623"/>
          <a:stretch/>
        </p:blipFill>
        <p:spPr>
          <a:xfrm>
            <a:off x="70332" y="576777"/>
            <a:ext cx="8412482" cy="617571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65D04A1-BC63-FB3A-EDE5-BB4CF38A1DEB}"/>
              </a:ext>
            </a:extLst>
          </p:cNvPr>
          <p:cNvSpPr txBox="1"/>
          <p:nvPr/>
        </p:nvSpPr>
        <p:spPr>
          <a:xfrm>
            <a:off x="2948859" y="113882"/>
            <a:ext cx="210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11 ex6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1B6BE86-2CC5-D5B1-F769-EEE98EE9F2B8}"/>
              </a:ext>
            </a:extLst>
          </p:cNvPr>
          <p:cNvSpPr/>
          <p:nvPr/>
        </p:nvSpPr>
        <p:spPr>
          <a:xfrm>
            <a:off x="0" y="140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3F27258-F8C3-6B8D-1C69-B85F77B8F6D5}"/>
              </a:ext>
            </a:extLst>
          </p:cNvPr>
          <p:cNvCxnSpPr/>
          <p:nvPr/>
        </p:nvCxnSpPr>
        <p:spPr>
          <a:xfrm>
            <a:off x="0" y="45016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0B67623A-2E8E-B6B7-5B02-D65553BB3B86}"/>
              </a:ext>
            </a:extLst>
          </p:cNvPr>
          <p:cNvSpPr txBox="1"/>
          <p:nvPr/>
        </p:nvSpPr>
        <p:spPr>
          <a:xfrm>
            <a:off x="2071688" y="167163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x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32C95F-8AC5-B020-6C99-4A3BEE4F8B12}"/>
              </a:ext>
            </a:extLst>
          </p:cNvPr>
          <p:cNvSpPr txBox="1"/>
          <p:nvPr/>
        </p:nvSpPr>
        <p:spPr>
          <a:xfrm>
            <a:off x="2071688" y="215341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x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06A439-FFFB-47CC-4A61-6BC33965DAFB}"/>
              </a:ext>
            </a:extLst>
          </p:cNvPr>
          <p:cNvSpPr txBox="1"/>
          <p:nvPr/>
        </p:nvSpPr>
        <p:spPr>
          <a:xfrm flipH="1" flipV="1">
            <a:off x="469790" y="3135831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x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12315A6-4644-D18F-5D67-E94856A743E7}"/>
              </a:ext>
            </a:extLst>
          </p:cNvPr>
          <p:cNvSpPr txBox="1"/>
          <p:nvPr/>
        </p:nvSpPr>
        <p:spPr>
          <a:xfrm>
            <a:off x="2071688" y="471247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x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958A22-E179-42D3-6023-799CEC9604B9}"/>
              </a:ext>
            </a:extLst>
          </p:cNvPr>
          <p:cNvSpPr txBox="1"/>
          <p:nvPr/>
        </p:nvSpPr>
        <p:spPr>
          <a:xfrm>
            <a:off x="2071688" y="573248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12400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07B1FE7-A868-EC47-1745-F07853F71840}"/>
              </a:ext>
            </a:extLst>
          </p:cNvPr>
          <p:cNvSpPr/>
          <p:nvPr/>
        </p:nvSpPr>
        <p:spPr>
          <a:xfrm>
            <a:off x="0" y="140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F85C670-03BE-1DA3-A8E2-36AAB51783BF}"/>
              </a:ext>
            </a:extLst>
          </p:cNvPr>
          <p:cNvCxnSpPr/>
          <p:nvPr/>
        </p:nvCxnSpPr>
        <p:spPr>
          <a:xfrm>
            <a:off x="0" y="45016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B0007F5-43A4-DB5B-12C9-BAC06CB9C974}"/>
              </a:ext>
            </a:extLst>
          </p:cNvPr>
          <p:cNvSpPr txBox="1"/>
          <p:nvPr/>
        </p:nvSpPr>
        <p:spPr>
          <a:xfrm>
            <a:off x="6896191" y="92323"/>
            <a:ext cx="226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Interchange</a:t>
            </a:r>
            <a:r>
              <a:rPr lang="es-MX" dirty="0"/>
              <a:t> </a:t>
            </a:r>
            <a:r>
              <a:rPr lang="es-MX" dirty="0" err="1"/>
              <a:t>resources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0DC480-C53B-B4B1-8AF4-168596002FDA}"/>
              </a:ext>
            </a:extLst>
          </p:cNvPr>
          <p:cNvSpPr txBox="1"/>
          <p:nvPr/>
        </p:nvSpPr>
        <p:spPr>
          <a:xfrm>
            <a:off x="42204" y="449286"/>
            <a:ext cx="378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Number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lines</a:t>
            </a:r>
            <a:r>
              <a:rPr lang="es-MX" dirty="0"/>
              <a:t> of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63867" y="1937322"/>
            <a:ext cx="8140889" cy="4305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 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 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  No,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Oh, I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forgot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a box of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tissues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 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  Yes.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sunburn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  OK,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I’ll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And can I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bottle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vitamin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C,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 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try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lotion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3" name="AutoShape 9" descr="Apothecary selling drug to senior man at pharmacy Stock Photo by  ©Syda_Productions 1764573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270" y="630587"/>
            <a:ext cx="4100421" cy="271311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8502C5F-AE7A-C5DF-9772-52B2F7AFAE79}"/>
              </a:ext>
            </a:extLst>
          </p:cNvPr>
          <p:cNvSpPr txBox="1"/>
          <p:nvPr/>
        </p:nvSpPr>
        <p:spPr>
          <a:xfrm>
            <a:off x="639244" y="21253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10BD768-D7ED-076B-51F7-A1D307ECBA7C}"/>
              </a:ext>
            </a:extLst>
          </p:cNvPr>
          <p:cNvSpPr txBox="1"/>
          <p:nvPr/>
        </p:nvSpPr>
        <p:spPr>
          <a:xfrm>
            <a:off x="488401" y="5700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A2FA5C-F1F5-26D9-A5EF-946F5D84A1B2}"/>
              </a:ext>
            </a:extLst>
          </p:cNvPr>
          <p:cNvSpPr txBox="1"/>
          <p:nvPr/>
        </p:nvSpPr>
        <p:spPr>
          <a:xfrm>
            <a:off x="488401" y="51583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E3D259C-607E-643D-B921-3C058E7E447B}"/>
              </a:ext>
            </a:extLst>
          </p:cNvPr>
          <p:cNvSpPr txBox="1"/>
          <p:nvPr/>
        </p:nvSpPr>
        <p:spPr>
          <a:xfrm>
            <a:off x="639244" y="27445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7D15766-A094-7050-98C6-312E50782339}"/>
              </a:ext>
            </a:extLst>
          </p:cNvPr>
          <p:cNvSpPr txBox="1"/>
          <p:nvPr/>
        </p:nvSpPr>
        <p:spPr>
          <a:xfrm>
            <a:off x="639244" y="32868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6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97D262C-F56C-89B6-261B-EB70EF9C8645}"/>
              </a:ext>
            </a:extLst>
          </p:cNvPr>
          <p:cNvSpPr txBox="1"/>
          <p:nvPr/>
        </p:nvSpPr>
        <p:spPr>
          <a:xfrm>
            <a:off x="639244" y="45754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FF4F31D-430D-31F4-2549-A785D3473F97}"/>
              </a:ext>
            </a:extLst>
          </p:cNvPr>
          <p:cNvSpPr txBox="1"/>
          <p:nvPr/>
        </p:nvSpPr>
        <p:spPr>
          <a:xfrm rot="10800000" flipV="1">
            <a:off x="582918" y="3924722"/>
            <a:ext cx="71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88958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07B1FE7-A868-EC47-1745-F07853F71840}"/>
              </a:ext>
            </a:extLst>
          </p:cNvPr>
          <p:cNvSpPr/>
          <p:nvPr/>
        </p:nvSpPr>
        <p:spPr>
          <a:xfrm>
            <a:off x="0" y="140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F85C670-03BE-1DA3-A8E2-36AAB51783BF}"/>
              </a:ext>
            </a:extLst>
          </p:cNvPr>
          <p:cNvCxnSpPr/>
          <p:nvPr/>
        </p:nvCxnSpPr>
        <p:spPr>
          <a:xfrm>
            <a:off x="0" y="45016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D40DC480-C53B-B4B1-8AF4-168596002FDA}"/>
              </a:ext>
            </a:extLst>
          </p:cNvPr>
          <p:cNvSpPr txBox="1"/>
          <p:nvPr/>
        </p:nvSpPr>
        <p:spPr>
          <a:xfrm>
            <a:off x="42204" y="449286"/>
            <a:ext cx="709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Number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lines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 </a:t>
            </a:r>
            <a:r>
              <a:rPr lang="es-MX" dirty="0" err="1"/>
              <a:t>Then</a:t>
            </a:r>
            <a:r>
              <a:rPr lang="es-MX" dirty="0"/>
              <a:t> </a:t>
            </a:r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below</a:t>
            </a:r>
            <a:r>
              <a:rPr lang="es-MX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0007F5-43A4-DB5B-12C9-BAC06CB9C974}"/>
              </a:ext>
            </a:extLst>
          </p:cNvPr>
          <p:cNvSpPr txBox="1"/>
          <p:nvPr/>
        </p:nvSpPr>
        <p:spPr>
          <a:xfrm>
            <a:off x="6527696" y="92323"/>
            <a:ext cx="260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Student´s</a:t>
            </a:r>
            <a:r>
              <a:rPr lang="es-MX" dirty="0"/>
              <a:t> </a:t>
            </a:r>
            <a:r>
              <a:rPr lang="es-MX" dirty="0" err="1"/>
              <a:t>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83 ex 2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2A38AA1-DF1F-B968-98AA-507E33417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68" t="39616" r="22781" b="42524"/>
          <a:stretch/>
        </p:blipFill>
        <p:spPr>
          <a:xfrm>
            <a:off x="196947" y="810061"/>
            <a:ext cx="6661053" cy="336188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286554"/>
              </p:ext>
            </p:extLst>
          </p:nvPr>
        </p:nvGraphicFramePr>
        <p:xfrm>
          <a:off x="552450" y="4102100"/>
          <a:ext cx="82677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Hello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BED1E30-718B-6FCE-7FBF-365716385762}"/>
              </a:ext>
            </a:extLst>
          </p:cNvPr>
          <p:cNvSpPr txBox="1"/>
          <p:nvPr/>
        </p:nvSpPr>
        <p:spPr>
          <a:xfrm>
            <a:off x="800100" y="81861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2.    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5DAE19B-17AA-5A89-1902-523AA4145E50}"/>
              </a:ext>
            </a:extLst>
          </p:cNvPr>
          <p:cNvSpPr txBox="1"/>
          <p:nvPr/>
        </p:nvSpPr>
        <p:spPr>
          <a:xfrm>
            <a:off x="685800" y="2753755"/>
            <a:ext cx="61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9EF82D7-C829-25B9-BD98-807CB29E2BF5}"/>
              </a:ext>
            </a:extLst>
          </p:cNvPr>
          <p:cNvSpPr txBox="1"/>
          <p:nvPr/>
        </p:nvSpPr>
        <p:spPr>
          <a:xfrm>
            <a:off x="800100" y="3574549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4      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38B1FC8-88FE-CD1D-ADD2-A014922A0AEB}"/>
              </a:ext>
            </a:extLst>
          </p:cNvPr>
          <p:cNvSpPr txBox="1"/>
          <p:nvPr/>
        </p:nvSpPr>
        <p:spPr>
          <a:xfrm>
            <a:off x="800100" y="1346169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5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F9D98C-CF89-0534-44AF-3529C5B3D6D1}"/>
              </a:ext>
            </a:extLst>
          </p:cNvPr>
          <p:cNvSpPr txBox="1"/>
          <p:nvPr/>
        </p:nvSpPr>
        <p:spPr>
          <a:xfrm>
            <a:off x="800100" y="308808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6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5BE9087-EE37-9EC6-A1EB-CD232CB6D478}"/>
              </a:ext>
            </a:extLst>
          </p:cNvPr>
          <p:cNvSpPr txBox="1"/>
          <p:nvPr/>
        </p:nvSpPr>
        <p:spPr>
          <a:xfrm>
            <a:off x="909694" y="1672206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7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2718015-23E4-656D-E8ED-1A67D82948F9}"/>
              </a:ext>
            </a:extLst>
          </p:cNvPr>
          <p:cNvSpPr txBox="1"/>
          <p:nvPr/>
        </p:nvSpPr>
        <p:spPr>
          <a:xfrm>
            <a:off x="909694" y="4471432"/>
            <a:ext cx="493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Hi. Yes, pelase. What do you suggest for itchy skin?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6073F94-D099-9677-66E3-CAB2FB4FBDA1}"/>
              </a:ext>
            </a:extLst>
          </p:cNvPr>
          <p:cNvSpPr txBox="1"/>
          <p:nvPr/>
        </p:nvSpPr>
        <p:spPr>
          <a:xfrm>
            <a:off x="937083" y="4840872"/>
            <a:ext cx="251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You should try this lotion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FB3D8E2-E237-9EFC-D6F8-CA141254A395}"/>
              </a:ext>
            </a:extLst>
          </p:cNvPr>
          <p:cNvSpPr txBox="1"/>
          <p:nvPr/>
        </p:nvSpPr>
        <p:spPr>
          <a:xfrm>
            <a:off x="909694" y="5249952"/>
            <a:ext cx="460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Ok. And could i have a bottle of pain medicine?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846E028-FB2D-B438-722F-12B151CC68B7}"/>
              </a:ext>
            </a:extLst>
          </p:cNvPr>
          <p:cNvSpPr txBox="1"/>
          <p:nvPr/>
        </p:nvSpPr>
        <p:spPr>
          <a:xfrm>
            <a:off x="864040" y="5644618"/>
            <a:ext cx="4805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Here you are. ¿Can i help you with anything else?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11C3355-D0CE-F7B6-BE26-9E688B8C3B4E}"/>
              </a:ext>
            </a:extLst>
          </p:cNvPr>
          <p:cNvSpPr txBox="1"/>
          <p:nvPr/>
        </p:nvSpPr>
        <p:spPr>
          <a:xfrm>
            <a:off x="972864" y="5922421"/>
            <a:ext cx="476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Yes. Can you suggest something for a toothache?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FBE355F-D4FA-D0F4-06B4-D3FA9735FF12}"/>
              </a:ext>
            </a:extLst>
          </p:cNvPr>
          <p:cNvSpPr txBox="1"/>
          <p:nvPr/>
        </p:nvSpPr>
        <p:spPr>
          <a:xfrm>
            <a:off x="937083" y="6328702"/>
            <a:ext cx="3546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Sure i can. You should see a dentist!</a:t>
            </a:r>
          </a:p>
        </p:txBody>
      </p:sp>
    </p:spTree>
    <p:extLst>
      <p:ext uri="{BB962C8B-B14F-4D97-AF65-F5344CB8AC3E}">
        <p14:creationId xmlns:p14="http://schemas.microsoft.com/office/powerpoint/2010/main" val="1478405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E8DCE0B-FDB9-3F87-DB49-BDE010F86DD5}"/>
              </a:ext>
            </a:extLst>
          </p:cNvPr>
          <p:cNvSpPr txBox="1"/>
          <p:nvPr/>
        </p:nvSpPr>
        <p:spPr>
          <a:xfrm>
            <a:off x="2948859" y="113882"/>
            <a:ext cx="216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12  ex7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67B1305-9417-8927-82B2-938FD6569E74}"/>
              </a:ext>
            </a:extLst>
          </p:cNvPr>
          <p:cNvSpPr/>
          <p:nvPr/>
        </p:nvSpPr>
        <p:spPr>
          <a:xfrm>
            <a:off x="0" y="140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64B54E8-6820-E866-3047-C5634CFE9859}"/>
              </a:ext>
            </a:extLst>
          </p:cNvPr>
          <p:cNvCxnSpPr/>
          <p:nvPr/>
        </p:nvCxnSpPr>
        <p:spPr>
          <a:xfrm>
            <a:off x="0" y="45016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E751C3C-D4B1-3888-9CDD-0361ED819A47}"/>
              </a:ext>
            </a:extLst>
          </p:cNvPr>
          <p:cNvSpPr txBox="1"/>
          <p:nvPr/>
        </p:nvSpPr>
        <p:spPr>
          <a:xfrm>
            <a:off x="42204" y="506436"/>
            <a:ext cx="4980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words</a:t>
            </a:r>
            <a:r>
              <a:rPr lang="es-MX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FDD8BC-F6C0-65C4-5B16-48D1E8624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768" t="16254" r="60389" b="51397"/>
          <a:stretch/>
        </p:blipFill>
        <p:spPr>
          <a:xfrm>
            <a:off x="124264" y="1066800"/>
            <a:ext cx="7838636" cy="5657559"/>
          </a:xfrm>
          <a:prstGeom prst="rect">
            <a:avLst/>
          </a:prstGeom>
        </p:spPr>
      </p:pic>
      <p:sp>
        <p:nvSpPr>
          <p:cNvPr id="5" name="AutoShape 2" descr="Young sick man isolated over white background. Hold white cup with liquid  medicine in it. Drinking for better health. Sick ill guy covered with  blanket. - Stock Image - Everypix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0" name="Picture 4" descr="Portrait Of A Sick Man With The Flu, Allergy, Germs,cold Coughing Isolated  On White Background Stock Photo, Picture and Royalty Free Image. Image  58898360.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4" r="11719"/>
          <a:stretch/>
        </p:blipFill>
        <p:spPr bwMode="auto">
          <a:xfrm>
            <a:off x="6858000" y="3951342"/>
            <a:ext cx="2286000" cy="27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F54DF6B-9F95-7179-4B55-873653C0EA59}"/>
              </a:ext>
            </a:extLst>
          </p:cNvPr>
          <p:cNvSpPr txBox="1"/>
          <p:nvPr/>
        </p:nvSpPr>
        <p:spPr>
          <a:xfrm>
            <a:off x="6405697" y="1659539"/>
            <a:ext cx="452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for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3F48C8-21DE-7786-767A-F0C2652380A9}"/>
              </a:ext>
            </a:extLst>
          </p:cNvPr>
          <p:cNvSpPr txBox="1"/>
          <p:nvPr/>
        </p:nvSpPr>
        <p:spPr>
          <a:xfrm>
            <a:off x="2657474" y="2547499"/>
            <a:ext cx="181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at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0C41CF-1626-8003-9FBE-02B3355A3420}"/>
              </a:ext>
            </a:extLst>
          </p:cNvPr>
          <p:cNvSpPr txBox="1"/>
          <p:nvPr/>
        </p:nvSpPr>
        <p:spPr>
          <a:xfrm>
            <a:off x="6027238" y="2638811"/>
            <a:ext cx="120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66C77E-377F-3D27-FB5E-6CDD9F00B6CF}"/>
              </a:ext>
            </a:extLst>
          </p:cNvPr>
          <p:cNvSpPr txBox="1"/>
          <p:nvPr/>
        </p:nvSpPr>
        <p:spPr>
          <a:xfrm>
            <a:off x="3870540" y="421286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with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EE28A3F-A668-4999-0F30-B633D669DD99}"/>
              </a:ext>
            </a:extLst>
          </p:cNvPr>
          <p:cNvSpPr txBox="1"/>
          <p:nvPr/>
        </p:nvSpPr>
        <p:spPr>
          <a:xfrm>
            <a:off x="4933950" y="5791200"/>
            <a:ext cx="67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185305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5F4E5999-9AF8-91A6-CBA9-A9465E5C6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946452"/>
              </p:ext>
            </p:extLst>
          </p:nvPr>
        </p:nvGraphicFramePr>
        <p:xfrm>
          <a:off x="368662" y="4440784"/>
          <a:ext cx="8311970" cy="2012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179">
                  <a:extLst>
                    <a:ext uri="{9D8B030D-6E8A-4147-A177-3AD203B41FA5}">
                      <a16:colId xmlns:a16="http://schemas.microsoft.com/office/drawing/2014/main" val="3190558931"/>
                    </a:ext>
                  </a:extLst>
                </a:gridCol>
                <a:gridCol w="1951219">
                  <a:extLst>
                    <a:ext uri="{9D8B030D-6E8A-4147-A177-3AD203B41FA5}">
                      <a16:colId xmlns:a16="http://schemas.microsoft.com/office/drawing/2014/main" val="3317395320"/>
                    </a:ext>
                  </a:extLst>
                </a:gridCol>
                <a:gridCol w="1411075">
                  <a:extLst>
                    <a:ext uri="{9D8B030D-6E8A-4147-A177-3AD203B41FA5}">
                      <a16:colId xmlns:a16="http://schemas.microsoft.com/office/drawing/2014/main" val="298167580"/>
                    </a:ext>
                  </a:extLst>
                </a:gridCol>
                <a:gridCol w="3152497">
                  <a:extLst>
                    <a:ext uri="{9D8B030D-6E8A-4147-A177-3AD203B41FA5}">
                      <a16:colId xmlns:a16="http://schemas.microsoft.com/office/drawing/2014/main" val="3776798246"/>
                    </a:ext>
                  </a:extLst>
                </a:gridCol>
              </a:tblGrid>
              <a:tr h="404474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</a:t>
                      </a:r>
                    </a:p>
                  </a:txBody>
                  <a:tcPr>
                    <a:solidFill>
                      <a:srgbClr val="FFC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92130"/>
                  </a:ext>
                </a:extLst>
              </a:tr>
              <a:tr h="40447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leave</a:t>
                      </a:r>
                      <a:endParaRPr lang="es-MX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classroom</a:t>
                      </a:r>
                      <a:r>
                        <a:rPr lang="es-MX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615010"/>
                  </a:ext>
                </a:extLst>
              </a:tr>
              <a:tr h="40447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  <a:endParaRPr lang="es-MX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s-MX" sz="2400" dirty="0" err="1"/>
                        <a:t>leave</a:t>
                      </a:r>
                      <a:endParaRPr lang="es-MX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s-MX" sz="2400" dirty="0" err="1"/>
                        <a:t>the</a:t>
                      </a:r>
                      <a:r>
                        <a:rPr lang="es-MX" sz="2400" dirty="0"/>
                        <a:t> </a:t>
                      </a:r>
                      <a:r>
                        <a:rPr lang="es-MX" sz="2400" dirty="0" err="1"/>
                        <a:t>classroom</a:t>
                      </a:r>
                      <a:r>
                        <a:rPr lang="es-MX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751888"/>
                  </a:ext>
                </a:extLst>
              </a:tr>
              <a:tr h="518775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572018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0D97AA13-5E14-B220-D2A4-AE7FF150188F}"/>
              </a:ext>
            </a:extLst>
          </p:cNvPr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  “Modal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875B8BD-292D-B89E-093A-C14F36D0BB64}"/>
              </a:ext>
            </a:extLst>
          </p:cNvPr>
          <p:cNvSpPr txBox="1"/>
          <p:nvPr/>
        </p:nvSpPr>
        <p:spPr>
          <a:xfrm>
            <a:off x="336731" y="4113937"/>
            <a:ext cx="4953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200" b="1" dirty="0" err="1">
                <a:solidFill>
                  <a:srgbClr val="7030A0"/>
                </a:solidFill>
              </a:rPr>
              <a:t>Structure</a:t>
            </a:r>
            <a:r>
              <a:rPr lang="es-MX" sz="2200" b="1" dirty="0">
                <a:solidFill>
                  <a:srgbClr val="7030A0"/>
                </a:solidFill>
              </a:rPr>
              <a:t> of </a:t>
            </a:r>
            <a:r>
              <a:rPr lang="es-MX" sz="2200" b="1" dirty="0" err="1">
                <a:solidFill>
                  <a:srgbClr val="7030A0"/>
                </a:solidFill>
              </a:rPr>
              <a:t>questions</a:t>
            </a:r>
            <a:r>
              <a:rPr lang="es-MX" sz="2200" b="1" dirty="0">
                <a:solidFill>
                  <a:srgbClr val="7030A0"/>
                </a:solidFill>
              </a:rPr>
              <a:t> </a:t>
            </a:r>
            <a:r>
              <a:rPr lang="es-MX" sz="2200" b="1" dirty="0" err="1">
                <a:solidFill>
                  <a:srgbClr val="7030A0"/>
                </a:solidFill>
              </a:rPr>
              <a:t>with</a:t>
            </a:r>
            <a:r>
              <a:rPr lang="es-MX" sz="2200" b="1" dirty="0">
                <a:solidFill>
                  <a:srgbClr val="7030A0"/>
                </a:solidFill>
              </a:rPr>
              <a:t> </a:t>
            </a:r>
            <a:r>
              <a:rPr lang="es-MX" sz="2200" b="1" dirty="0" err="1">
                <a:solidFill>
                  <a:srgbClr val="7030A0"/>
                </a:solidFill>
              </a:rPr>
              <a:t>modals</a:t>
            </a:r>
            <a:endParaRPr lang="es-MX" sz="2200" b="1" dirty="0">
              <a:solidFill>
                <a:srgbClr val="7030A0"/>
              </a:solidFill>
            </a:endParaRPr>
          </a:p>
        </p:txBody>
      </p:sp>
      <p:graphicFrame>
        <p:nvGraphicFramePr>
          <p:cNvPr id="27" name="Tabla 5">
            <a:extLst>
              <a:ext uri="{FF2B5EF4-FFF2-40B4-BE49-F238E27FC236}">
                <a16:creationId xmlns:a16="http://schemas.microsoft.com/office/drawing/2014/main" id="{FC5D09E5-F5B3-E123-1DFF-B8DBFA1BB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07231"/>
              </p:ext>
            </p:extLst>
          </p:nvPr>
        </p:nvGraphicFramePr>
        <p:xfrm>
          <a:off x="266700" y="606790"/>
          <a:ext cx="3810000" cy="289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625">
                  <a:extLst>
                    <a:ext uri="{9D8B030D-6E8A-4147-A177-3AD203B41FA5}">
                      <a16:colId xmlns:a16="http://schemas.microsoft.com/office/drawing/2014/main" val="2715874594"/>
                    </a:ext>
                  </a:extLst>
                </a:gridCol>
                <a:gridCol w="663539">
                  <a:extLst>
                    <a:ext uri="{9D8B030D-6E8A-4147-A177-3AD203B41FA5}">
                      <a16:colId xmlns:a16="http://schemas.microsoft.com/office/drawing/2014/main" val="128997801"/>
                    </a:ext>
                  </a:extLst>
                </a:gridCol>
                <a:gridCol w="2023836">
                  <a:extLst>
                    <a:ext uri="{9D8B030D-6E8A-4147-A177-3AD203B41FA5}">
                      <a16:colId xmlns:a16="http://schemas.microsoft.com/office/drawing/2014/main" val="28435757"/>
                    </a:ext>
                  </a:extLst>
                </a:gridCol>
              </a:tblGrid>
              <a:tr h="289841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</a:p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formal</a:t>
                      </a:r>
                    </a:p>
                    <a:p>
                      <a:pPr algn="ctr"/>
                      <a:endParaRPr lang="es-MX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260433"/>
                  </a:ext>
                </a:extLst>
              </a:tr>
            </a:tbl>
          </a:graphicData>
        </a:graphic>
      </p:graphicFrame>
      <p:sp>
        <p:nvSpPr>
          <p:cNvPr id="28" name="Triángulo isósceles 27">
            <a:extLst>
              <a:ext uri="{FF2B5EF4-FFF2-40B4-BE49-F238E27FC236}">
                <a16:creationId xmlns:a16="http://schemas.microsoft.com/office/drawing/2014/main" id="{E04D0981-E81B-B28C-FAAE-136614264C41}"/>
              </a:ext>
            </a:extLst>
          </p:cNvPr>
          <p:cNvSpPr/>
          <p:nvPr/>
        </p:nvSpPr>
        <p:spPr>
          <a:xfrm flipV="1">
            <a:off x="1454979" y="891853"/>
            <a:ext cx="602421" cy="2365696"/>
          </a:xfrm>
          <a:prstGeom prst="triangle">
            <a:avLst>
              <a:gd name="adj" fmla="val 4836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29" name="Rectángulo 28"/>
          <p:cNvSpPr/>
          <p:nvPr/>
        </p:nvSpPr>
        <p:spPr>
          <a:xfrm>
            <a:off x="4076700" y="778922"/>
            <a:ext cx="50482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May</a:t>
            </a:r>
            <a:r>
              <a:rPr lang="en-US" sz="2000" dirty="0"/>
              <a:t> is similar to ‘could’ but it is even more polite, it´s used to offer help or ask for permission.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Could</a:t>
            </a:r>
            <a:r>
              <a:rPr lang="en-US" sz="2000" dirty="0"/>
              <a:t> is a little more polite than ‘can’, so we can use it in more formal situations, like talking to your boss or a stranger.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Can</a:t>
            </a:r>
            <a:r>
              <a:rPr lang="en-US" sz="2000" dirty="0"/>
              <a:t> is the least formal modal it is used to offer help and request something in an informal situation.</a:t>
            </a:r>
          </a:p>
        </p:txBody>
      </p:sp>
    </p:spTree>
    <p:extLst>
      <p:ext uri="{BB962C8B-B14F-4D97-AF65-F5344CB8AC3E}">
        <p14:creationId xmlns:p14="http://schemas.microsoft.com/office/powerpoint/2010/main" val="191877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D08201-67B7-37F6-FEFB-4CFC179D96E9}"/>
              </a:ext>
            </a:extLst>
          </p:cNvPr>
          <p:cNvSpPr/>
          <p:nvPr/>
        </p:nvSpPr>
        <p:spPr>
          <a:xfrm>
            <a:off x="0" y="140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“Can I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?” </a:t>
            </a:r>
            <a:endParaRPr lang="es-MX" sz="240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5078FCB-BDE3-E500-EE64-4FA8F7DE983F}"/>
              </a:ext>
            </a:extLst>
          </p:cNvPr>
          <p:cNvCxnSpPr/>
          <p:nvPr/>
        </p:nvCxnSpPr>
        <p:spPr>
          <a:xfrm>
            <a:off x="0" y="45016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21871BE2-3FDE-BF4C-4DF2-18185C4D2E74}"/>
              </a:ext>
            </a:extLst>
          </p:cNvPr>
          <p:cNvSpPr txBox="1"/>
          <p:nvPr/>
        </p:nvSpPr>
        <p:spPr>
          <a:xfrm>
            <a:off x="42204" y="506436"/>
            <a:ext cx="623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Role </a:t>
            </a:r>
            <a:r>
              <a:rPr lang="es-MX" dirty="0" err="1"/>
              <a:t>play</a:t>
            </a:r>
            <a:r>
              <a:rPr lang="es-MX" dirty="0"/>
              <a:t> a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options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situations</a:t>
            </a:r>
            <a:r>
              <a:rPr lang="es-MX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6E5BF2-8954-7D1F-2E6B-9CB35288CA8A}"/>
              </a:ext>
            </a:extLst>
          </p:cNvPr>
          <p:cNvSpPr txBox="1"/>
          <p:nvPr/>
        </p:nvSpPr>
        <p:spPr>
          <a:xfrm>
            <a:off x="6675119" y="91445"/>
            <a:ext cx="251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12 ex 11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044EC0-89FC-C37A-B5E9-BE84DD3C2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7" t="22706" r="50436" b="31278"/>
          <a:stretch/>
        </p:blipFill>
        <p:spPr>
          <a:xfrm>
            <a:off x="112540" y="1038663"/>
            <a:ext cx="5852159" cy="550281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3569283-755D-7CCF-4410-51CDAB284C55}"/>
              </a:ext>
            </a:extLst>
          </p:cNvPr>
          <p:cNvSpPr/>
          <p:nvPr/>
        </p:nvSpPr>
        <p:spPr>
          <a:xfrm>
            <a:off x="4909619" y="1885071"/>
            <a:ext cx="1941342" cy="4712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 descr="Happy Doctor Woman Showing Blank Paper Sheet and Thumbs Up Stock Photo -  Image of medic, paper: 3319627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87" y="1296575"/>
            <a:ext cx="3712223" cy="52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54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12849C-A43B-A1C9-E21D-0B9A24E7A21A}"/>
              </a:ext>
            </a:extLst>
          </p:cNvPr>
          <p:cNvSpPr txBox="1"/>
          <p:nvPr/>
        </p:nvSpPr>
        <p:spPr>
          <a:xfrm>
            <a:off x="293697" y="1720840"/>
            <a:ext cx="842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Dr. mister Jeni:  Good morning La people can i help you?</a:t>
            </a:r>
          </a:p>
          <a:p>
            <a:r>
              <a:rPr lang="es-MX" dirty="0"/>
              <a:t>Monse: Good morning doctor mister jeni, yes, i have toothache </a:t>
            </a:r>
          </a:p>
          <a:p>
            <a:r>
              <a:rPr lang="es-MX" dirty="0"/>
              <a:t>Dr mister Jeni: do you eat a lot of candy?</a:t>
            </a:r>
          </a:p>
          <a:p>
            <a:r>
              <a:rPr lang="es-MX" dirty="0"/>
              <a:t>Monse: yes, for halloween </a:t>
            </a:r>
          </a:p>
          <a:p>
            <a:r>
              <a:rPr lang="es-MX" dirty="0"/>
              <a:t>Monse: ok, dr mister jeni. Yes, i have a hneadache </a:t>
            </a:r>
          </a:p>
          <a:p>
            <a:r>
              <a:rPr lang="es-MX" dirty="0"/>
              <a:t>Dr. Mister jeni: are you allergic to any metications?</a:t>
            </a:r>
          </a:p>
          <a:p>
            <a:r>
              <a:rPr lang="es-MX" dirty="0"/>
              <a:t>Monse: no, anything else</a:t>
            </a:r>
          </a:p>
          <a:p>
            <a:r>
              <a:rPr lang="es-MX" dirty="0"/>
              <a:t>Monse: ok dr. Thank you for your attention. </a:t>
            </a:r>
          </a:p>
        </p:txBody>
      </p:sp>
    </p:spTree>
    <p:extLst>
      <p:ext uri="{BB962C8B-B14F-4D97-AF65-F5344CB8AC3E}">
        <p14:creationId xmlns:p14="http://schemas.microsoft.com/office/powerpoint/2010/main" val="2474642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8772B0FC-589D-FADB-2A62-A319398447D9}"/>
              </a:ext>
            </a:extLst>
          </p:cNvPr>
          <p:cNvSpPr txBox="1"/>
          <p:nvPr/>
        </p:nvSpPr>
        <p:spPr>
          <a:xfrm>
            <a:off x="6423579" y="113882"/>
            <a:ext cx="251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12  ex12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36F2C24-0B0F-EB68-496E-FE9558CD979B}"/>
              </a:ext>
            </a:extLst>
          </p:cNvPr>
          <p:cNvSpPr/>
          <p:nvPr/>
        </p:nvSpPr>
        <p:spPr>
          <a:xfrm>
            <a:off x="0" y="140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Reading/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9BFDF31-5DD6-CC79-BA37-8EF92CD2FD40}"/>
              </a:ext>
            </a:extLst>
          </p:cNvPr>
          <p:cNvCxnSpPr/>
          <p:nvPr/>
        </p:nvCxnSpPr>
        <p:spPr>
          <a:xfrm>
            <a:off x="0" y="45016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7224D4C-2050-781C-C3BA-6680D30693A4}"/>
              </a:ext>
            </a:extLst>
          </p:cNvPr>
          <p:cNvSpPr txBox="1"/>
          <p:nvPr/>
        </p:nvSpPr>
        <p:spPr>
          <a:xfrm>
            <a:off x="42204" y="506436"/>
            <a:ext cx="591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es-MX" dirty="0" err="1"/>
              <a:t>Read</a:t>
            </a:r>
            <a:r>
              <a:rPr lang="es-MX" dirty="0"/>
              <a:t>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health</a:t>
            </a:r>
            <a:r>
              <a:rPr lang="es-MX" dirty="0"/>
              <a:t> and fitness blog post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how</a:t>
            </a:r>
            <a:r>
              <a:rPr lang="es-MX" dirty="0"/>
              <a:t> </a:t>
            </a:r>
            <a:r>
              <a:rPr lang="es-MX" dirty="0" err="1"/>
              <a:t>avoid</a:t>
            </a:r>
            <a:r>
              <a:rPr lang="es-MX" dirty="0"/>
              <a:t> stress.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FB2588E-9B5D-25DF-A02B-ACAAF589F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85" t="11213" r="22307" b="44458"/>
          <a:stretch/>
        </p:blipFill>
        <p:spPr>
          <a:xfrm>
            <a:off x="267285" y="914398"/>
            <a:ext cx="8088924" cy="367166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CED658D-9FAB-1DC0-DBCB-C30C09A69D46}"/>
              </a:ext>
            </a:extLst>
          </p:cNvPr>
          <p:cNvSpPr txBox="1"/>
          <p:nvPr/>
        </p:nvSpPr>
        <p:spPr>
          <a:xfrm>
            <a:off x="166470" y="4682194"/>
            <a:ext cx="837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B. </a:t>
            </a:r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three</a:t>
            </a:r>
            <a:r>
              <a:rPr lang="es-MX" dirty="0"/>
              <a:t> </a:t>
            </a:r>
            <a:r>
              <a:rPr lang="es-MX" dirty="0" err="1"/>
              <a:t>other</a:t>
            </a:r>
            <a:r>
              <a:rPr lang="es-MX" dirty="0"/>
              <a:t> </a:t>
            </a:r>
            <a:r>
              <a:rPr lang="es-MX" dirty="0" err="1"/>
              <a:t>suggestions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complement</a:t>
            </a:r>
            <a:r>
              <a:rPr lang="es-MX" dirty="0"/>
              <a:t> </a:t>
            </a:r>
            <a:r>
              <a:rPr lang="es-MX" dirty="0" err="1"/>
              <a:t>this</a:t>
            </a:r>
            <a:r>
              <a:rPr lang="es-MX" dirty="0"/>
              <a:t> post.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517DCBD-B8CB-91FF-2590-6C19393E6092}"/>
              </a:ext>
            </a:extLst>
          </p:cNvPr>
          <p:cNvSpPr/>
          <p:nvPr/>
        </p:nvSpPr>
        <p:spPr>
          <a:xfrm>
            <a:off x="422029" y="5092507"/>
            <a:ext cx="7835706" cy="1645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985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4660710" y="923991"/>
            <a:ext cx="4346812" cy="5852121"/>
          </a:xfrm>
          <a:prstGeom prst="rect">
            <a:avLst/>
          </a:prstGeom>
          <a:solidFill>
            <a:srgbClr val="ECD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95536" y="903522"/>
            <a:ext cx="4439092" cy="5852121"/>
          </a:xfrm>
          <a:prstGeom prst="rect">
            <a:avLst/>
          </a:prstGeom>
          <a:solidFill>
            <a:srgbClr val="ECD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CB39CF6-0E6B-2CBC-8222-EC948F7E0A30}"/>
              </a:ext>
            </a:extLst>
          </p:cNvPr>
          <p:cNvSpPr/>
          <p:nvPr/>
        </p:nvSpPr>
        <p:spPr>
          <a:xfrm>
            <a:off x="-14067" y="-11243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 “Modal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F7AE90-D005-585E-D2FF-2305AAEBB353}"/>
              </a:ext>
            </a:extLst>
          </p:cNvPr>
          <p:cNvSpPr txBox="1"/>
          <p:nvPr/>
        </p:nvSpPr>
        <p:spPr>
          <a:xfrm>
            <a:off x="0" y="493246"/>
            <a:ext cx="932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informal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2D87A7E-4BCA-8BB0-1B74-31DA0C609918}"/>
              </a:ext>
            </a:extLst>
          </p:cNvPr>
          <p:cNvSpPr txBox="1"/>
          <p:nvPr/>
        </p:nvSpPr>
        <p:spPr>
          <a:xfrm>
            <a:off x="6598694" y="103437"/>
            <a:ext cx="2900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Student´s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11 ex 9</a:t>
            </a:r>
          </a:p>
        </p:txBody>
      </p:sp>
      <p:pic>
        <p:nvPicPr>
          <p:cNvPr id="11" name="Picture 4" descr="Premium Photo | Mother talking with her little daughter isolated on white  background">
            <a:extLst>
              <a:ext uri="{FF2B5EF4-FFF2-40B4-BE49-F238E27FC236}">
                <a16:creationId xmlns:a16="http://schemas.microsoft.com/office/drawing/2014/main" id="{27825EE6-D370-EF5E-E8C1-BE3DF3D27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111" y="2679604"/>
            <a:ext cx="4610736" cy="31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ocadillo: rectángulo con esquinas redondeadas 10">
            <a:extLst>
              <a:ext uri="{FF2B5EF4-FFF2-40B4-BE49-F238E27FC236}">
                <a16:creationId xmlns:a16="http://schemas.microsoft.com/office/drawing/2014/main" id="{D8D2919D-29B9-5DC3-1D83-CA104ABE7872}"/>
              </a:ext>
            </a:extLst>
          </p:cNvPr>
          <p:cNvSpPr/>
          <p:nvPr/>
        </p:nvSpPr>
        <p:spPr>
          <a:xfrm>
            <a:off x="6130214" y="1976403"/>
            <a:ext cx="2751226" cy="569393"/>
          </a:xfrm>
          <a:prstGeom prst="wedgeRoundRectCallout">
            <a:avLst>
              <a:gd name="adj1" fmla="val -10333"/>
              <a:gd name="adj2" fmla="val 230826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EFC711-20F8-AECA-98BB-46BD9ED6FC53}"/>
              </a:ext>
            </a:extLst>
          </p:cNvPr>
          <p:cNvSpPr txBox="1"/>
          <p:nvPr/>
        </p:nvSpPr>
        <p:spPr>
          <a:xfrm>
            <a:off x="6147999" y="2110211"/>
            <a:ext cx="273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Bocadillo: rectángulo con esquinas redondeadas 19">
            <a:extLst>
              <a:ext uri="{FF2B5EF4-FFF2-40B4-BE49-F238E27FC236}">
                <a16:creationId xmlns:a16="http://schemas.microsoft.com/office/drawing/2014/main" id="{9AB0FF52-ED0B-3F97-DD2E-41A8ED14AFB8}"/>
              </a:ext>
            </a:extLst>
          </p:cNvPr>
          <p:cNvSpPr/>
          <p:nvPr/>
        </p:nvSpPr>
        <p:spPr>
          <a:xfrm>
            <a:off x="2025931" y="1844102"/>
            <a:ext cx="2172430" cy="994632"/>
          </a:xfrm>
          <a:prstGeom prst="wedgeRoundRectCallout">
            <a:avLst>
              <a:gd name="adj1" fmla="val -73534"/>
              <a:gd name="adj2" fmla="val 4825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DC7F2B6-FD12-3BD2-BA6E-2D8FD9321C40}"/>
              </a:ext>
            </a:extLst>
          </p:cNvPr>
          <p:cNvSpPr txBox="1"/>
          <p:nvPr/>
        </p:nvSpPr>
        <p:spPr>
          <a:xfrm>
            <a:off x="2112808" y="2162241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 descr="35,901 Seller Supermarket Images, Stock Photos, 3D objects, &amp; Vectors |  Shutter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3" t="3556" r="34201" b="8427"/>
          <a:stretch/>
        </p:blipFill>
        <p:spPr bwMode="auto">
          <a:xfrm>
            <a:off x="49824" y="2240355"/>
            <a:ext cx="2612651" cy="307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1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CB39CF6-0E6B-2CBC-8222-EC948F7E0A30}"/>
              </a:ext>
            </a:extLst>
          </p:cNvPr>
          <p:cNvSpPr/>
          <p:nvPr/>
        </p:nvSpPr>
        <p:spPr>
          <a:xfrm>
            <a:off x="-14067" y="-11243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 “Modal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F7AE90-D005-585E-D2FF-2305AAEBB353}"/>
              </a:ext>
            </a:extLst>
          </p:cNvPr>
          <p:cNvSpPr txBox="1"/>
          <p:nvPr/>
        </p:nvSpPr>
        <p:spPr>
          <a:xfrm>
            <a:off x="0" y="384067"/>
            <a:ext cx="932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a formal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offers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2D87A7E-4BCA-8BB0-1B74-31DA0C609918}"/>
              </a:ext>
            </a:extLst>
          </p:cNvPr>
          <p:cNvSpPr txBox="1"/>
          <p:nvPr/>
        </p:nvSpPr>
        <p:spPr>
          <a:xfrm>
            <a:off x="6598694" y="103437"/>
            <a:ext cx="2900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Student´s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11 ex 9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80741" y="845732"/>
            <a:ext cx="4439092" cy="5852121"/>
          </a:xfrm>
          <a:prstGeom prst="rect">
            <a:avLst/>
          </a:prstGeom>
          <a:solidFill>
            <a:srgbClr val="ECD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Bocadillo: rectángulo con esquinas redondeadas 28">
            <a:extLst>
              <a:ext uri="{FF2B5EF4-FFF2-40B4-BE49-F238E27FC236}">
                <a16:creationId xmlns:a16="http://schemas.microsoft.com/office/drawing/2014/main" id="{7474D69E-D206-5510-1B06-CE5E430E8475}"/>
              </a:ext>
            </a:extLst>
          </p:cNvPr>
          <p:cNvSpPr/>
          <p:nvPr/>
        </p:nvSpPr>
        <p:spPr>
          <a:xfrm>
            <a:off x="189409" y="2815775"/>
            <a:ext cx="4229472" cy="799235"/>
          </a:xfrm>
          <a:prstGeom prst="wedgeRoundRectCallout">
            <a:avLst>
              <a:gd name="adj1" fmla="val -287"/>
              <a:gd name="adj2" fmla="val 192359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BF75C7D-4214-8001-D28A-96C675D47642}"/>
              </a:ext>
            </a:extLst>
          </p:cNvPr>
          <p:cNvSpPr txBox="1"/>
          <p:nvPr/>
        </p:nvSpPr>
        <p:spPr>
          <a:xfrm>
            <a:off x="181945" y="3036993"/>
            <a:ext cx="4299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bag of </a:t>
            </a:r>
            <a:r>
              <a:rPr lang="es-MX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drops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4" name="Picture 2" descr="23,807 Coughing Stock Photos - Free &amp; Royalty-Free Stock Photos from  Dreamstim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64"/>
          <a:stretch/>
        </p:blipFill>
        <p:spPr bwMode="auto">
          <a:xfrm flipH="1">
            <a:off x="1126331" y="3498658"/>
            <a:ext cx="3457752" cy="297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4633691" y="845732"/>
            <a:ext cx="4439092" cy="5852121"/>
          </a:xfrm>
          <a:prstGeom prst="rect">
            <a:avLst/>
          </a:prstGeom>
          <a:solidFill>
            <a:srgbClr val="ECD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6" name="Picture 4" descr="Dos Estudiantes Que Leen Un Libro Imagen de archivo - Imagen de retrato,  hermoso: 3632957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031" y="3325635"/>
            <a:ext cx="4564072" cy="304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ocadillo: rectángulo con esquinas redondeadas 28">
            <a:extLst>
              <a:ext uri="{FF2B5EF4-FFF2-40B4-BE49-F238E27FC236}">
                <a16:creationId xmlns:a16="http://schemas.microsoft.com/office/drawing/2014/main" id="{7474D69E-D206-5510-1B06-CE5E430E8475}"/>
              </a:ext>
            </a:extLst>
          </p:cNvPr>
          <p:cNvSpPr/>
          <p:nvPr/>
        </p:nvSpPr>
        <p:spPr>
          <a:xfrm>
            <a:off x="5039695" y="1869541"/>
            <a:ext cx="3246402" cy="799235"/>
          </a:xfrm>
          <a:prstGeom prst="wedgeRoundRectCallout">
            <a:avLst>
              <a:gd name="adj1" fmla="val -8290"/>
              <a:gd name="adj2" fmla="val 163757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BF75C7D-4214-8001-D28A-96C675D47642}"/>
              </a:ext>
            </a:extLst>
          </p:cNvPr>
          <p:cNvSpPr txBox="1"/>
          <p:nvPr/>
        </p:nvSpPr>
        <p:spPr>
          <a:xfrm>
            <a:off x="5039695" y="2084493"/>
            <a:ext cx="3246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405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4660710" y="923991"/>
            <a:ext cx="4346812" cy="5852121"/>
          </a:xfrm>
          <a:prstGeom prst="rect">
            <a:avLst/>
          </a:prstGeom>
          <a:solidFill>
            <a:srgbClr val="ECD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95536" y="903522"/>
            <a:ext cx="4439092" cy="5852121"/>
          </a:xfrm>
          <a:prstGeom prst="rect">
            <a:avLst/>
          </a:prstGeom>
          <a:solidFill>
            <a:srgbClr val="ECD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CB39CF6-0E6B-2CBC-8222-EC948F7E0A30}"/>
              </a:ext>
            </a:extLst>
          </p:cNvPr>
          <p:cNvSpPr/>
          <p:nvPr/>
        </p:nvSpPr>
        <p:spPr>
          <a:xfrm>
            <a:off x="-14067" y="-11243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 “Modal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F7AE90-D005-585E-D2FF-2305AAEBB353}"/>
              </a:ext>
            </a:extLst>
          </p:cNvPr>
          <p:cNvSpPr txBox="1"/>
          <p:nvPr/>
        </p:nvSpPr>
        <p:spPr>
          <a:xfrm>
            <a:off x="0" y="511667"/>
            <a:ext cx="1110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/>
              <a:t>ask for permission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) in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formal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2D87A7E-4BCA-8BB0-1B74-31DA0C609918}"/>
              </a:ext>
            </a:extLst>
          </p:cNvPr>
          <p:cNvSpPr txBox="1"/>
          <p:nvPr/>
        </p:nvSpPr>
        <p:spPr>
          <a:xfrm>
            <a:off x="6598694" y="103437"/>
            <a:ext cx="2900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Student´s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11 ex 9</a:t>
            </a:r>
          </a:p>
        </p:txBody>
      </p:sp>
      <p:sp>
        <p:nvSpPr>
          <p:cNvPr id="13" name="Bocadillo: rectángulo con esquinas redondeadas 10">
            <a:extLst>
              <a:ext uri="{FF2B5EF4-FFF2-40B4-BE49-F238E27FC236}">
                <a16:creationId xmlns:a16="http://schemas.microsoft.com/office/drawing/2014/main" id="{D8D2919D-29B9-5DC3-1D83-CA104ABE7872}"/>
              </a:ext>
            </a:extLst>
          </p:cNvPr>
          <p:cNvSpPr/>
          <p:nvPr/>
        </p:nvSpPr>
        <p:spPr>
          <a:xfrm>
            <a:off x="5223080" y="2025569"/>
            <a:ext cx="3658359" cy="569393"/>
          </a:xfrm>
          <a:prstGeom prst="wedgeRoundRectCallout">
            <a:avLst>
              <a:gd name="adj1" fmla="val -3043"/>
              <a:gd name="adj2" fmla="val 257591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EFC711-20F8-AECA-98BB-46BD9ED6FC53}"/>
              </a:ext>
            </a:extLst>
          </p:cNvPr>
          <p:cNvSpPr txBox="1"/>
          <p:nvPr/>
        </p:nvSpPr>
        <p:spPr>
          <a:xfrm>
            <a:off x="5424099" y="2110211"/>
            <a:ext cx="3315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restroom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Bocadillo: rectángulo con esquinas redondeadas 19">
            <a:extLst>
              <a:ext uri="{FF2B5EF4-FFF2-40B4-BE49-F238E27FC236}">
                <a16:creationId xmlns:a16="http://schemas.microsoft.com/office/drawing/2014/main" id="{9AB0FF52-ED0B-3F97-DD2E-41A8ED14AFB8}"/>
              </a:ext>
            </a:extLst>
          </p:cNvPr>
          <p:cNvSpPr/>
          <p:nvPr/>
        </p:nvSpPr>
        <p:spPr>
          <a:xfrm>
            <a:off x="2025931" y="1844102"/>
            <a:ext cx="2172430" cy="994632"/>
          </a:xfrm>
          <a:prstGeom prst="wedgeRoundRectCallout">
            <a:avLst>
              <a:gd name="adj1" fmla="val -58457"/>
              <a:gd name="adj2" fmla="val 81188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DC7F2B6-FD12-3BD2-BA6E-2D8FD9321C40}"/>
              </a:ext>
            </a:extLst>
          </p:cNvPr>
          <p:cNvSpPr txBox="1"/>
          <p:nvPr/>
        </p:nvSpPr>
        <p:spPr>
          <a:xfrm>
            <a:off x="2112808" y="2162241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4" descr="Foto De Stock Retrato Del Doctor Sobre Un Fondo Blanco | Libre De Derechos  | FreeImages">
            <a:extLst>
              <a:ext uri="{FF2B5EF4-FFF2-40B4-BE49-F238E27FC236}">
                <a16:creationId xmlns:a16="http://schemas.microsoft.com/office/drawing/2014/main" id="{5D844D0E-CA3A-3E71-F6A4-D3566BCA2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73" y="1844102"/>
            <a:ext cx="2952750" cy="41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otka „young boy of primary school sitting in classroom raising hand to  respond to a question isolated on white background“ ze služby Stock | Adobe  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9" t="15342" r="21779"/>
          <a:stretch/>
        </p:blipFill>
        <p:spPr bwMode="auto">
          <a:xfrm flipH="1">
            <a:off x="5912894" y="3562065"/>
            <a:ext cx="2956890" cy="247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9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 descr="Mujer mostrando celular fotos de stock, imágenes de Mujer mostrando celular  sin royalties - Página 3 | Depositphotos">
            <a:extLst>
              <a:ext uri="{FF2B5EF4-FFF2-40B4-BE49-F238E27FC236}">
                <a16:creationId xmlns:a16="http://schemas.microsoft.com/office/drawing/2014/main" id="{F0B9A6A9-DB1D-544C-0C2B-65E9362CC0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3200"/>
          </a:p>
        </p:txBody>
      </p:sp>
      <p:pic>
        <p:nvPicPr>
          <p:cNvPr id="1040" name="Picture 16" descr="Edye - Dar las gracias, pedir permiso y por favor">
            <a:extLst>
              <a:ext uri="{FF2B5EF4-FFF2-40B4-BE49-F238E27FC236}">
                <a16:creationId xmlns:a16="http://schemas.microsoft.com/office/drawing/2014/main" id="{678FDEE2-902E-1CCD-BF14-E9E11C7FC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-204" r="7377" b="750"/>
          <a:stretch/>
        </p:blipFill>
        <p:spPr bwMode="auto">
          <a:xfrm>
            <a:off x="6066331" y="957136"/>
            <a:ext cx="2458387" cy="192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✓ Imagen de Estudiantes adolescentes, leer un libro juntos Fotografía de  Stock">
            <a:extLst>
              <a:ext uri="{FF2B5EF4-FFF2-40B4-BE49-F238E27FC236}">
                <a16:creationId xmlns:a16="http://schemas.microsoft.com/office/drawing/2014/main" id="{9C7FBB68-6E0B-CCC1-2E1F-A36A023E4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r="13009"/>
          <a:stretch/>
        </p:blipFill>
        <p:spPr bwMode="auto">
          <a:xfrm>
            <a:off x="5742170" y="3609896"/>
            <a:ext cx="2668248" cy="26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237 Woman Holding Cookie Jar Cookies Photos - Free &amp; Royalty-Free Stock  Photos from Dreamstime">
            <a:extLst>
              <a:ext uri="{FF2B5EF4-FFF2-40B4-BE49-F238E27FC236}">
                <a16:creationId xmlns:a16="http://schemas.microsoft.com/office/drawing/2014/main" id="{A8798984-D8AF-206B-F5F3-C4EF77AD3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9" t="2241" r="22065"/>
          <a:stretch/>
        </p:blipFill>
        <p:spPr bwMode="auto">
          <a:xfrm>
            <a:off x="572221" y="664039"/>
            <a:ext cx="2138314" cy="236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9342C41-0077-DA1C-B500-808479531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86" t="917" r="18262"/>
          <a:stretch/>
        </p:blipFill>
        <p:spPr>
          <a:xfrm>
            <a:off x="653322" y="3632299"/>
            <a:ext cx="2513348" cy="272821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FD6364A-E234-A9EA-9A08-F550144BDD16}"/>
              </a:ext>
            </a:extLst>
          </p:cNvPr>
          <p:cNvSpPr txBox="1"/>
          <p:nvPr/>
        </p:nvSpPr>
        <p:spPr>
          <a:xfrm>
            <a:off x="14990" y="389745"/>
            <a:ext cx="539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using</a:t>
            </a:r>
            <a:r>
              <a:rPr lang="es-MX" dirty="0"/>
              <a:t> </a:t>
            </a:r>
            <a:r>
              <a:rPr lang="es-MX" dirty="0" err="1"/>
              <a:t>modals</a:t>
            </a:r>
            <a:r>
              <a:rPr lang="es-MX" dirty="0"/>
              <a:t> </a:t>
            </a:r>
            <a:r>
              <a:rPr lang="es-MX" dirty="0" err="1"/>
              <a:t>May</a:t>
            </a:r>
            <a:r>
              <a:rPr lang="es-MX" dirty="0"/>
              <a:t>, </a:t>
            </a:r>
            <a:r>
              <a:rPr lang="es-MX" dirty="0" err="1"/>
              <a:t>Could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Can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CF37C19-DE58-1B59-5E88-C18C260F7000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>
              <a:tabLst>
                <a:tab pos="352425" algn="l"/>
              </a:tabLst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062919"/>
              </p:ext>
            </p:extLst>
          </p:nvPr>
        </p:nvGraphicFramePr>
        <p:xfrm>
          <a:off x="141470" y="3013781"/>
          <a:ext cx="414478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</a:t>
                      </a:r>
                      <a:r>
                        <a:rPr lang="es-MX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cookie?</a:t>
                      </a:r>
                      <a:endParaRPr lang="es-MX" sz="28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428795"/>
              </p:ext>
            </p:extLst>
          </p:nvPr>
        </p:nvGraphicFramePr>
        <p:xfrm>
          <a:off x="4865870" y="2956631"/>
          <a:ext cx="414478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</a:t>
                      </a:r>
                      <a:r>
                        <a:rPr lang="es-MX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214328"/>
              </p:ext>
            </p:extLst>
          </p:nvPr>
        </p:nvGraphicFramePr>
        <p:xfrm>
          <a:off x="141470" y="6233231"/>
          <a:ext cx="414478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</a:t>
                      </a:r>
                      <a:r>
                        <a:rPr lang="es-MX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28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76336"/>
              </p:ext>
            </p:extLst>
          </p:nvPr>
        </p:nvGraphicFramePr>
        <p:xfrm>
          <a:off x="4789670" y="6252281"/>
          <a:ext cx="414478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</a:t>
                      </a:r>
                      <a:r>
                        <a:rPr lang="es-MX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homework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5701D43B-5ED7-9ECA-73BC-9CBB9350B1F6}"/>
              </a:ext>
            </a:extLst>
          </p:cNvPr>
          <p:cNvSpPr txBox="1"/>
          <p:nvPr/>
        </p:nvSpPr>
        <p:spPr>
          <a:xfrm>
            <a:off x="457200" y="3062597"/>
            <a:ext cx="69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could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D2010B6-AE5B-1711-3EE6-941EB07D5ECE}"/>
              </a:ext>
            </a:extLst>
          </p:cNvPr>
          <p:cNvSpPr txBox="1"/>
          <p:nvPr/>
        </p:nvSpPr>
        <p:spPr>
          <a:xfrm flipH="1">
            <a:off x="6239854" y="2956631"/>
            <a:ext cx="127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may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6B12BBF-77B9-ED09-F05D-0601F604CD58}"/>
              </a:ext>
            </a:extLst>
          </p:cNvPr>
          <p:cNvSpPr txBox="1"/>
          <p:nvPr/>
        </p:nvSpPr>
        <p:spPr>
          <a:xfrm>
            <a:off x="185493" y="6307645"/>
            <a:ext cx="69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could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B99EB3C-0322-CFF7-6E72-0EE4366422C8}"/>
              </a:ext>
            </a:extLst>
          </p:cNvPr>
          <p:cNvSpPr txBox="1"/>
          <p:nvPr/>
        </p:nvSpPr>
        <p:spPr>
          <a:xfrm>
            <a:off x="4804558" y="6257710"/>
            <a:ext cx="51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can</a:t>
            </a:r>
          </a:p>
        </p:txBody>
      </p:sp>
    </p:spTree>
    <p:extLst>
      <p:ext uri="{BB962C8B-B14F-4D97-AF65-F5344CB8AC3E}">
        <p14:creationId xmlns:p14="http://schemas.microsoft.com/office/powerpoint/2010/main" val="226484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B257A01-0033-DA59-25C9-E76CF949DEFC}"/>
              </a:ext>
            </a:extLst>
          </p:cNvPr>
          <p:cNvSpPr txBox="1"/>
          <p:nvPr/>
        </p:nvSpPr>
        <p:spPr>
          <a:xfrm>
            <a:off x="14990" y="389745"/>
            <a:ext cx="3658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Unscramble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questions</a:t>
            </a:r>
            <a:r>
              <a:rPr lang="es-MX" dirty="0"/>
              <a:t>. 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34521A26-9FFA-4904-DE68-5F309510C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86158"/>
              </p:ext>
            </p:extLst>
          </p:nvPr>
        </p:nvGraphicFramePr>
        <p:xfrm>
          <a:off x="165205" y="841951"/>
          <a:ext cx="8788295" cy="5825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8295">
                  <a:extLst>
                    <a:ext uri="{9D8B030D-6E8A-4147-A177-3AD203B41FA5}">
                      <a16:colId xmlns:a16="http://schemas.microsoft.com/office/drawing/2014/main" val="3592205141"/>
                    </a:ext>
                  </a:extLst>
                </a:gridCol>
              </a:tblGrid>
              <a:tr h="485702">
                <a:tc>
                  <a:txBody>
                    <a:bodyPr/>
                    <a:lstStyle/>
                    <a:p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   I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today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home  /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731396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888119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I  /  invite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to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party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616285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64685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friends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to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cinema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I  /  can / 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573423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022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 I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401831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421111"/>
                  </a:ext>
                </a:extLst>
              </a:tr>
              <a:tr h="484264">
                <a:tc>
                  <a:txBody>
                    <a:bodyPr/>
                    <a:lstStyle/>
                    <a:p>
                      <a:pPr marL="457200" indent="-457200">
                        <a:buAutoNum type="arabicPeriod" startAt="5"/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 /  I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tomorrow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can / 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239117"/>
                  </a:ext>
                </a:extLst>
              </a:tr>
              <a:tr h="484264">
                <a:tc>
                  <a:txBody>
                    <a:bodyPr/>
                    <a:lstStyle/>
                    <a:p>
                      <a:pPr marL="457200" indent="-457200">
                        <a:buAutoNum type="arabicPeriod" startAt="5"/>
                      </a:pPr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a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I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of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75405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2CF37C19-DE58-1B59-5E88-C18C260F7000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>
              <a:tabLst>
                <a:tab pos="352425" algn="l"/>
              </a:tabLst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05CA7FE-F456-A41D-5E3A-A781B4C99EBB}"/>
              </a:ext>
            </a:extLst>
          </p:cNvPr>
          <p:cNvSpPr txBox="1"/>
          <p:nvPr/>
        </p:nvSpPr>
        <p:spPr>
          <a:xfrm>
            <a:off x="453090" y="1455173"/>
            <a:ext cx="278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May i early go home today?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795A18-5519-FABD-05F9-91CD995EAA52}"/>
              </a:ext>
            </a:extLst>
          </p:cNvPr>
          <p:cNvSpPr txBox="1"/>
          <p:nvPr/>
        </p:nvSpPr>
        <p:spPr>
          <a:xfrm>
            <a:off x="453090" y="2366035"/>
            <a:ext cx="336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Could i go to you party my friend?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396B229-3E90-922B-363D-0CADA7C1057C}"/>
              </a:ext>
            </a:extLst>
          </p:cNvPr>
          <p:cNvSpPr txBox="1"/>
          <p:nvPr/>
        </p:nvSpPr>
        <p:spPr>
          <a:xfrm>
            <a:off x="314633" y="3348589"/>
            <a:ext cx="381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Can i go to the cimena thit my friends?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3E3E689-25B5-8C67-97D6-DCE962D55448}"/>
              </a:ext>
            </a:extLst>
          </p:cNvPr>
          <p:cNvSpPr txBox="1"/>
          <p:nvPr/>
        </p:nvSpPr>
        <p:spPr>
          <a:xfrm>
            <a:off x="314633" y="5242005"/>
            <a:ext cx="286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Can i use you car tomorrow?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65FB76-F0E3-A8FC-85DC-AAA6E6125498}"/>
              </a:ext>
            </a:extLst>
          </p:cNvPr>
          <p:cNvSpPr txBox="1"/>
          <p:nvPr/>
        </p:nvSpPr>
        <p:spPr>
          <a:xfrm>
            <a:off x="453090" y="6277767"/>
            <a:ext cx="281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Could i of you take a photo?</a:t>
            </a:r>
          </a:p>
        </p:txBody>
      </p:sp>
    </p:spTree>
    <p:extLst>
      <p:ext uri="{BB962C8B-B14F-4D97-AF65-F5344CB8AC3E}">
        <p14:creationId xmlns:p14="http://schemas.microsoft.com/office/powerpoint/2010/main" val="757246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2379092-6F59-A1A6-EFCA-9BBFDB22A3DD}"/>
              </a:ext>
            </a:extLst>
          </p:cNvPr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 “Modal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A18713-8A5A-1B81-D8BD-9E27B1DD18FB}"/>
              </a:ext>
            </a:extLst>
          </p:cNvPr>
          <p:cNvSpPr txBox="1"/>
          <p:nvPr/>
        </p:nvSpPr>
        <p:spPr>
          <a:xfrm>
            <a:off x="-43083" y="407961"/>
            <a:ext cx="9529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Modals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expresses one´s opinion as suggestion on an action to take.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an idea or option to suggest an alternative or possibility.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the expression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Why don’t you …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convince someone about your idea.</a:t>
            </a:r>
          </a:p>
        </p:txBody>
      </p:sp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EE460502-BE81-551E-E8B1-AB39ECACDE26}"/>
              </a:ext>
            </a:extLst>
          </p:cNvPr>
          <p:cNvSpPr/>
          <p:nvPr/>
        </p:nvSpPr>
        <p:spPr>
          <a:xfrm>
            <a:off x="171450" y="2362201"/>
            <a:ext cx="6595461" cy="1702924"/>
          </a:xfrm>
          <a:prstGeom prst="wedgeRoundRectCallout">
            <a:avLst>
              <a:gd name="adj1" fmla="val 58921"/>
              <a:gd name="adj2" fmla="val 2174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5FD636-B7B2-9B3F-2F92-7E568D437BA2}"/>
              </a:ext>
            </a:extLst>
          </p:cNvPr>
          <p:cNvSpPr txBox="1"/>
          <p:nvPr/>
        </p:nvSpPr>
        <p:spPr>
          <a:xfrm>
            <a:off x="220484" y="2633278"/>
            <a:ext cx="6489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try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syrup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herbal tea..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try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drops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Professional lady pharmacist. Over white background , #Ad, #lady,  #Professional, #pharmacist, #background, #white #ad | Lady, Professional,  Girls image">
            <a:extLst>
              <a:ext uri="{FF2B5EF4-FFF2-40B4-BE49-F238E27FC236}">
                <a16:creationId xmlns:a16="http://schemas.microsoft.com/office/drawing/2014/main" id="{0125441A-1776-AF92-2EDB-63DCA732A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/>
        </p:blipFill>
        <p:spPr bwMode="auto">
          <a:xfrm>
            <a:off x="5072608" y="1924051"/>
            <a:ext cx="4071392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59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43A259B2-D000-0488-F641-3D5C59BC5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727285"/>
              </p:ext>
            </p:extLst>
          </p:nvPr>
        </p:nvGraphicFramePr>
        <p:xfrm>
          <a:off x="101326" y="838260"/>
          <a:ext cx="8858250" cy="268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805">
                  <a:extLst>
                    <a:ext uri="{9D8B030D-6E8A-4147-A177-3AD203B41FA5}">
                      <a16:colId xmlns:a16="http://schemas.microsoft.com/office/drawing/2014/main" val="1460186863"/>
                    </a:ext>
                  </a:extLst>
                </a:gridCol>
                <a:gridCol w="1609121">
                  <a:extLst>
                    <a:ext uri="{9D8B030D-6E8A-4147-A177-3AD203B41FA5}">
                      <a16:colId xmlns:a16="http://schemas.microsoft.com/office/drawing/2014/main" val="4034905587"/>
                    </a:ext>
                  </a:extLst>
                </a:gridCol>
                <a:gridCol w="1260170">
                  <a:extLst>
                    <a:ext uri="{9D8B030D-6E8A-4147-A177-3AD203B41FA5}">
                      <a16:colId xmlns:a16="http://schemas.microsoft.com/office/drawing/2014/main" val="1008889388"/>
                    </a:ext>
                  </a:extLst>
                </a:gridCol>
                <a:gridCol w="4090154">
                  <a:extLst>
                    <a:ext uri="{9D8B030D-6E8A-4147-A177-3AD203B41FA5}">
                      <a16:colId xmlns:a16="http://schemas.microsoft.com/office/drawing/2014/main" val="178787344"/>
                    </a:ext>
                  </a:extLst>
                </a:gridCol>
              </a:tblGrid>
              <a:tr h="671498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s-MX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endParaRPr lang="es-MX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604495"/>
                  </a:ext>
                </a:extLst>
              </a:tr>
              <a:tr h="201449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drink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oinment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injury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herbal tea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dentist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new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vitamins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98860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7E0CD7D-63E1-7471-9B85-95704B37658E}"/>
              </a:ext>
            </a:extLst>
          </p:cNvPr>
          <p:cNvSpPr txBox="1"/>
          <p:nvPr/>
        </p:nvSpPr>
        <p:spPr>
          <a:xfrm>
            <a:off x="82276" y="400110"/>
            <a:ext cx="43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rgbClr val="7030A0"/>
                </a:solidFill>
              </a:rPr>
              <a:t>Statement</a:t>
            </a:r>
            <a:r>
              <a:rPr lang="es-MX" sz="2400" b="1" dirty="0">
                <a:solidFill>
                  <a:srgbClr val="7030A0"/>
                </a:solidFill>
              </a:rPr>
              <a:t> </a:t>
            </a:r>
            <a:r>
              <a:rPr lang="es-MX" sz="2400" b="1" dirty="0" err="1">
                <a:solidFill>
                  <a:srgbClr val="7030A0"/>
                </a:solidFill>
              </a:rPr>
              <a:t>structure</a:t>
            </a:r>
            <a:r>
              <a:rPr lang="es-MX" sz="2400" b="1" dirty="0">
                <a:solidFill>
                  <a:srgbClr val="7030A0"/>
                </a:solidFill>
              </a:rPr>
              <a:t> </a:t>
            </a:r>
            <a:r>
              <a:rPr lang="es-MX" sz="2400" b="1" dirty="0" err="1">
                <a:solidFill>
                  <a:srgbClr val="7030A0"/>
                </a:solidFill>
              </a:rPr>
              <a:t>with</a:t>
            </a:r>
            <a:r>
              <a:rPr lang="es-MX" sz="2400" b="1" dirty="0">
                <a:solidFill>
                  <a:srgbClr val="7030A0"/>
                </a:solidFill>
              </a:rPr>
              <a:t> </a:t>
            </a:r>
            <a:r>
              <a:rPr lang="es-MX" sz="2400" b="1" dirty="0" err="1">
                <a:solidFill>
                  <a:srgbClr val="7030A0"/>
                </a:solidFill>
              </a:rPr>
              <a:t>modals</a:t>
            </a:r>
            <a:endParaRPr lang="es-MX" sz="2400" b="1" dirty="0">
              <a:solidFill>
                <a:srgbClr val="7030A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E0CD7D-63E1-7471-9B85-95704B37658E}"/>
              </a:ext>
            </a:extLst>
          </p:cNvPr>
          <p:cNvSpPr txBox="1"/>
          <p:nvPr/>
        </p:nvSpPr>
        <p:spPr>
          <a:xfrm>
            <a:off x="174899" y="3714750"/>
            <a:ext cx="505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rgbClr val="7030A0"/>
                </a:solidFill>
              </a:rPr>
              <a:t>Statement</a:t>
            </a:r>
            <a:r>
              <a:rPr lang="es-MX" sz="2400" b="1" dirty="0">
                <a:solidFill>
                  <a:srgbClr val="7030A0"/>
                </a:solidFill>
              </a:rPr>
              <a:t> </a:t>
            </a:r>
            <a:r>
              <a:rPr lang="es-MX" sz="2400" b="1" dirty="0" err="1">
                <a:solidFill>
                  <a:srgbClr val="7030A0"/>
                </a:solidFill>
              </a:rPr>
              <a:t>structure</a:t>
            </a:r>
            <a:r>
              <a:rPr lang="es-MX" sz="2400" b="1" dirty="0">
                <a:solidFill>
                  <a:srgbClr val="7030A0"/>
                </a:solidFill>
              </a:rPr>
              <a:t> </a:t>
            </a:r>
            <a:r>
              <a:rPr lang="es-MX" sz="2400" b="1" dirty="0" err="1">
                <a:solidFill>
                  <a:srgbClr val="7030A0"/>
                </a:solidFill>
              </a:rPr>
              <a:t>with</a:t>
            </a:r>
            <a:r>
              <a:rPr lang="es-MX" sz="2400" b="1" dirty="0">
                <a:solidFill>
                  <a:srgbClr val="7030A0"/>
                </a:solidFill>
              </a:rPr>
              <a:t> </a:t>
            </a:r>
            <a:r>
              <a:rPr lang="es-MX" sz="2400" b="1" dirty="0" err="1">
                <a:solidFill>
                  <a:srgbClr val="7030A0"/>
                </a:solidFill>
              </a:rPr>
              <a:t>Why</a:t>
            </a:r>
            <a:r>
              <a:rPr lang="es-MX" sz="2400" b="1" dirty="0">
                <a:solidFill>
                  <a:srgbClr val="7030A0"/>
                </a:solidFill>
              </a:rPr>
              <a:t> </a:t>
            </a:r>
            <a:r>
              <a:rPr lang="es-MX" sz="2400" b="1" dirty="0" err="1">
                <a:solidFill>
                  <a:srgbClr val="7030A0"/>
                </a:solidFill>
              </a:rPr>
              <a:t>don´t</a:t>
            </a:r>
            <a:r>
              <a:rPr lang="es-MX" sz="2400" b="1" dirty="0">
                <a:solidFill>
                  <a:srgbClr val="7030A0"/>
                </a:solidFill>
              </a:rPr>
              <a:t>…</a:t>
            </a: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43A259B2-D000-0488-F641-3D5C59BC5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84"/>
              </p:ext>
            </p:extLst>
          </p:nvPr>
        </p:nvGraphicFramePr>
        <p:xfrm>
          <a:off x="209550" y="4152900"/>
          <a:ext cx="8858249" cy="2463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755">
                  <a:extLst>
                    <a:ext uri="{9D8B030D-6E8A-4147-A177-3AD203B41FA5}">
                      <a16:colId xmlns:a16="http://schemas.microsoft.com/office/drawing/2014/main" val="1460186863"/>
                    </a:ext>
                  </a:extLst>
                </a:gridCol>
                <a:gridCol w="1933495">
                  <a:extLst>
                    <a:ext uri="{9D8B030D-6E8A-4147-A177-3AD203B41FA5}">
                      <a16:colId xmlns:a16="http://schemas.microsoft.com/office/drawing/2014/main" val="4034905587"/>
                    </a:ext>
                  </a:extLst>
                </a:gridCol>
                <a:gridCol w="1358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976">
                  <a:extLst>
                    <a:ext uri="{9D8B030D-6E8A-4147-A177-3AD203B41FA5}">
                      <a16:colId xmlns:a16="http://schemas.microsoft.com/office/drawing/2014/main" val="1008889388"/>
                    </a:ext>
                  </a:extLst>
                </a:gridCol>
                <a:gridCol w="3330026">
                  <a:extLst>
                    <a:ext uri="{9D8B030D-6E8A-4147-A177-3AD203B41FA5}">
                      <a16:colId xmlns:a16="http://schemas.microsoft.com/office/drawing/2014/main" val="178787344"/>
                    </a:ext>
                  </a:extLst>
                </a:gridCol>
              </a:tblGrid>
              <a:tr h="54292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</a:t>
                      </a:r>
                      <a:r>
                        <a:rPr lang="es-MX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don´t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604495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don´t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drink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oinment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injury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herbal tea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dentist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new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vitamins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98860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12379092-6F59-A1A6-EFCA-9BBFDB22A3DD}"/>
              </a:ext>
            </a:extLst>
          </p:cNvPr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 “Modal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6576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1732</TotalTime>
  <Words>1245</Words>
  <Application>Microsoft Macintosh PowerPoint</Application>
  <PresentationFormat>Carta (216 x 279 mm)</PresentationFormat>
  <Paragraphs>217</Paragraphs>
  <Slides>22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MONSERRATH VALDEZ RIOS</cp:lastModifiedBy>
  <cp:revision>49</cp:revision>
  <dcterms:created xsi:type="dcterms:W3CDTF">2022-09-27T19:24:28Z</dcterms:created>
  <dcterms:modified xsi:type="dcterms:W3CDTF">2023-10-31T19:19:29Z</dcterms:modified>
</cp:coreProperties>
</file>