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0"/>
  </p:notesMasterIdLst>
  <p:sldIdLst>
    <p:sldId id="256" r:id="rId2"/>
    <p:sldId id="257" r:id="rId3"/>
    <p:sldId id="258" r:id="rId4"/>
    <p:sldId id="259" r:id="rId5"/>
    <p:sldId id="260" r:id="rId6"/>
    <p:sldId id="262" r:id="rId7"/>
    <p:sldId id="263" r:id="rId8"/>
    <p:sldId id="280" r:id="rId9"/>
  </p:sldIdLst>
  <p:sldSz cx="9144000" cy="5143500" type="screen16x9"/>
  <p:notesSz cx="6858000" cy="9144000"/>
  <p:embeddedFontLst>
    <p:embeddedFont>
      <p:font typeface="Fira Sans Extra Condensed Medium" panose="020B0604020202020204" charset="0"/>
      <p:regular r:id="rId11"/>
      <p:bold r:id="rId12"/>
      <p:italic r:id="rId13"/>
      <p:boldItalic r:id="rId14"/>
    </p:embeddedFont>
    <p:embeddedFont>
      <p:font typeface="Franklin Gothic Medium" panose="020B0603020102020204" pitchFamily="34" charset="0"/>
      <p:regular r:id="rId15"/>
      <p:italic r:id="rId16"/>
    </p:embeddedFont>
    <p:embeddedFont>
      <p:font typeface="Open Sans" panose="020B0606030504020204" pitchFamily="34" charset="0"/>
      <p:regular r:id="rId17"/>
      <p:bold r:id="rId18"/>
      <p:italic r:id="rId19"/>
      <p:boldItalic r:id="rId20"/>
    </p:embeddedFont>
    <p:embeddedFont>
      <p:font typeface="Overpass Black" panose="020B0604020202020204"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D96F5C-2CB2-4800-814D-D8733D9A29C0}">
  <a:tblStyle styleId="{08D96F5C-2CB2-4800-814D-D8733D9A29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ga7274a1822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a7274a1822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a7274a1822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a7274a1822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a75a9251e8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a75a9251e8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4">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5">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2">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5">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770"/>
        <p:cNvGrpSpPr/>
        <p:nvPr/>
      </p:nvGrpSpPr>
      <p:grpSpPr>
        <a:xfrm>
          <a:off x="0" y="0"/>
          <a:ext cx="0" cy="0"/>
          <a:chOff x="0" y="0"/>
          <a:chExt cx="0" cy="0"/>
        </a:xfrm>
      </p:grpSpPr>
      <p:pic>
        <p:nvPicPr>
          <p:cNvPr id="771" name="Google Shape;771;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72" name="Google Shape;772;p15"/>
          <p:cNvGrpSpPr/>
          <p:nvPr/>
        </p:nvGrpSpPr>
        <p:grpSpPr>
          <a:xfrm rot="2700046">
            <a:off x="8023488" y="3760130"/>
            <a:ext cx="1344367" cy="1995327"/>
            <a:chOff x="272875" y="1527563"/>
            <a:chExt cx="255950" cy="455000"/>
          </a:xfrm>
        </p:grpSpPr>
        <p:sp>
          <p:nvSpPr>
            <p:cNvPr id="773" name="Google Shape;773;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8" name="Google Shape;808;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09" name="Google Shape;809;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10" name="Google Shape;810;p15"/>
          <p:cNvGrpSpPr/>
          <p:nvPr/>
        </p:nvGrpSpPr>
        <p:grpSpPr>
          <a:xfrm rot="-7181356">
            <a:off x="474922" y="-1462434"/>
            <a:ext cx="1344356" cy="2469645"/>
            <a:chOff x="272875" y="1419395"/>
            <a:chExt cx="255950" cy="563168"/>
          </a:xfrm>
        </p:grpSpPr>
        <p:sp>
          <p:nvSpPr>
            <p:cNvPr id="811" name="Google Shape;811;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494"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5"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8" r:id="rId5"/>
    <p:sldLayoutId id="2147483659" r:id="rId6"/>
    <p:sldLayoutId id="2147483661" r:id="rId7"/>
    <p:sldLayoutId id="2147483665" r:id="rId8"/>
    <p:sldLayoutId id="2147483671" r:id="rId9"/>
    <p:sldLayoutId id="2147483677" r:id="rId10"/>
    <p:sldLayoutId id="2147483678" r:id="rId11"/>
    <p:sldLayoutId id="2147483679" r:id="rId12"/>
    <p:sldLayoutId id="2147483680" r:id="rId13"/>
    <p:sldLayoutId id="214748368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6" name="Google Shape;2126;p38"/>
          <p:cNvPicPr preferRelativeResize="0"/>
          <p:nvPr/>
        </p:nvPicPr>
        <p:blipFill>
          <a:blip r:embed="rId3">
            <a:alphaModFix amt="74000"/>
          </a:blip>
          <a:stretch>
            <a:fillRect/>
          </a:stretch>
        </p:blipFill>
        <p:spPr>
          <a:xfrm rot="1377427">
            <a:off x="4764679" y="752254"/>
            <a:ext cx="2894876" cy="2593327"/>
          </a:xfrm>
          <a:prstGeom prst="rect">
            <a:avLst/>
          </a:prstGeom>
          <a:noFill/>
          <a:ln>
            <a:noFill/>
          </a:ln>
        </p:spPr>
      </p:pic>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2">
            <a:extLst>
              <a:ext uri="{FF2B5EF4-FFF2-40B4-BE49-F238E27FC236}">
                <a16:creationId xmlns:a16="http://schemas.microsoft.com/office/drawing/2014/main" id="{4AC6C04C-955B-9104-05D1-EC3B3F1D2C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7169" name="Imagen 1" descr="Museo Presidentes on Twitter: &quot;23 agosto 1973.Gobernador de #Coahuila  Eulalio Gutiérrez Treviño establece la Escuela Normal de Educación  Preescolar… &quot;">
            <a:extLst>
              <a:ext uri="{FF2B5EF4-FFF2-40B4-BE49-F238E27FC236}">
                <a16:creationId xmlns:a16="http://schemas.microsoft.com/office/drawing/2014/main" id="{C7F5580B-DFE1-4DB2-BBD5-6C671C140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5" y="512451"/>
            <a:ext cx="2382659" cy="20592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05C6562-743F-D86C-A2E7-D03DB2045350}"/>
              </a:ext>
            </a:extLst>
          </p:cNvPr>
          <p:cNvSpPr>
            <a:spLocks noChangeArrowheads="1"/>
          </p:cNvSpPr>
          <p:nvPr/>
        </p:nvSpPr>
        <p:spPr bwMode="auto">
          <a:xfrm>
            <a:off x="1270295" y="611063"/>
            <a:ext cx="678037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14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714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714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714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714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714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714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714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71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 </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Licenciatura en Educación Preescolar.</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Quinto Semestre.</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Ciclo Escolar 2023-2024.</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Tutoría Grupal.</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“Manejo de conflictos”.</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Maestra: </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Karla Griselda García Pimentel.</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Alumna</a:t>
            </a:r>
            <a:r>
              <a:rPr lang="es-MX" altLang="es-MX" sz="1600" dirty="0">
                <a:latin typeface="Times New Roman" panose="02020603050405020304" pitchFamily="18" charset="0"/>
                <a:ea typeface="Calibri" panose="020F0502020204030204" pitchFamily="34" charset="0"/>
                <a:cs typeface="Times New Roman" panose="02020603050405020304" pitchFamily="18" charset="0"/>
              </a:rPr>
              <a:t>s</a:t>
            </a: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Lezly Zayetsy Cortes </a:t>
            </a:r>
            <a:r>
              <a:rPr kumimoji="0" lang="es-MX" altLang="es-MX" sz="16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Cortes</a:t>
            </a: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#6</a:t>
            </a: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lang="es-MX" altLang="es-MX" sz="1600" dirty="0">
                <a:latin typeface="Times New Roman" panose="02020603050405020304" pitchFamily="18" charset="0"/>
                <a:cs typeface="Times New Roman" panose="02020603050405020304" pitchFamily="18" charset="0"/>
              </a:rPr>
              <a:t>Aneyra Adanary Echeverria Duran #7</a:t>
            </a: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Carolina E</a:t>
            </a:r>
            <a:r>
              <a:rPr lang="es-MX" altLang="es-MX" sz="1600" dirty="0">
                <a:latin typeface="Times New Roman" panose="02020603050405020304" pitchFamily="18" charset="0"/>
                <a:cs typeface="Times New Roman" panose="02020603050405020304" pitchFamily="18" charset="0"/>
              </a:rPr>
              <a:t>sparza </a:t>
            </a:r>
            <a:r>
              <a:rPr lang="es-MX" altLang="es-MX" sz="1600" dirty="0" err="1">
                <a:latin typeface="Times New Roman" panose="02020603050405020304" pitchFamily="18" charset="0"/>
                <a:cs typeface="Times New Roman" panose="02020603050405020304" pitchFamily="18" charset="0"/>
              </a:rPr>
              <a:t>Sanchez</a:t>
            </a:r>
            <a:r>
              <a:rPr lang="es-MX" altLang="es-MX" sz="1600" dirty="0">
                <a:latin typeface="Times New Roman" panose="02020603050405020304" pitchFamily="18" charset="0"/>
                <a:cs typeface="Times New Roman" panose="02020603050405020304" pitchFamily="18" charset="0"/>
              </a:rPr>
              <a:t> #8</a:t>
            </a: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Sofia Vanessa Montoya Gaona #9</a:t>
            </a: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lang="es-MX" altLang="es-MX" sz="1600" dirty="0">
                <a:latin typeface="Times New Roman" panose="02020603050405020304" pitchFamily="18" charset="0"/>
                <a:cs typeface="Times New Roman" panose="02020603050405020304" pitchFamily="18" charset="0"/>
              </a:rPr>
              <a:t>Jenifer Janeth Escobedo García #10</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“A”.</a:t>
            </a:r>
            <a:endParaRPr kumimoji="0" lang="es-MX" altLang="es-MX"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371475" algn="l"/>
              </a:tabLst>
            </a:pPr>
            <a:r>
              <a:rPr kumimoji="0" lang="es-MX" altLang="es-MX"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Saltillo, Coahuila de Zaragoza.                                             Noviembre, 2023</a:t>
            </a:r>
            <a:r>
              <a:rPr kumimoji="0" lang="es-MX" altLang="es-MX"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MX" altLang="es-MX"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6" name="Google Shape;2136;p39"/>
          <p:cNvSpPr txBox="1">
            <a:spLocks noGrp="1"/>
          </p:cNvSpPr>
          <p:nvPr>
            <p:ph type="ctrTitle"/>
          </p:nvPr>
        </p:nvSpPr>
        <p:spPr>
          <a:xfrm>
            <a:off x="736646" y="451084"/>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Franklin Gothic Medium" panose="020B0603020102020204" pitchFamily="34" charset="0"/>
                <a:cs typeface="Times New Roman" panose="02020603050405020304" pitchFamily="18" charset="0"/>
              </a:rPr>
              <a:t>¿</a:t>
            </a:r>
            <a:r>
              <a:rPr lang="es-MX" dirty="0">
                <a:latin typeface="Franklin Gothic Medium" panose="020B0603020102020204" pitchFamily="34" charset="0"/>
                <a:cs typeface="Times New Roman" panose="02020603050405020304" pitchFamily="18" charset="0"/>
              </a:rPr>
              <a:t>QUÉ ES LA ESCALADA</a:t>
            </a:r>
            <a:r>
              <a:rPr lang="en" dirty="0">
                <a:latin typeface="Franklin Gothic Medium" panose="020B0603020102020204" pitchFamily="34" charset="0"/>
                <a:cs typeface="Times New Roman" panose="02020603050405020304" pitchFamily="18" charset="0"/>
              </a:rPr>
              <a:t>?</a:t>
            </a:r>
            <a:endParaRPr dirty="0">
              <a:latin typeface="Franklin Gothic Medium" panose="020B060302010202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A652C1CA-4581-0281-8EA2-01E3DE29F42C}"/>
              </a:ext>
            </a:extLst>
          </p:cNvPr>
          <p:cNvSpPr txBox="1"/>
          <p:nvPr/>
        </p:nvSpPr>
        <p:spPr>
          <a:xfrm>
            <a:off x="1667440" y="1428552"/>
            <a:ext cx="5809120" cy="830997"/>
          </a:xfrm>
          <a:prstGeom prst="rect">
            <a:avLst/>
          </a:prstGeom>
          <a:noFill/>
        </p:spPr>
        <p:txBody>
          <a:bodyPr wrap="square">
            <a:spAutoFit/>
          </a:bodyPr>
          <a:lstStyle/>
          <a:p>
            <a:pPr algn="ctr"/>
            <a:r>
              <a:rPr lang="es-MX" sz="1600" dirty="0">
                <a:latin typeface="Times New Roman" panose="02020603050405020304" pitchFamily="18" charset="0"/>
                <a:cs typeface="Times New Roman" panose="02020603050405020304" pitchFamily="18" charset="0"/>
              </a:rPr>
              <a:t>La escalada es el momento del conflicto donde se profundizan las metas incompatibles entre las partes y comienzan las conductas confrontadas, es la segunda fase del conflicto.</a:t>
            </a:r>
          </a:p>
        </p:txBody>
      </p:sp>
      <p:pic>
        <p:nvPicPr>
          <p:cNvPr id="1028" name="Picture 4" descr="La escalada del conflicto - El Camino del Elder">
            <a:extLst>
              <a:ext uri="{FF2B5EF4-FFF2-40B4-BE49-F238E27FC236}">
                <a16:creationId xmlns:a16="http://schemas.microsoft.com/office/drawing/2014/main" id="{373E58C1-583B-695E-B5CD-BDD19F22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2" y="265921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 calcmode="lin" valueType="num">
                                      <p:cBhvr additive="base">
                                        <p:cTn id="7" dur="500" fill="hold"/>
                                        <p:tgtEl>
                                          <p:spTgt spid="2136"/>
                                        </p:tgtEl>
                                        <p:attrNameLst>
                                          <p:attrName>ppt_x</p:attrName>
                                        </p:attrNameLst>
                                      </p:cBhvr>
                                      <p:tavLst>
                                        <p:tav tm="0">
                                          <p:val>
                                            <p:strVal val="#ppt_x"/>
                                          </p:val>
                                        </p:tav>
                                        <p:tav tm="100000">
                                          <p:val>
                                            <p:strVal val="#ppt_x"/>
                                          </p:val>
                                        </p:tav>
                                      </p:tavLst>
                                    </p:anim>
                                    <p:anim calcmode="lin" valueType="num">
                                      <p:cBhvr additive="base">
                                        <p:cTn id="8" dur="500" fill="hold"/>
                                        <p:tgtEl>
                                          <p:spTgt spid="2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40"/>
          <p:cNvSpPr txBox="1">
            <a:spLocks noGrp="1"/>
          </p:cNvSpPr>
          <p:nvPr>
            <p:ph type="ctrTitle" idx="21"/>
          </p:nvPr>
        </p:nvSpPr>
        <p:spPr>
          <a:xfrm>
            <a:off x="720000" y="471233"/>
            <a:ext cx="770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Franklin Gothic Medium" panose="020B0603020102020204" pitchFamily="34" charset="0"/>
              </a:rPr>
              <a:t>PRIMERA FASE DE LA ESCALADA</a:t>
            </a:r>
            <a:endParaRPr dirty="0">
              <a:latin typeface="Franklin Gothic Medium" panose="020B0603020102020204" pitchFamily="34" charset="0"/>
            </a:endParaRPr>
          </a:p>
        </p:txBody>
      </p:sp>
      <p:sp>
        <p:nvSpPr>
          <p:cNvPr id="39" name="CuadroTexto 38">
            <a:extLst>
              <a:ext uri="{FF2B5EF4-FFF2-40B4-BE49-F238E27FC236}">
                <a16:creationId xmlns:a16="http://schemas.microsoft.com/office/drawing/2014/main" id="{4D82D57E-7A8B-4956-8438-B22A2350D56D}"/>
              </a:ext>
            </a:extLst>
          </p:cNvPr>
          <p:cNvSpPr txBox="1"/>
          <p:nvPr/>
        </p:nvSpPr>
        <p:spPr>
          <a:xfrm>
            <a:off x="590909" y="1536525"/>
            <a:ext cx="6240198" cy="830997"/>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En esta fase se adquieren conciencia de las tensiones. Se hace un esfuerzo por hallar soluciones objetivas con la parte contraria y hay una preparación para comportarse de manera cooperativa.</a:t>
            </a:r>
          </a:p>
        </p:txBody>
      </p:sp>
      <p:sp>
        <p:nvSpPr>
          <p:cNvPr id="43" name="CuadroTexto 42">
            <a:extLst>
              <a:ext uri="{FF2B5EF4-FFF2-40B4-BE49-F238E27FC236}">
                <a16:creationId xmlns:a16="http://schemas.microsoft.com/office/drawing/2014/main" id="{CB114A18-E991-ECFC-6542-8F2A0D5F05A9}"/>
              </a:ext>
            </a:extLst>
          </p:cNvPr>
          <p:cNvSpPr txBox="1"/>
          <p:nvPr/>
        </p:nvSpPr>
        <p:spPr>
          <a:xfrm>
            <a:off x="3291839" y="3342507"/>
            <a:ext cx="5602045" cy="830997"/>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Si por cualquier razón es imposible llegar a un acuerdo, si una de las partes se obstina en su punto de vista, el conflicto se intensifica hasta llegar a la etapa siguiente.</a:t>
            </a:r>
          </a:p>
        </p:txBody>
      </p:sp>
      <p:pic>
        <p:nvPicPr>
          <p:cNvPr id="2050" name="Picture 2" descr="Resolución de conflictos en los centros escolares | Protocolo Único para la  Prevención, Detección y Actuación en Casos de Violencia contra Niñas, Niños  y Adolescentes">
            <a:extLst>
              <a:ext uri="{FF2B5EF4-FFF2-40B4-BE49-F238E27FC236}">
                <a16:creationId xmlns:a16="http://schemas.microsoft.com/office/drawing/2014/main" id="{494FF51D-E58D-CA01-640C-988CB70A1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71" y="2775979"/>
            <a:ext cx="2849613" cy="189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41"/>
                                        </p:tgtEl>
                                        <p:attrNameLst>
                                          <p:attrName>style.visibility</p:attrName>
                                        </p:attrNameLst>
                                      </p:cBhvr>
                                      <p:to>
                                        <p:strVal val="visible"/>
                                      </p:to>
                                    </p:set>
                                    <p:anim calcmode="lin" valueType="num">
                                      <p:cBhvr additive="base">
                                        <p:cTn id="7" dur="500" fill="hold"/>
                                        <p:tgtEl>
                                          <p:spTgt spid="2141"/>
                                        </p:tgtEl>
                                        <p:attrNameLst>
                                          <p:attrName>ppt_x</p:attrName>
                                        </p:attrNameLst>
                                      </p:cBhvr>
                                      <p:tavLst>
                                        <p:tav tm="0">
                                          <p:val>
                                            <p:strVal val="#ppt_x"/>
                                          </p:val>
                                        </p:tav>
                                        <p:tav tm="100000">
                                          <p:val>
                                            <p:strVal val="#ppt_x"/>
                                          </p:val>
                                        </p:tav>
                                      </p:tavLst>
                                    </p:anim>
                                    <p:anim calcmode="lin" valueType="num">
                                      <p:cBhvr additive="base">
                                        <p:cTn id="8" dur="500" fill="hold"/>
                                        <p:tgtEl>
                                          <p:spTgt spid="21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arn(inVertical)">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 grpId="0"/>
      <p:bldP spid="3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543741" y="698188"/>
            <a:ext cx="5734395" cy="57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Franklin Gothic Medium" panose="020B0603020102020204" pitchFamily="34" charset="0"/>
              </a:rPr>
              <a:t>SEGUNDA FASE DE LA ESCALADA</a:t>
            </a:r>
            <a:endParaRPr dirty="0">
              <a:latin typeface="Franklin Gothic Medium" panose="020B0603020102020204" pitchFamily="34" charset="0"/>
            </a:endParaRPr>
          </a:p>
        </p:txBody>
      </p:sp>
      <p:sp>
        <p:nvSpPr>
          <p:cNvPr id="5" name="CuadroTexto 4">
            <a:extLst>
              <a:ext uri="{FF2B5EF4-FFF2-40B4-BE49-F238E27FC236}">
                <a16:creationId xmlns:a16="http://schemas.microsoft.com/office/drawing/2014/main" id="{D134AE35-4280-A72F-43B1-ACD10B877AB7}"/>
              </a:ext>
            </a:extLst>
          </p:cNvPr>
          <p:cNvSpPr txBox="1"/>
          <p:nvPr/>
        </p:nvSpPr>
        <p:spPr>
          <a:xfrm>
            <a:off x="356839" y="1819227"/>
            <a:ext cx="5567127" cy="1077218"/>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En la etapa segunda, las partes fluctúan entre posiciones de cooperación y competición. Se tiene conciencia de los intereses comunes, pero los propios deseos predominan y aumentan su importancia. </a:t>
            </a:r>
          </a:p>
        </p:txBody>
      </p:sp>
      <p:sp>
        <p:nvSpPr>
          <p:cNvPr id="7" name="CuadroTexto 6">
            <a:extLst>
              <a:ext uri="{FF2B5EF4-FFF2-40B4-BE49-F238E27FC236}">
                <a16:creationId xmlns:a16="http://schemas.microsoft.com/office/drawing/2014/main" id="{084EC0E2-FA90-CCD6-EFAA-DFDF3EA1B1C1}"/>
              </a:ext>
            </a:extLst>
          </p:cNvPr>
          <p:cNvSpPr txBox="1"/>
          <p:nvPr/>
        </p:nvSpPr>
        <p:spPr>
          <a:xfrm>
            <a:off x="356839" y="3321374"/>
            <a:ext cx="5466766" cy="1323439"/>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Aumentan los puntos en disputa, se utiliza la lógica y la comprensión para convencer o disuadir al adversario. </a:t>
            </a:r>
          </a:p>
          <a:p>
            <a:pPr algn="just"/>
            <a:r>
              <a:rPr lang="es-MX" sz="1600" dirty="0">
                <a:latin typeface="Times New Roman" panose="02020603050405020304" pitchFamily="18" charset="0"/>
                <a:cs typeface="Times New Roman" panose="02020603050405020304" pitchFamily="18" charset="0"/>
              </a:rPr>
              <a:t>Revisten cada vez más importancia los esfuerzos por imponerse y no permitir ningún debilitamiento de la propia posición, y se empieza a pensar en dejar el campo de la mera discusión.</a:t>
            </a:r>
          </a:p>
        </p:txBody>
      </p:sp>
      <p:pic>
        <p:nvPicPr>
          <p:cNvPr id="3074" name="Picture 2" descr="5 Métodos De Resolución De Conflictos En Una Organización">
            <a:extLst>
              <a:ext uri="{FF2B5EF4-FFF2-40B4-BE49-F238E27FC236}">
                <a16:creationId xmlns:a16="http://schemas.microsoft.com/office/drawing/2014/main" id="{96897B5A-2361-54BA-DBFD-0A23E4EE7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112" y="2154234"/>
            <a:ext cx="2930785" cy="1780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3"/>
                                        </p:tgtEl>
                                        <p:attrNameLst>
                                          <p:attrName>style.visibility</p:attrName>
                                        </p:attrNameLst>
                                      </p:cBhvr>
                                      <p:to>
                                        <p:strVal val="visible"/>
                                      </p:to>
                                    </p:set>
                                    <p:anim calcmode="lin" valueType="num">
                                      <p:cBhvr additive="base">
                                        <p:cTn id="7" dur="500" fill="hold"/>
                                        <p:tgtEl>
                                          <p:spTgt spid="2173"/>
                                        </p:tgtEl>
                                        <p:attrNameLst>
                                          <p:attrName>ppt_x</p:attrName>
                                        </p:attrNameLst>
                                      </p:cBhvr>
                                      <p:tavLst>
                                        <p:tav tm="0">
                                          <p:val>
                                            <p:strVal val="#ppt_x"/>
                                          </p:val>
                                        </p:tav>
                                        <p:tav tm="100000">
                                          <p:val>
                                            <p:strVal val="#ppt_x"/>
                                          </p:val>
                                        </p:tav>
                                      </p:tavLst>
                                    </p:anim>
                                    <p:anim calcmode="lin" valueType="num">
                                      <p:cBhvr additive="base">
                                        <p:cTn id="8" dur="500" fill="hold"/>
                                        <p:tgtEl>
                                          <p:spTgt spid="2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barn(inVertical)">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179" name="Google Shape;2179;p42"/>
          <p:cNvSpPr txBox="1">
            <a:spLocks noGrp="1"/>
          </p:cNvSpPr>
          <p:nvPr>
            <p:ph type="ctrTitle"/>
          </p:nvPr>
        </p:nvSpPr>
        <p:spPr>
          <a:xfrm flipH="1">
            <a:off x="2230243" y="585646"/>
            <a:ext cx="6456555" cy="93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Franklin Gothic Medium" panose="020B0603020102020204" pitchFamily="34" charset="0"/>
              </a:rPr>
              <a:t>TERCERA FASE DE LA ESCALADA</a:t>
            </a:r>
            <a:endParaRPr dirty="0">
              <a:latin typeface="Franklin Gothic Medium" panose="020B0603020102020204" pitchFamily="34" charset="0"/>
            </a:endParaRPr>
          </a:p>
        </p:txBody>
      </p:sp>
      <p:sp>
        <p:nvSpPr>
          <p:cNvPr id="7" name="CuadroTexto 6">
            <a:extLst>
              <a:ext uri="{FF2B5EF4-FFF2-40B4-BE49-F238E27FC236}">
                <a16:creationId xmlns:a16="http://schemas.microsoft.com/office/drawing/2014/main" id="{227AD800-D759-2FDA-4075-87E2CBB18318}"/>
              </a:ext>
            </a:extLst>
          </p:cNvPr>
          <p:cNvSpPr txBox="1"/>
          <p:nvPr/>
        </p:nvSpPr>
        <p:spPr>
          <a:xfrm>
            <a:off x="3224605" y="1845581"/>
            <a:ext cx="5567082" cy="1077218"/>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En la tercera etapa, se pasa a la acción. La interacción entre grupos se hace más irritable y se comienzan a perder las esperanzas de llegar a puntos comunes en una discusión y todas las expectativas se centran en la acción. </a:t>
            </a:r>
          </a:p>
        </p:txBody>
      </p:sp>
      <p:sp>
        <p:nvSpPr>
          <p:cNvPr id="9" name="CuadroTexto 8">
            <a:extLst>
              <a:ext uri="{FF2B5EF4-FFF2-40B4-BE49-F238E27FC236}">
                <a16:creationId xmlns:a16="http://schemas.microsoft.com/office/drawing/2014/main" id="{C1E4374A-8D71-30A4-1525-899F26836B91}"/>
              </a:ext>
            </a:extLst>
          </p:cNvPr>
          <p:cNvSpPr txBox="1"/>
          <p:nvPr/>
        </p:nvSpPr>
        <p:spPr>
          <a:xfrm>
            <a:off x="492162" y="3248534"/>
            <a:ext cx="6618642" cy="1323439"/>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En esta etapa se pretende un cambio en la actitud de la otra parte por medio de la presión, aunque ninguna se mostrará dispuesta a ningún cambio, se desarrolla así una contradicción que es muy característica del procedimiento de escalada: las medidas adoptadas por una parte para provocar una modificación en la otra, son interpretadas por esta como un ataque.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9"/>
                                        </p:tgtEl>
                                        <p:attrNameLst>
                                          <p:attrName>style.visibility</p:attrName>
                                        </p:attrNameLst>
                                      </p:cBhvr>
                                      <p:to>
                                        <p:strVal val="visible"/>
                                      </p:to>
                                    </p:set>
                                    <p:anim calcmode="lin" valueType="num">
                                      <p:cBhvr additive="base">
                                        <p:cTn id="7" dur="500" fill="hold"/>
                                        <p:tgtEl>
                                          <p:spTgt spid="2179"/>
                                        </p:tgtEl>
                                        <p:attrNameLst>
                                          <p:attrName>ppt_x</p:attrName>
                                        </p:attrNameLst>
                                      </p:cBhvr>
                                      <p:tavLst>
                                        <p:tav tm="0">
                                          <p:val>
                                            <p:strVal val="#ppt_x"/>
                                          </p:val>
                                        </p:tav>
                                        <p:tav tm="100000">
                                          <p:val>
                                            <p:strVal val="#ppt_x"/>
                                          </p:val>
                                        </p:tav>
                                      </p:tavLst>
                                    </p:anim>
                                    <p:anim calcmode="lin" valueType="num">
                                      <p:cBhvr additive="base">
                                        <p:cTn id="8" dur="500" fill="hold"/>
                                        <p:tgtEl>
                                          <p:spTgt spid="2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9"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212" name="Google Shape;2212;p44"/>
          <p:cNvSpPr txBox="1">
            <a:spLocks noGrp="1"/>
          </p:cNvSpPr>
          <p:nvPr>
            <p:ph type="ctrTitle"/>
          </p:nvPr>
        </p:nvSpPr>
        <p:spPr>
          <a:xfrm>
            <a:off x="735750" y="576498"/>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latin typeface="Franklin Gothic Medium" panose="020B0603020102020204" pitchFamily="34" charset="0"/>
              </a:rPr>
              <a:t>CUARTA FASE DE LA ESCALADA</a:t>
            </a:r>
            <a:endParaRPr dirty="0">
              <a:solidFill>
                <a:schemeClr val="dk2"/>
              </a:solidFill>
              <a:latin typeface="Franklin Gothic Medium" panose="020B0603020102020204" pitchFamily="34" charset="0"/>
            </a:endParaRPr>
          </a:p>
        </p:txBody>
      </p:sp>
      <p:sp>
        <p:nvSpPr>
          <p:cNvPr id="3" name="CuadroTexto 2">
            <a:extLst>
              <a:ext uri="{FF2B5EF4-FFF2-40B4-BE49-F238E27FC236}">
                <a16:creationId xmlns:a16="http://schemas.microsoft.com/office/drawing/2014/main" id="{BDB866D7-33A3-8D01-4359-222DF32CFCEC}"/>
              </a:ext>
            </a:extLst>
          </p:cNvPr>
          <p:cNvSpPr txBox="1"/>
          <p:nvPr/>
        </p:nvSpPr>
        <p:spPr>
          <a:xfrm>
            <a:off x="942278" y="1440564"/>
            <a:ext cx="7259444" cy="1323439"/>
          </a:xfrm>
          <a:prstGeom prst="rect">
            <a:avLst/>
          </a:prstGeom>
          <a:noFill/>
        </p:spPr>
        <p:txBody>
          <a:bodyPr wrap="square">
            <a:spAutoFit/>
          </a:bodyPr>
          <a:lstStyle/>
          <a:p>
            <a:pPr algn="ctr"/>
            <a:r>
              <a:rPr lang="es-MX" sz="1600" dirty="0">
                <a:latin typeface="Times New Roman" panose="02020603050405020304" pitchFamily="18" charset="0"/>
                <a:cs typeface="Times New Roman" panose="02020603050405020304" pitchFamily="18" charset="0"/>
              </a:rPr>
              <a:t>En la cuarta etapa ya no se está dispuesto a considerar los pensamientos, sentimientos y la situación de la otra parte. Es muy característica de esta etapa que desaparecen absolutamente las diferencias individuales y en esta fase predominan los juicios absolutizados todo lo que no seamos nosotros (o yo) es malo y necesariamente rechazable. Se amplía la distancia entre los grupos o personas.</a:t>
            </a:r>
          </a:p>
        </p:txBody>
      </p:sp>
      <p:pic>
        <p:nvPicPr>
          <p:cNvPr id="4098" name="Picture 2" descr="Los 14 consejos y 12 destrezas necesarias para la resolución de conflictos.  | Grandes Pymes">
            <a:extLst>
              <a:ext uri="{FF2B5EF4-FFF2-40B4-BE49-F238E27FC236}">
                <a16:creationId xmlns:a16="http://schemas.microsoft.com/office/drawing/2014/main" id="{86C7EFFF-7CBA-F177-44E7-81115FD2C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222"/>
          <a:stretch/>
        </p:blipFill>
        <p:spPr bwMode="auto">
          <a:xfrm>
            <a:off x="3026394" y="2875515"/>
            <a:ext cx="3091211" cy="2108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2"/>
                                        </p:tgtEl>
                                        <p:attrNameLst>
                                          <p:attrName>style.visibility</p:attrName>
                                        </p:attrNameLst>
                                      </p:cBhvr>
                                      <p:to>
                                        <p:strVal val="visible"/>
                                      </p:to>
                                    </p:set>
                                    <p:anim calcmode="lin" valueType="num">
                                      <p:cBhvr additive="base">
                                        <p:cTn id="7" dur="500" fill="hold"/>
                                        <p:tgtEl>
                                          <p:spTgt spid="2212"/>
                                        </p:tgtEl>
                                        <p:attrNameLst>
                                          <p:attrName>ppt_x</p:attrName>
                                        </p:attrNameLst>
                                      </p:cBhvr>
                                      <p:tavLst>
                                        <p:tav tm="0">
                                          <p:val>
                                            <p:strVal val="#ppt_x"/>
                                          </p:val>
                                        </p:tav>
                                        <p:tav tm="100000">
                                          <p:val>
                                            <p:strVal val="#ppt_x"/>
                                          </p:val>
                                        </p:tav>
                                      </p:tavLst>
                                    </p:anim>
                                    <p:anim calcmode="lin" valueType="num">
                                      <p:cBhvr additive="base">
                                        <p:cTn id="8" dur="500" fill="hold"/>
                                        <p:tgtEl>
                                          <p:spTgt spid="2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45"/>
          <p:cNvSpPr txBox="1">
            <a:spLocks noGrp="1"/>
          </p:cNvSpPr>
          <p:nvPr>
            <p:ph type="ctrTitle" idx="6"/>
          </p:nvPr>
        </p:nvSpPr>
        <p:spPr>
          <a:xfrm>
            <a:off x="825625" y="426668"/>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Franklin Gothic Medium" panose="020B0603020102020204" pitchFamily="34" charset="0"/>
              </a:rPr>
              <a:t>QUINTA FASE DE LA ESCALADA</a:t>
            </a:r>
            <a:endParaRPr dirty="0">
              <a:latin typeface="Franklin Gothic Medium" panose="020B0603020102020204" pitchFamily="34" charset="0"/>
            </a:endParaRPr>
          </a:p>
        </p:txBody>
      </p:sp>
      <p:sp>
        <p:nvSpPr>
          <p:cNvPr id="15" name="CuadroTexto 14">
            <a:extLst>
              <a:ext uri="{FF2B5EF4-FFF2-40B4-BE49-F238E27FC236}">
                <a16:creationId xmlns:a16="http://schemas.microsoft.com/office/drawing/2014/main" id="{EF84CCAD-2DEE-AD38-F89C-C25EAC5F771C}"/>
              </a:ext>
            </a:extLst>
          </p:cNvPr>
          <p:cNvSpPr txBox="1"/>
          <p:nvPr/>
        </p:nvSpPr>
        <p:spPr>
          <a:xfrm>
            <a:off x="1227300" y="1158604"/>
            <a:ext cx="6869150" cy="1815882"/>
          </a:xfrm>
          <a:prstGeom prst="rect">
            <a:avLst/>
          </a:prstGeom>
          <a:noFill/>
        </p:spPr>
        <p:txBody>
          <a:bodyPr wrap="square">
            <a:spAutoFit/>
          </a:bodyPr>
          <a:lstStyle/>
          <a:p>
            <a:pPr algn="just"/>
            <a:r>
              <a:rPr lang="es-MX" sz="1600" dirty="0">
                <a:latin typeface="Times New Roman" panose="02020603050405020304" pitchFamily="18" charset="0"/>
                <a:cs typeface="Times New Roman" panose="02020603050405020304" pitchFamily="18" charset="0"/>
              </a:rPr>
              <a:t>Esta fase se denomina “estado de guerra”, porque el objetivo es dañar y nuestra mente ha sido capaz de construir una versión de los hechos que nos permita sentirnos no culpables de la situación. </a:t>
            </a:r>
          </a:p>
          <a:p>
            <a:pPr algn="just"/>
            <a:endParaRPr lang="es-MX" sz="1600" dirty="0">
              <a:latin typeface="Times New Roman" panose="02020603050405020304" pitchFamily="18" charset="0"/>
              <a:cs typeface="Times New Roman" panose="02020603050405020304" pitchFamily="18" charset="0"/>
            </a:endParaRPr>
          </a:p>
          <a:p>
            <a:pPr algn="just"/>
            <a:r>
              <a:rPr lang="es-MX" sz="1600" dirty="0">
                <a:latin typeface="Times New Roman" panose="02020603050405020304" pitchFamily="18" charset="0"/>
                <a:cs typeface="Times New Roman" panose="02020603050405020304" pitchFamily="18" charset="0"/>
              </a:rPr>
              <a:t>También es conocida como “zona de dolor”, porque las personas sufren una convulsión interna que es difícilmente explicable con palabras, por lo que es fácilmente interpretable, que la situación no es demasiado grave.</a:t>
            </a:r>
          </a:p>
        </p:txBody>
      </p:sp>
      <p:pic>
        <p:nvPicPr>
          <p:cNvPr id="6146" name="Picture 2" descr="Solución de conflictos laborales">
            <a:extLst>
              <a:ext uri="{FF2B5EF4-FFF2-40B4-BE49-F238E27FC236}">
                <a16:creationId xmlns:a16="http://schemas.microsoft.com/office/drawing/2014/main" id="{370170C5-1576-E871-36BD-34132C477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45" y="3282759"/>
            <a:ext cx="1751238" cy="185567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Qué es la tristeza y en qué se diferencia de la depresión?">
            <a:extLst>
              <a:ext uri="{FF2B5EF4-FFF2-40B4-BE49-F238E27FC236}">
                <a16:creationId xmlns:a16="http://schemas.microsoft.com/office/drawing/2014/main" id="{2389E03C-E576-4FC7-A697-C6FA4166C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623" y="3489131"/>
            <a:ext cx="2168332" cy="14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7"/>
                                        </p:tgtEl>
                                        <p:attrNameLst>
                                          <p:attrName>style.visibility</p:attrName>
                                        </p:attrNameLst>
                                      </p:cBhvr>
                                      <p:to>
                                        <p:strVal val="visible"/>
                                      </p:to>
                                    </p:set>
                                    <p:anim calcmode="lin" valueType="num">
                                      <p:cBhvr additive="base">
                                        <p:cTn id="7" dur="500" fill="hold"/>
                                        <p:tgtEl>
                                          <p:spTgt spid="2217"/>
                                        </p:tgtEl>
                                        <p:attrNameLst>
                                          <p:attrName>ppt_x</p:attrName>
                                        </p:attrNameLst>
                                      </p:cBhvr>
                                      <p:tavLst>
                                        <p:tav tm="0">
                                          <p:val>
                                            <p:strVal val="#ppt_x"/>
                                          </p:val>
                                        </p:tav>
                                        <p:tav tm="100000">
                                          <p:val>
                                            <p:strVal val="#ppt_x"/>
                                          </p:val>
                                        </p:tav>
                                      </p:tavLst>
                                    </p:anim>
                                    <p:anim calcmode="lin" valueType="num">
                                      <p:cBhvr additive="base">
                                        <p:cTn id="8" dur="500" fill="hold"/>
                                        <p:tgtEl>
                                          <p:spTgt spid="2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barn(inVertical)">
                                      <p:cBhvr>
                                        <p:cTn id="2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5" name="Google Shape;2715;p62"/>
          <p:cNvSpPr txBox="1">
            <a:spLocks noGrp="1"/>
          </p:cNvSpPr>
          <p:nvPr>
            <p:ph type="title"/>
          </p:nvPr>
        </p:nvSpPr>
        <p:spPr>
          <a:xfrm>
            <a:off x="1388100" y="1479222"/>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Franklin Gothic Medium" panose="020B0603020102020204" pitchFamily="34" charset="0"/>
              </a:rPr>
              <a:t>POR SU ATENCIÓN GRACIAS</a:t>
            </a:r>
            <a:endParaRPr dirty="0">
              <a:latin typeface="Franklin Gothic Medium" panose="020B0603020102020204" pitchFamily="34" charset="0"/>
            </a:endParaRPr>
          </a:p>
        </p:txBody>
      </p:sp>
    </p:spTree>
  </p:cSld>
  <p:clrMapOvr>
    <a:masterClrMapping/>
  </p:clrMapOvr>
  <p:transition spd="slow">
    <p:push dir="u"/>
  </p:transition>
</p:sld>
</file>

<file path=ppt/theme/theme1.xml><?xml version="1.0" encoding="utf-8"?>
<a:theme xmlns:a="http://schemas.openxmlformats.org/drawingml/2006/main" name="Aqua Marketing Plan by Slidego">
  <a:themeElements>
    <a:clrScheme name="Simple Light">
      <a:dk1>
        <a:srgbClr val="434343"/>
      </a:dk1>
      <a:lt1>
        <a:srgbClr val="FFFFFF"/>
      </a:lt1>
      <a:dk2>
        <a:srgbClr val="07630B"/>
      </a:dk2>
      <a:lt2>
        <a:srgbClr val="77C63D"/>
      </a:lt2>
      <a:accent1>
        <a:srgbClr val="77C63D"/>
      </a:accent1>
      <a:accent2>
        <a:srgbClr val="A8B2D7"/>
      </a:accent2>
      <a:accent3>
        <a:srgbClr val="9FE8B1"/>
      </a:accent3>
      <a:accent4>
        <a:srgbClr val="9EDCDA"/>
      </a:accent4>
      <a:accent5>
        <a:srgbClr val="7F7DC4"/>
      </a:accent5>
      <a:accent6>
        <a:srgbClr val="75DC6F"/>
      </a:accent6>
      <a:hlink>
        <a:srgbClr val="0763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Presentación en pantalla (16:9)</PresentationFormat>
  <Paragraphs>35</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Franklin Gothic Medium</vt:lpstr>
      <vt:lpstr>Fira Sans Extra Condensed Medium</vt:lpstr>
      <vt:lpstr>Arial</vt:lpstr>
      <vt:lpstr>Open Sans</vt:lpstr>
      <vt:lpstr>Times New Roman</vt:lpstr>
      <vt:lpstr>Overpass Black</vt:lpstr>
      <vt:lpstr>Aqua Marketing Plan by Slidego</vt:lpstr>
      <vt:lpstr>Presentación de PowerPoint</vt:lpstr>
      <vt:lpstr>¿QUÉ ES LA ESCALADA?</vt:lpstr>
      <vt:lpstr>PRIMERA FASE DE LA ESCALADA</vt:lpstr>
      <vt:lpstr>SEGUNDA FASE DE LA ESCALADA</vt:lpstr>
      <vt:lpstr>TERCERA FASE DE LA ESCALADA</vt:lpstr>
      <vt:lpstr>CUARTA FASE DE LA ESCALADA</vt:lpstr>
      <vt:lpstr>QUINTA FASE DE LA ESCALADA</vt:lpstr>
      <vt:lpstr>POR SU ATENCIÓN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LEZLY ZAYETSY CORTES CORTES</cp:lastModifiedBy>
  <cp:revision>1</cp:revision>
  <dcterms:modified xsi:type="dcterms:W3CDTF">2023-11-11T22:04:06Z</dcterms:modified>
</cp:coreProperties>
</file>