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8" r:id="rId3"/>
    <p:sldId id="272" r:id="rId4"/>
    <p:sldId id="261" r:id="rId5"/>
    <p:sldId id="273" r:id="rId6"/>
    <p:sldId id="266" r:id="rId7"/>
    <p:sldId id="277" r:id="rId8"/>
    <p:sldId id="278" r:id="rId9"/>
    <p:sldId id="275" r:id="rId10"/>
    <p:sldId id="267" r:id="rId11"/>
    <p:sldId id="276" r:id="rId12"/>
    <p:sldId id="280" r:id="rId13"/>
    <p:sldId id="279" r:id="rId14"/>
    <p:sldId id="268" r:id="rId15"/>
    <p:sldId id="262" r:id="rId16"/>
    <p:sldId id="285" r:id="rId17"/>
    <p:sldId id="269" r:id="rId18"/>
    <p:sldId id="270" r:id="rId19"/>
    <p:sldId id="271" r:id="rId20"/>
    <p:sldId id="283" r:id="rId21"/>
    <p:sldId id="281" r:id="rId22"/>
    <p:sldId id="284" r:id="rId23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638" autoAdjust="0"/>
    <p:restoredTop sz="94660"/>
  </p:normalViewPr>
  <p:slideViewPr>
    <p:cSldViewPr snapToGrid="0">
      <p:cViewPr>
        <p:scale>
          <a:sx n="100" d="100"/>
          <a:sy n="100" d="100"/>
        </p:scale>
        <p:origin x="151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A61-D12E-4879-961A-A43E72E92945}" type="datetimeFigureOut">
              <a:rPr lang="es-MX" smtClean="0"/>
              <a:t>28/11/2023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D0D32-BDD7-4767-A4EB-E80076E211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1034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A61-D12E-4879-961A-A43E72E92945}" type="datetimeFigureOut">
              <a:rPr lang="es-MX" smtClean="0"/>
              <a:t>28/11/2023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D0D32-BDD7-4767-A4EB-E80076E211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5691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A61-D12E-4879-961A-A43E72E92945}" type="datetimeFigureOut">
              <a:rPr lang="es-MX" smtClean="0"/>
              <a:t>28/11/2023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D0D32-BDD7-4767-A4EB-E80076E211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5341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A61-D12E-4879-961A-A43E72E92945}" type="datetimeFigureOut">
              <a:rPr lang="es-MX" smtClean="0"/>
              <a:t>28/11/2023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D0D32-BDD7-4767-A4EB-E80076E211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88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A61-D12E-4879-961A-A43E72E92945}" type="datetimeFigureOut">
              <a:rPr lang="es-MX" smtClean="0"/>
              <a:t>28/11/2023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D0D32-BDD7-4767-A4EB-E80076E211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4407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A61-D12E-4879-961A-A43E72E92945}" type="datetimeFigureOut">
              <a:rPr lang="es-MX" smtClean="0"/>
              <a:t>28/11/2023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D0D32-BDD7-4767-A4EB-E80076E211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0917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A61-D12E-4879-961A-A43E72E92945}" type="datetimeFigureOut">
              <a:rPr lang="es-MX" smtClean="0"/>
              <a:t>28/11/2023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D0D32-BDD7-4767-A4EB-E80076E211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1990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A61-D12E-4879-961A-A43E72E92945}" type="datetimeFigureOut">
              <a:rPr lang="es-MX" smtClean="0"/>
              <a:t>28/11/2023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D0D32-BDD7-4767-A4EB-E80076E211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3272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A61-D12E-4879-961A-A43E72E92945}" type="datetimeFigureOut">
              <a:rPr lang="es-MX" smtClean="0"/>
              <a:t>28/11/2023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D0D32-BDD7-4767-A4EB-E80076E211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500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A61-D12E-4879-961A-A43E72E92945}" type="datetimeFigureOut">
              <a:rPr lang="es-MX" smtClean="0"/>
              <a:t>28/11/2023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D0D32-BDD7-4767-A4EB-E80076E211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0274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A61-D12E-4879-961A-A43E72E92945}" type="datetimeFigureOut">
              <a:rPr lang="es-MX" smtClean="0"/>
              <a:t>28/11/2023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D0D32-BDD7-4767-A4EB-E80076E211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7074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97A61-D12E-4879-961A-A43E72E92945}" type="datetimeFigureOut">
              <a:rPr lang="es-MX" smtClean="0"/>
              <a:t>28/11/2023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D0D32-BDD7-4767-A4EB-E80076E211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839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 /><Relationship Id="rId7" Type="http://schemas.openxmlformats.org/officeDocument/2006/relationships/image" Target="../media/image33.jpeg" /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2.png" /><Relationship Id="rId5" Type="http://schemas.openxmlformats.org/officeDocument/2006/relationships/image" Target="../media/image31.jpeg" /><Relationship Id="rId4" Type="http://schemas.openxmlformats.org/officeDocument/2006/relationships/image" Target="../media/image30.jpe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 /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1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 /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 /><Relationship Id="rId7" Type="http://schemas.openxmlformats.org/officeDocument/2006/relationships/image" Target="../media/image43.jpeg" /><Relationship Id="rId2" Type="http://schemas.openxmlformats.org/officeDocument/2006/relationships/image" Target="../media/image39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42.jpeg" /><Relationship Id="rId5" Type="http://schemas.openxmlformats.org/officeDocument/2006/relationships/image" Target="../media/image41.jpeg" /><Relationship Id="rId4" Type="http://schemas.openxmlformats.org/officeDocument/2006/relationships/image" Target="../media/image26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audio" Target="../media/media2.mp3" /><Relationship Id="rId1" Type="http://schemas.microsoft.com/office/2007/relationships/media" Target="../media/media2.mp3" /><Relationship Id="rId5" Type="http://schemas.openxmlformats.org/officeDocument/2006/relationships/image" Target="../media/image44.jpeg" /><Relationship Id="rId4" Type="http://schemas.openxmlformats.org/officeDocument/2006/relationships/image" Target="../media/image16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microsoft.com/office/2007/relationships/media" Target="../media/media3.mp3" /><Relationship Id="rId1" Type="http://schemas.openxmlformats.org/officeDocument/2006/relationships/audio" Target="NULL" TargetMode="External" /><Relationship Id="rId6" Type="http://schemas.openxmlformats.org/officeDocument/2006/relationships/image" Target="../media/image46.jpeg" /><Relationship Id="rId5" Type="http://schemas.openxmlformats.org/officeDocument/2006/relationships/image" Target="../media/image16.png" /><Relationship Id="rId4" Type="http://schemas.openxmlformats.org/officeDocument/2006/relationships/image" Target="../media/image45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 /><Relationship Id="rId2" Type="http://schemas.openxmlformats.org/officeDocument/2006/relationships/image" Target="../media/image47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 /><Relationship Id="rId7" Type="http://schemas.openxmlformats.org/officeDocument/2006/relationships/image" Target="../media/image54.jpeg" /><Relationship Id="rId2" Type="http://schemas.openxmlformats.org/officeDocument/2006/relationships/image" Target="../media/image49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3.jpeg" /><Relationship Id="rId5" Type="http://schemas.openxmlformats.org/officeDocument/2006/relationships/image" Target="../media/image52.jpeg" /><Relationship Id="rId4" Type="http://schemas.openxmlformats.org/officeDocument/2006/relationships/image" Target="../media/image51.jpe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es/resource/34854464" TargetMode="External" /><Relationship Id="rId7" Type="http://schemas.openxmlformats.org/officeDocument/2006/relationships/image" Target="../media/image57.jpeg" /><Relationship Id="rId2" Type="http://schemas.openxmlformats.org/officeDocument/2006/relationships/hyperlink" Target="https://wordwall.net/es/resource/2848738" TargetMode="Externa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6.jpeg" /><Relationship Id="rId5" Type="http://schemas.openxmlformats.org/officeDocument/2006/relationships/image" Target="../media/image55.jpeg" /><Relationship Id="rId4" Type="http://schemas.openxmlformats.org/officeDocument/2006/relationships/hyperlink" Target="https://wordwall.net/es/resource/22125544" TargetMode="Externa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 /><Relationship Id="rId3" Type="http://schemas.openxmlformats.org/officeDocument/2006/relationships/image" Target="../media/image3.jpeg" /><Relationship Id="rId7" Type="http://schemas.openxmlformats.org/officeDocument/2006/relationships/image" Target="../media/image7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.jpeg" /><Relationship Id="rId5" Type="http://schemas.openxmlformats.org/officeDocument/2006/relationships/image" Target="../media/image5.jpeg" /><Relationship Id="rId4" Type="http://schemas.openxmlformats.org/officeDocument/2006/relationships/image" Target="../media/image4.jpeg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 /><Relationship Id="rId7" Type="http://schemas.openxmlformats.org/officeDocument/2006/relationships/image" Target="../media/image27.jpeg" /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5.jpeg" /><Relationship Id="rId5" Type="http://schemas.openxmlformats.org/officeDocument/2006/relationships/image" Target="../media/image11.jpeg" /><Relationship Id="rId4" Type="http://schemas.openxmlformats.org/officeDocument/2006/relationships/image" Target="../media/image42.jpe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 /><Relationship Id="rId2" Type="http://schemas.openxmlformats.org/officeDocument/2006/relationships/hyperlink" Target="https://wordwall.net/es/resource/13596798" TargetMode="External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7" Type="http://schemas.openxmlformats.org/officeDocument/2006/relationships/image" Target="../media/image14.pn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3.png" /><Relationship Id="rId5" Type="http://schemas.openxmlformats.org/officeDocument/2006/relationships/image" Target="../media/image12.jpeg" /><Relationship Id="rId4" Type="http://schemas.openxmlformats.org/officeDocument/2006/relationships/image" Target="../media/image11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audio" Target="../media/media1.mp3" /><Relationship Id="rId1" Type="http://schemas.microsoft.com/office/2007/relationships/media" Target="../media/media1.mp3" /><Relationship Id="rId5" Type="http://schemas.openxmlformats.org/officeDocument/2006/relationships/image" Target="../media/image16.png" /><Relationship Id="rId4" Type="http://schemas.openxmlformats.org/officeDocument/2006/relationships/image" Target="../media/image15.png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1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7" Type="http://schemas.openxmlformats.org/officeDocument/2006/relationships/image" Target="../media/image27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6.jpeg" /><Relationship Id="rId5" Type="http://schemas.openxmlformats.org/officeDocument/2006/relationships/image" Target="../media/image25.jpeg" /><Relationship Id="rId4" Type="http://schemas.openxmlformats.org/officeDocument/2006/relationships/image" Target="../media/image24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079D9B3-759F-4DCA-B625-E5AD348D0E6B}"/>
              </a:ext>
            </a:extLst>
          </p:cNvPr>
          <p:cNvSpPr txBox="1"/>
          <p:nvPr/>
        </p:nvSpPr>
        <p:spPr>
          <a:xfrm>
            <a:off x="222583" y="1383431"/>
            <a:ext cx="86988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DESCRIBING PEOPLE</a:t>
            </a:r>
          </a:p>
        </p:txBody>
      </p:sp>
      <p:pic>
        <p:nvPicPr>
          <p:cNvPr id="1026" name="Picture 2" descr="38 English Idioms Describing Character and Personality - Effortless Engl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220" y="1835709"/>
            <a:ext cx="6359857" cy="415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32D8EAC-4FF5-4EF8-B1CC-B971143ABB6F}"/>
              </a:ext>
            </a:extLst>
          </p:cNvPr>
          <p:cNvSpPr txBox="1"/>
          <p:nvPr/>
        </p:nvSpPr>
        <p:spPr>
          <a:xfrm>
            <a:off x="0" y="6023806"/>
            <a:ext cx="914400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MX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s-MX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adjectives</a:t>
            </a:r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describe </a:t>
            </a:r>
            <a:r>
              <a:rPr lang="es-MX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MX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personality</a:t>
            </a:r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appearance</a:t>
            </a:r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and </a:t>
            </a:r>
            <a:r>
              <a:rPr lang="es-MX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</a:t>
            </a:r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yes/no and </a:t>
            </a:r>
            <a:r>
              <a:rPr lang="es-MX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40F4136-105E-1A87-0EF9-8F80BFB28EFE}"/>
              </a:ext>
            </a:extLst>
          </p:cNvPr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48A999E-9E9D-677E-11A6-747DB136238E}"/>
              </a:ext>
            </a:extLst>
          </p:cNvPr>
          <p:cNvSpPr txBox="1"/>
          <p:nvPr/>
        </p:nvSpPr>
        <p:spPr>
          <a:xfrm>
            <a:off x="2303256" y="625232"/>
            <a:ext cx="45892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</a:p>
        </p:txBody>
      </p:sp>
    </p:spTree>
    <p:extLst>
      <p:ext uri="{BB962C8B-B14F-4D97-AF65-F5344CB8AC3E}">
        <p14:creationId xmlns:p14="http://schemas.microsoft.com/office/powerpoint/2010/main" val="2539187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15 Funny Clown Pictures to cheer you up | Clown schminken kind, Clown  gesicht malen, Clown-schmink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157" y="621348"/>
            <a:ext cx="1541200" cy="230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5360"/>
              </p:ext>
            </p:extLst>
          </p:nvPr>
        </p:nvGraphicFramePr>
        <p:xfrm>
          <a:off x="664737" y="2781022"/>
          <a:ext cx="215366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3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she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serious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US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No, </a:t>
                      </a:r>
                      <a:r>
                        <a:rPr lang="es-US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she</a:t>
                      </a:r>
                      <a:r>
                        <a:rPr lang="es-US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 </a:t>
                      </a:r>
                      <a:r>
                        <a:rPr lang="es-US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is</a:t>
                      </a:r>
                      <a:r>
                        <a:rPr lang="es-US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 </a:t>
                      </a:r>
                      <a:r>
                        <a:rPr lang="es-US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not</a:t>
                      </a:r>
                      <a:r>
                        <a:rPr lang="es-US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.</a:t>
                      </a:r>
                      <a:endParaRPr lang="es-MX" dirty="0">
                        <a:solidFill>
                          <a:srgbClr val="FF0000"/>
                        </a:solidFill>
                        <a:latin typeface="ADLaM Display" panose="02010000000000000000" pitchFamily="2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983101"/>
              </p:ext>
            </p:extLst>
          </p:nvPr>
        </p:nvGraphicFramePr>
        <p:xfrm>
          <a:off x="644128" y="6094505"/>
          <a:ext cx="215366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3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Are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they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friendly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US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Yes, </a:t>
                      </a:r>
                      <a:r>
                        <a:rPr lang="es-US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they</a:t>
                      </a:r>
                      <a:r>
                        <a:rPr lang="es-US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 are.</a:t>
                      </a:r>
                      <a:endParaRPr lang="es-MX" dirty="0">
                        <a:solidFill>
                          <a:srgbClr val="FF0000"/>
                        </a:solidFill>
                        <a:latin typeface="ADLaM Display" panose="02010000000000000000" pitchFamily="2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101946"/>
              </p:ext>
            </p:extLst>
          </p:nvPr>
        </p:nvGraphicFramePr>
        <p:xfrm>
          <a:off x="3323970" y="2805820"/>
          <a:ext cx="215366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3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 he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shy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US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No, he </a:t>
                      </a:r>
                      <a:r>
                        <a:rPr lang="es-US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is</a:t>
                      </a:r>
                      <a:r>
                        <a:rPr lang="es-US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 </a:t>
                      </a:r>
                      <a:r>
                        <a:rPr lang="es-US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not</a:t>
                      </a:r>
                      <a:r>
                        <a:rPr lang="es-US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.</a:t>
                      </a:r>
                      <a:endParaRPr lang="es-MX" dirty="0">
                        <a:solidFill>
                          <a:srgbClr val="FF0000"/>
                        </a:solidFill>
                        <a:latin typeface="ADLaM Display" panose="02010000000000000000" pitchFamily="2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362335"/>
              </p:ext>
            </p:extLst>
          </p:nvPr>
        </p:nvGraphicFramePr>
        <p:xfrm>
          <a:off x="6492530" y="2821740"/>
          <a:ext cx="215366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3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she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 short?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US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Yes, </a:t>
                      </a:r>
                      <a:r>
                        <a:rPr lang="es-US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she</a:t>
                      </a:r>
                      <a:r>
                        <a:rPr lang="es-US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 </a:t>
                      </a:r>
                      <a:r>
                        <a:rPr lang="es-US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is</a:t>
                      </a:r>
                      <a:r>
                        <a:rPr lang="es-US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.</a:t>
                      </a:r>
                      <a:endParaRPr lang="es-MX" dirty="0">
                        <a:solidFill>
                          <a:srgbClr val="FF0000"/>
                        </a:solidFill>
                        <a:latin typeface="ADLaM Display" panose="02010000000000000000" pitchFamily="2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248093"/>
              </p:ext>
            </p:extLst>
          </p:nvPr>
        </p:nvGraphicFramePr>
        <p:xfrm>
          <a:off x="3371970" y="6060802"/>
          <a:ext cx="215366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3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she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kind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US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Yes, </a:t>
                      </a:r>
                      <a:r>
                        <a:rPr lang="es-US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she</a:t>
                      </a:r>
                      <a:r>
                        <a:rPr lang="es-US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 </a:t>
                      </a:r>
                      <a:r>
                        <a:rPr lang="es-US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is</a:t>
                      </a:r>
                      <a:r>
                        <a:rPr lang="es-US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.</a:t>
                      </a:r>
                      <a:endParaRPr lang="es-MX" dirty="0">
                        <a:solidFill>
                          <a:srgbClr val="FF0000"/>
                        </a:solidFill>
                        <a:latin typeface="ADLaM Display" panose="02010000000000000000" pitchFamily="2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68" name="Picture 20" descr="shy kid | An Entrepreneur&amp;#39;s Words to Live By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6" t="4798" r="31192"/>
          <a:stretch/>
        </p:blipFill>
        <p:spPr bwMode="auto">
          <a:xfrm>
            <a:off x="6689319" y="4054212"/>
            <a:ext cx="1753294" cy="190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804626"/>
              </p:ext>
            </p:extLst>
          </p:nvPr>
        </p:nvGraphicFramePr>
        <p:xfrm>
          <a:off x="6489135" y="6032770"/>
          <a:ext cx="215366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3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 he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talkative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US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No, he </a:t>
                      </a:r>
                      <a:r>
                        <a:rPr lang="es-US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is</a:t>
                      </a:r>
                      <a:r>
                        <a:rPr lang="es-US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 </a:t>
                      </a:r>
                      <a:r>
                        <a:rPr lang="es-US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not</a:t>
                      </a:r>
                      <a:r>
                        <a:rPr lang="es-US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.</a:t>
                      </a:r>
                      <a:endParaRPr lang="es-MX" dirty="0">
                        <a:solidFill>
                          <a:srgbClr val="FF0000"/>
                        </a:solidFill>
                        <a:latin typeface="ADLaM Display" panose="02010000000000000000" pitchFamily="2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098" name="Picture 2" descr="2,144 Talk Much Images, Stock Photos, 3D objects, &amp; Vectors | Shutterstock">
            <a:extLst>
              <a:ext uri="{FF2B5EF4-FFF2-40B4-BE49-F238E27FC236}">
                <a16:creationId xmlns:a16="http://schemas.microsoft.com/office/drawing/2014/main" id="{A90781DC-3450-46D8-BB8B-ED0F401904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4" b="9376"/>
          <a:stretch/>
        </p:blipFill>
        <p:spPr bwMode="auto">
          <a:xfrm>
            <a:off x="523219" y="708800"/>
            <a:ext cx="2420533" cy="200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appy group friends having fun Cut Out Stock Images &amp; Pictures - Alamy">
            <a:extLst>
              <a:ext uri="{FF2B5EF4-FFF2-40B4-BE49-F238E27FC236}">
                <a16:creationId xmlns:a16="http://schemas.microsoft.com/office/drawing/2014/main" id="{95B3D1C9-4C2C-45F5-9AB6-F71AA2AD7E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1" t="1629" r="12381" b="14932"/>
          <a:stretch/>
        </p:blipFill>
        <p:spPr bwMode="auto">
          <a:xfrm>
            <a:off x="343279" y="3542320"/>
            <a:ext cx="2796576" cy="255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0" descr="Young Guy Helping Elderly Man His Groceries Isolated White Background Stock  Photo by ©ljsphotography 185293820">
            <a:extLst>
              <a:ext uri="{FF2B5EF4-FFF2-40B4-BE49-F238E27FC236}">
                <a16:creationId xmlns:a16="http://schemas.microsoft.com/office/drawing/2014/main" id="{575B3F26-89FF-493B-B8DA-E97A4AFD64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52045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027C01B-03BB-47DB-98C7-E7F4267814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002" t="5257" r="27704" b="8571"/>
          <a:stretch/>
        </p:blipFill>
        <p:spPr>
          <a:xfrm>
            <a:off x="3471993" y="3561015"/>
            <a:ext cx="1895213" cy="2514793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89B4F02C-01DF-43F5-ACFF-75F2A0745213}"/>
              </a:ext>
            </a:extLst>
          </p:cNvPr>
          <p:cNvSpPr txBox="1"/>
          <p:nvPr/>
        </p:nvSpPr>
        <p:spPr>
          <a:xfrm>
            <a:off x="0" y="8593"/>
            <a:ext cx="9144000" cy="4154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“Yes no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4104" name="Picture 8" descr="Tall man on white background Stock Photos - Page 1 : Masterfile">
            <a:extLst>
              <a:ext uri="{FF2B5EF4-FFF2-40B4-BE49-F238E27FC236}">
                <a16:creationId xmlns:a16="http://schemas.microsoft.com/office/drawing/2014/main" id="{51AC04BE-1128-4E7D-8BC5-046A4D7E6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9" r="34755"/>
          <a:stretch/>
        </p:blipFill>
        <p:spPr bwMode="auto">
          <a:xfrm>
            <a:off x="6795365" y="336522"/>
            <a:ext cx="1541200" cy="248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3D776AB0-8C44-417A-8130-18CA17D9686A}"/>
              </a:ext>
            </a:extLst>
          </p:cNvPr>
          <p:cNvSpPr txBox="1"/>
          <p:nvPr/>
        </p:nvSpPr>
        <p:spPr>
          <a:xfrm>
            <a:off x="1256" y="402664"/>
            <a:ext cx="3220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yes/no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731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CA82651-7DF7-435B-B7CE-830075E28425}"/>
              </a:ext>
            </a:extLst>
          </p:cNvPr>
          <p:cNvSpPr txBox="1"/>
          <p:nvPr/>
        </p:nvSpPr>
        <p:spPr>
          <a:xfrm>
            <a:off x="0" y="8593"/>
            <a:ext cx="9144000" cy="4154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Descriptions</a:t>
            </a:r>
            <a:endParaRPr lang="es-MX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852205" y="79514"/>
            <a:ext cx="2285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solidFill>
                  <a:schemeClr val="bg1"/>
                </a:solidFill>
              </a:rPr>
              <a:t>Workbook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pg</a:t>
            </a:r>
            <a:r>
              <a:rPr lang="es-MX" dirty="0">
                <a:solidFill>
                  <a:schemeClr val="bg1"/>
                </a:solidFill>
              </a:rPr>
              <a:t> 17 ex 6B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0" y="424091"/>
            <a:ext cx="4252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err="1"/>
              <a:t>Answer</a:t>
            </a:r>
            <a:r>
              <a:rPr lang="es-MX" sz="2400" dirty="0"/>
              <a:t> </a:t>
            </a:r>
            <a:r>
              <a:rPr lang="es-MX" sz="2400" dirty="0" err="1"/>
              <a:t>the</a:t>
            </a:r>
            <a:r>
              <a:rPr lang="es-MX" sz="2400" dirty="0"/>
              <a:t> </a:t>
            </a:r>
            <a:r>
              <a:rPr lang="es-MX" sz="2400" dirty="0" err="1"/>
              <a:t>following</a:t>
            </a:r>
            <a:r>
              <a:rPr lang="es-MX" sz="2400" dirty="0"/>
              <a:t> </a:t>
            </a:r>
            <a:r>
              <a:rPr lang="es-MX" sz="2400" dirty="0" err="1"/>
              <a:t>questions</a:t>
            </a:r>
            <a:r>
              <a:rPr lang="es-MX" sz="2400" dirty="0"/>
              <a:t>.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F03D036-413F-A8CE-5676-DD450C9695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46"/>
          <a:stretch/>
        </p:blipFill>
        <p:spPr>
          <a:xfrm rot="16200000">
            <a:off x="1152812" y="-26632"/>
            <a:ext cx="2690446" cy="470452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D884CDF-A79B-76DB-3C91-2FB9F46F34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39"/>
          <a:stretch/>
        </p:blipFill>
        <p:spPr>
          <a:xfrm rot="16200000">
            <a:off x="5172001" y="2509191"/>
            <a:ext cx="2690446" cy="453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96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4E5D4A-2601-7296-ABD6-362D28344CE2}"/>
              </a:ext>
            </a:extLst>
          </p:cNvPr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997304F8-2F8A-45B2-20B6-00CD833247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865970"/>
              </p:ext>
            </p:extLst>
          </p:nvPr>
        </p:nvGraphicFramePr>
        <p:xfrm>
          <a:off x="165519" y="1066800"/>
          <a:ext cx="5130381" cy="5665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9931">
                  <a:extLst>
                    <a:ext uri="{9D8B030D-6E8A-4147-A177-3AD203B41FA5}">
                      <a16:colId xmlns:a16="http://schemas.microsoft.com/office/drawing/2014/main" val="242433100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34900827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088158864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1896480317"/>
                    </a:ext>
                  </a:extLst>
                </a:gridCol>
              </a:tblGrid>
              <a:tr h="809291">
                <a:tc rowSpan="7">
                  <a:txBody>
                    <a:bodyPr/>
                    <a:lstStyle/>
                    <a:p>
                      <a:pPr algn="ctr"/>
                      <a:r>
                        <a:rPr lang="es-MX" sz="4400" b="0" dirty="0" err="1">
                          <a:solidFill>
                            <a:schemeClr val="tx1"/>
                          </a:solidFill>
                        </a:rPr>
                        <a:t>What</a:t>
                      </a:r>
                      <a:endParaRPr lang="es-MX" sz="4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0" dirty="0">
                          <a:solidFill>
                            <a:schemeClr val="tx1"/>
                          </a:solidFill>
                        </a:rPr>
                        <a:t>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0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/>
                      <a:endParaRPr lang="es-MX" sz="4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MX" sz="4000" b="0" dirty="0" err="1">
                          <a:solidFill>
                            <a:schemeClr val="tx1"/>
                          </a:solidFill>
                        </a:rPr>
                        <a:t>like</a:t>
                      </a:r>
                      <a:r>
                        <a:rPr lang="es-MX" sz="4000" b="0" dirty="0">
                          <a:solidFill>
                            <a:schemeClr val="tx1"/>
                          </a:solidFill>
                        </a:rPr>
                        <a:t> ?</a:t>
                      </a:r>
                    </a:p>
                    <a:p>
                      <a:pPr algn="ctr"/>
                      <a:endParaRPr lang="es-MX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458478"/>
                  </a:ext>
                </a:extLst>
              </a:tr>
              <a:tr h="809291">
                <a:tc vMerge="1">
                  <a:txBody>
                    <a:bodyPr/>
                    <a:lstStyle/>
                    <a:p>
                      <a:pPr algn="ctr"/>
                      <a:endParaRPr lang="es-MX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3200" dirty="0" err="1"/>
                        <a:t>Is</a:t>
                      </a:r>
                      <a:endParaRPr lang="es-MX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/>
                        <a:t>He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756249"/>
                  </a:ext>
                </a:extLst>
              </a:tr>
              <a:tr h="80929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err="1"/>
                        <a:t>She</a:t>
                      </a:r>
                      <a:endParaRPr lang="es-MX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751846"/>
                  </a:ext>
                </a:extLst>
              </a:tr>
              <a:tr h="80929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err="1"/>
                        <a:t>It</a:t>
                      </a:r>
                      <a:endParaRPr lang="es-MX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317238"/>
                  </a:ext>
                </a:extLst>
              </a:tr>
              <a:tr h="809291">
                <a:tc vMerge="1">
                  <a:txBody>
                    <a:bodyPr/>
                    <a:lstStyle/>
                    <a:p>
                      <a:pPr algn="ctr"/>
                      <a:endParaRPr lang="es-MX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3200" dirty="0"/>
                        <a:t>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err="1"/>
                        <a:t>You</a:t>
                      </a:r>
                      <a:endParaRPr lang="es-MX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674425"/>
                  </a:ext>
                </a:extLst>
              </a:tr>
              <a:tr h="80929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es-MX" dirty="0"/>
                        <a:t>are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err="1"/>
                        <a:t>We</a:t>
                      </a:r>
                      <a:endParaRPr lang="es-MX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280776"/>
                  </a:ext>
                </a:extLst>
              </a:tr>
              <a:tr h="80929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err="1"/>
                        <a:t>They</a:t>
                      </a:r>
                      <a:endParaRPr lang="es-MX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605462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5C9B6A8-1B52-C3AD-9537-B05936C96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783869"/>
              </p:ext>
            </p:extLst>
          </p:nvPr>
        </p:nvGraphicFramePr>
        <p:xfrm>
          <a:off x="5581650" y="1085849"/>
          <a:ext cx="2438400" cy="563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650">
                  <a:extLst>
                    <a:ext uri="{9D8B030D-6E8A-4147-A177-3AD203B41FA5}">
                      <a16:colId xmlns:a16="http://schemas.microsoft.com/office/drawing/2014/main" val="1738419116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3062193207"/>
                    </a:ext>
                  </a:extLst>
                </a:gridCol>
              </a:tblGrid>
              <a:tr h="805580">
                <a:tc>
                  <a:txBody>
                    <a:bodyPr/>
                    <a:lstStyle/>
                    <a:p>
                      <a:pPr algn="ctr"/>
                      <a:r>
                        <a:rPr lang="es-MX" sz="3200" b="0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b="0" dirty="0">
                          <a:solidFill>
                            <a:schemeClr val="tx1"/>
                          </a:solidFill>
                        </a:rPr>
                        <a:t>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640066"/>
                  </a:ext>
                </a:extLst>
              </a:tr>
              <a:tr h="805580">
                <a:tc>
                  <a:txBody>
                    <a:bodyPr/>
                    <a:lstStyle/>
                    <a:p>
                      <a:pPr algn="ctr"/>
                      <a:r>
                        <a:rPr lang="es-MX" sz="3200" dirty="0"/>
                        <a:t>He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4000" b="0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endParaRPr lang="es-MX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573177"/>
                  </a:ext>
                </a:extLst>
              </a:tr>
              <a:tr h="805580"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err="1"/>
                        <a:t>She</a:t>
                      </a:r>
                      <a:endParaRPr lang="es-MX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423908"/>
                  </a:ext>
                </a:extLst>
              </a:tr>
              <a:tr h="805580"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err="1"/>
                        <a:t>It</a:t>
                      </a:r>
                      <a:endParaRPr lang="es-MX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960332"/>
                  </a:ext>
                </a:extLst>
              </a:tr>
              <a:tr h="805580"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err="1"/>
                        <a:t>You</a:t>
                      </a:r>
                      <a:endParaRPr lang="es-MX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4000" b="0" dirty="0">
                          <a:solidFill>
                            <a:schemeClr val="tx1"/>
                          </a:solidFill>
                        </a:rPr>
                        <a:t>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004305"/>
                  </a:ext>
                </a:extLst>
              </a:tr>
              <a:tr h="805580"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err="1"/>
                        <a:t>We</a:t>
                      </a:r>
                      <a:endParaRPr lang="es-MX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532490"/>
                  </a:ext>
                </a:extLst>
              </a:tr>
              <a:tr h="805580"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err="1"/>
                        <a:t>They</a:t>
                      </a:r>
                      <a:endParaRPr lang="es-MX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231054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B50F183-EA7A-E900-744A-36F8BE3D4589}"/>
              </a:ext>
            </a:extLst>
          </p:cNvPr>
          <p:cNvSpPr txBox="1"/>
          <p:nvPr/>
        </p:nvSpPr>
        <p:spPr>
          <a:xfrm>
            <a:off x="1546174" y="404735"/>
            <a:ext cx="2424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>
                <a:solidFill>
                  <a:srgbClr val="FFC000"/>
                </a:solidFill>
              </a:rPr>
              <a:t>QUESTIONS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4889A39-8F01-9CC8-DDE7-FF526FD1CF7C}"/>
              </a:ext>
            </a:extLst>
          </p:cNvPr>
          <p:cNvSpPr txBox="1"/>
          <p:nvPr/>
        </p:nvSpPr>
        <p:spPr>
          <a:xfrm>
            <a:off x="5788075" y="407233"/>
            <a:ext cx="2100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>
                <a:solidFill>
                  <a:srgbClr val="FFC000"/>
                </a:solidFill>
              </a:rPr>
              <a:t>ANSWERS</a:t>
            </a:r>
          </a:p>
        </p:txBody>
      </p:sp>
      <p:pic>
        <p:nvPicPr>
          <p:cNvPr id="1026" name="Picture 2" descr="Sticker Shy emoticon - PIXERS.CO.NZ">
            <a:extLst>
              <a:ext uri="{FF2B5EF4-FFF2-40B4-BE49-F238E27FC236}">
                <a16:creationId xmlns:a16="http://schemas.microsoft.com/office/drawing/2014/main" id="{3460D2A9-837E-664A-4CEC-D42091CA1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761" y="1466850"/>
            <a:ext cx="1105639" cy="102000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moticon Talkative Vector Images (over 5,500)">
            <a:extLst>
              <a:ext uri="{FF2B5EF4-FFF2-40B4-BE49-F238E27FC236}">
                <a16:creationId xmlns:a16="http://schemas.microsoft.com/office/drawing/2014/main" id="{E11743BC-C743-D4EC-560C-90FBA4561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893" y="3480645"/>
            <a:ext cx="968214" cy="99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rty Smiley | Emoticon, Funny emoticons, Smiley">
            <a:extLst>
              <a:ext uri="{FF2B5EF4-FFF2-40B4-BE49-F238E27FC236}">
                <a16:creationId xmlns:a16="http://schemas.microsoft.com/office/drawing/2014/main" id="{DE1D2D38-0104-BA80-A24C-D96B30614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026" y="5389571"/>
            <a:ext cx="1525974" cy="122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789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3ACDDE3-1E8A-7C44-2E3C-7720ED29C8A3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</a:t>
            </a:r>
          </a:p>
        </p:txBody>
      </p:sp>
      <p:pic>
        <p:nvPicPr>
          <p:cNvPr id="2050" name="Picture 2" descr="How to be a fun person — Steemit">
            <a:extLst>
              <a:ext uri="{FF2B5EF4-FFF2-40B4-BE49-F238E27FC236}">
                <a16:creationId xmlns:a16="http://schemas.microsoft.com/office/drawing/2014/main" id="{18A30A9F-7A9E-8984-4EDC-742ECCC1F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88" y="3957638"/>
            <a:ext cx="2386012" cy="265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B0C276E-9236-F527-E923-11AD19FF9F41}"/>
              </a:ext>
            </a:extLst>
          </p:cNvPr>
          <p:cNvSpPr txBox="1"/>
          <p:nvPr/>
        </p:nvSpPr>
        <p:spPr>
          <a:xfrm>
            <a:off x="-57150" y="4882634"/>
            <a:ext cx="68389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5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5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5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Peter </a:t>
            </a:r>
            <a:r>
              <a:rPr lang="es-MX" sz="5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5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52" name="Picture 4" descr="634,100+ Serious Woman Stock Photos, Pictures &amp; Royalty-Free Images -  iStock | Serious woman portrait, Serious woman 55, Serious woman on phone">
            <a:extLst>
              <a:ext uri="{FF2B5EF4-FFF2-40B4-BE49-F238E27FC236}">
                <a16:creationId xmlns:a16="http://schemas.microsoft.com/office/drawing/2014/main" id="{7BC009F0-3594-5082-4AEF-E69D76049A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6" t="9313" r="17320"/>
          <a:stretch/>
        </p:blipFill>
        <p:spPr bwMode="auto">
          <a:xfrm>
            <a:off x="5737550" y="914400"/>
            <a:ext cx="3063549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C529567-F240-6F8B-D783-BDC6AEC078AC}"/>
              </a:ext>
            </a:extLst>
          </p:cNvPr>
          <p:cNvSpPr txBox="1"/>
          <p:nvPr/>
        </p:nvSpPr>
        <p:spPr>
          <a:xfrm>
            <a:off x="0" y="1644134"/>
            <a:ext cx="66103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What´s</a:t>
            </a:r>
            <a:r>
              <a:rPr lang="es-MX" sz="5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Mary </a:t>
            </a:r>
            <a:r>
              <a:rPr lang="es-MX" sz="5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5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B853B37-DEFD-4A64-8E87-CE78B6B9E75D}"/>
              </a:ext>
            </a:extLst>
          </p:cNvPr>
          <p:cNvSpPr txBox="1"/>
          <p:nvPr/>
        </p:nvSpPr>
        <p:spPr>
          <a:xfrm>
            <a:off x="19050" y="457200"/>
            <a:ext cx="7907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Look at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</a:t>
            </a:r>
            <a:r>
              <a:rPr lang="es-MX" dirty="0" err="1"/>
              <a:t>questions</a:t>
            </a:r>
            <a:r>
              <a:rPr lang="es-MX" dirty="0"/>
              <a:t>, </a:t>
            </a:r>
            <a:r>
              <a:rPr lang="es-MX" dirty="0" err="1"/>
              <a:t>They</a:t>
            </a:r>
            <a:r>
              <a:rPr lang="es-MX" dirty="0"/>
              <a:t> are </a:t>
            </a:r>
            <a:r>
              <a:rPr lang="es-MX" dirty="0" err="1"/>
              <a:t>used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ask</a:t>
            </a:r>
            <a:r>
              <a:rPr lang="es-MX" dirty="0"/>
              <a:t> </a:t>
            </a:r>
            <a:r>
              <a:rPr lang="es-MX" dirty="0" err="1"/>
              <a:t>about</a:t>
            </a:r>
            <a:r>
              <a:rPr lang="es-MX" dirty="0"/>
              <a:t> a </a:t>
            </a:r>
            <a:r>
              <a:rPr lang="es-MX" dirty="0" err="1"/>
              <a:t>person´s</a:t>
            </a:r>
            <a:r>
              <a:rPr lang="es-MX" dirty="0"/>
              <a:t> </a:t>
            </a:r>
            <a:r>
              <a:rPr lang="es-MX" dirty="0" err="1"/>
              <a:t>personality</a:t>
            </a:r>
            <a:r>
              <a:rPr lang="es-MX" dirty="0"/>
              <a:t>. </a:t>
            </a:r>
          </a:p>
          <a:p>
            <a:r>
              <a:rPr lang="es-MX" dirty="0"/>
              <a:t> Ask a </a:t>
            </a:r>
            <a:r>
              <a:rPr lang="es-MX" dirty="0" err="1"/>
              <a:t>question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partner</a:t>
            </a:r>
            <a:r>
              <a:rPr lang="es-MX" dirty="0"/>
              <a:t> </a:t>
            </a:r>
            <a:r>
              <a:rPr lang="es-MX" dirty="0" err="1"/>
              <a:t>about</a:t>
            </a:r>
            <a:r>
              <a:rPr lang="es-MX" dirty="0"/>
              <a:t> </a:t>
            </a:r>
            <a:r>
              <a:rPr lang="es-MX" dirty="0" err="1"/>
              <a:t>another</a:t>
            </a:r>
            <a:r>
              <a:rPr lang="es-MX" dirty="0"/>
              <a:t> </a:t>
            </a:r>
            <a:r>
              <a:rPr lang="es-MX" dirty="0" err="1"/>
              <a:t>classmate´s</a:t>
            </a:r>
            <a:r>
              <a:rPr lang="es-MX" dirty="0"/>
              <a:t> </a:t>
            </a:r>
            <a:r>
              <a:rPr lang="es-MX" dirty="0" err="1"/>
              <a:t>personality</a:t>
            </a:r>
            <a:r>
              <a:rPr lang="es-MX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9684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272502D-51AD-4641-B53C-28BDDE785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177488"/>
              </p:ext>
            </p:extLst>
          </p:nvPr>
        </p:nvGraphicFramePr>
        <p:xfrm>
          <a:off x="712864" y="2964484"/>
          <a:ext cx="215366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3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What´s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 Louis</a:t>
                      </a:r>
                      <a:r>
                        <a:rPr lang="es-MX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aseline="0" dirty="0" err="1">
                          <a:solidFill>
                            <a:schemeClr val="tx1"/>
                          </a:solidFill>
                        </a:rPr>
                        <a:t>like</a:t>
                      </a:r>
                      <a:r>
                        <a:rPr lang="es-MX" baseline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US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He </a:t>
                      </a:r>
                      <a:r>
                        <a:rPr lang="es-US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is</a:t>
                      </a:r>
                      <a:r>
                        <a:rPr lang="es-US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 </a:t>
                      </a:r>
                      <a:r>
                        <a:rPr lang="es-US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serious</a:t>
                      </a:r>
                      <a:r>
                        <a:rPr lang="es-US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.</a:t>
                      </a:r>
                      <a:endParaRPr lang="es-MX" dirty="0">
                        <a:solidFill>
                          <a:srgbClr val="FF0000"/>
                        </a:solidFill>
                        <a:latin typeface="ADLaM Display" panose="02010000000000000000" pitchFamily="2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F3534859-898C-4024-9897-D4D505A305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078779"/>
              </p:ext>
            </p:extLst>
          </p:nvPr>
        </p:nvGraphicFramePr>
        <p:xfrm>
          <a:off x="3572375" y="2960468"/>
          <a:ext cx="215366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3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S" dirty="0" err="1">
                          <a:solidFill>
                            <a:schemeClr val="tx1"/>
                          </a:solidFill>
                        </a:rPr>
                        <a:t>What’s</a:t>
                      </a:r>
                      <a:r>
                        <a:rPr lang="es-US" dirty="0">
                          <a:solidFill>
                            <a:schemeClr val="tx1"/>
                          </a:solidFill>
                        </a:rPr>
                        <a:t> Lily </a:t>
                      </a:r>
                      <a:r>
                        <a:rPr lang="es-US" dirty="0" err="1">
                          <a:solidFill>
                            <a:schemeClr val="tx1"/>
                          </a:solidFill>
                        </a:rPr>
                        <a:t>like</a:t>
                      </a:r>
                      <a:r>
                        <a:rPr lang="es-US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US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She</a:t>
                      </a:r>
                      <a:r>
                        <a:rPr lang="es-US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 </a:t>
                      </a:r>
                      <a:r>
                        <a:rPr lang="es-US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is</a:t>
                      </a:r>
                      <a:r>
                        <a:rPr lang="es-US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 </a:t>
                      </a:r>
                      <a:r>
                        <a:rPr lang="es-US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talkative</a:t>
                      </a:r>
                      <a:r>
                        <a:rPr lang="es-US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.</a:t>
                      </a:r>
                      <a:endParaRPr lang="es-MX" dirty="0">
                        <a:solidFill>
                          <a:srgbClr val="FF0000"/>
                        </a:solidFill>
                        <a:latin typeface="ADLaM Display" panose="02010000000000000000" pitchFamily="2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94A84408-19CA-4F7C-9356-D8D087296E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983473"/>
              </p:ext>
            </p:extLst>
          </p:nvPr>
        </p:nvGraphicFramePr>
        <p:xfrm>
          <a:off x="6672518" y="2968484"/>
          <a:ext cx="215366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3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S" dirty="0" err="1">
                          <a:solidFill>
                            <a:schemeClr val="tx1"/>
                          </a:solidFill>
                        </a:rPr>
                        <a:t>What’s</a:t>
                      </a:r>
                      <a:r>
                        <a:rPr lang="es-US" dirty="0">
                          <a:solidFill>
                            <a:schemeClr val="tx1"/>
                          </a:solidFill>
                        </a:rPr>
                        <a:t> Adam </a:t>
                      </a:r>
                      <a:r>
                        <a:rPr lang="es-US" dirty="0" err="1">
                          <a:solidFill>
                            <a:schemeClr val="tx1"/>
                          </a:solidFill>
                        </a:rPr>
                        <a:t>like</a:t>
                      </a:r>
                      <a:r>
                        <a:rPr lang="es-US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US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He </a:t>
                      </a:r>
                      <a:r>
                        <a:rPr lang="es-US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is</a:t>
                      </a:r>
                      <a:r>
                        <a:rPr lang="es-US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 </a:t>
                      </a:r>
                      <a:r>
                        <a:rPr lang="es-US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kind</a:t>
                      </a:r>
                      <a:r>
                        <a:rPr lang="es-US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.</a:t>
                      </a:r>
                      <a:endParaRPr lang="es-MX" dirty="0">
                        <a:solidFill>
                          <a:srgbClr val="FF0000"/>
                        </a:solidFill>
                        <a:latin typeface="ADLaM Display" panose="02010000000000000000" pitchFamily="2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C97BA32D-51BE-4A8B-B01D-44C81AC86C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933587"/>
              </p:ext>
            </p:extLst>
          </p:nvPr>
        </p:nvGraphicFramePr>
        <p:xfrm>
          <a:off x="756980" y="5944294"/>
          <a:ext cx="215366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3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S" dirty="0" err="1">
                          <a:solidFill>
                            <a:schemeClr val="tx1"/>
                          </a:solidFill>
                        </a:rPr>
                        <a:t>What’s</a:t>
                      </a:r>
                      <a:r>
                        <a:rPr lang="es-US" dirty="0">
                          <a:solidFill>
                            <a:schemeClr val="tx1"/>
                          </a:solidFill>
                        </a:rPr>
                        <a:t> Mark </a:t>
                      </a:r>
                      <a:r>
                        <a:rPr lang="es-US" dirty="0" err="1">
                          <a:solidFill>
                            <a:schemeClr val="tx1"/>
                          </a:solidFill>
                        </a:rPr>
                        <a:t>like</a:t>
                      </a:r>
                      <a:r>
                        <a:rPr lang="es-US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US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He </a:t>
                      </a:r>
                      <a:r>
                        <a:rPr lang="es-US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is</a:t>
                      </a:r>
                      <a:r>
                        <a:rPr lang="es-US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 </a:t>
                      </a:r>
                      <a:r>
                        <a:rPr lang="es-US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funny</a:t>
                      </a:r>
                      <a:r>
                        <a:rPr lang="es-US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.</a:t>
                      </a:r>
                      <a:endParaRPr lang="es-MX" dirty="0">
                        <a:solidFill>
                          <a:srgbClr val="FF0000"/>
                        </a:solidFill>
                        <a:latin typeface="ADLaM Display" panose="02010000000000000000" pitchFamily="2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0D2B4583-6DA8-4648-9237-38D7355FC2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114572"/>
              </p:ext>
            </p:extLst>
          </p:nvPr>
        </p:nvGraphicFramePr>
        <p:xfrm>
          <a:off x="3247021" y="5886450"/>
          <a:ext cx="280436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4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S" dirty="0" err="1">
                          <a:solidFill>
                            <a:schemeClr val="tx1"/>
                          </a:solidFill>
                        </a:rPr>
                        <a:t>What’s</a:t>
                      </a:r>
                      <a:r>
                        <a:rPr lang="es-US" dirty="0">
                          <a:solidFill>
                            <a:schemeClr val="tx1"/>
                          </a:solidFill>
                        </a:rPr>
                        <a:t> are </a:t>
                      </a:r>
                      <a:r>
                        <a:rPr lang="es-US" dirty="0" err="1">
                          <a:solidFill>
                            <a:schemeClr val="tx1"/>
                          </a:solidFill>
                        </a:rPr>
                        <a:t>they</a:t>
                      </a:r>
                      <a:r>
                        <a:rPr lang="es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US" dirty="0" err="1">
                          <a:solidFill>
                            <a:schemeClr val="tx1"/>
                          </a:solidFill>
                        </a:rPr>
                        <a:t>like</a:t>
                      </a:r>
                      <a:r>
                        <a:rPr lang="es-US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US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They</a:t>
                      </a:r>
                      <a:r>
                        <a:rPr lang="es-US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 are </a:t>
                      </a:r>
                      <a:r>
                        <a:rPr lang="es-US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serious</a:t>
                      </a:r>
                      <a:r>
                        <a:rPr lang="es-US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.</a:t>
                      </a:r>
                      <a:endParaRPr lang="es-MX" dirty="0">
                        <a:solidFill>
                          <a:srgbClr val="FF0000"/>
                        </a:solidFill>
                        <a:latin typeface="ADLaM Display" panose="02010000000000000000" pitchFamily="2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11F63E38-3948-4124-BEC5-4BFE55CAC1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359825"/>
              </p:ext>
            </p:extLst>
          </p:nvPr>
        </p:nvGraphicFramePr>
        <p:xfrm>
          <a:off x="6387769" y="5954454"/>
          <a:ext cx="2461457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1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60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S" dirty="0" err="1">
                          <a:solidFill>
                            <a:schemeClr val="tx1"/>
                          </a:solidFill>
                        </a:rPr>
                        <a:t>What’s</a:t>
                      </a:r>
                      <a:r>
                        <a:rPr lang="es-US" dirty="0">
                          <a:solidFill>
                            <a:schemeClr val="tx1"/>
                          </a:solidFill>
                        </a:rPr>
                        <a:t> are </a:t>
                      </a:r>
                      <a:r>
                        <a:rPr lang="es-US" dirty="0" err="1">
                          <a:solidFill>
                            <a:schemeClr val="tx1"/>
                          </a:solidFill>
                        </a:rPr>
                        <a:t>they</a:t>
                      </a:r>
                      <a:r>
                        <a:rPr lang="es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US" dirty="0" err="1">
                          <a:solidFill>
                            <a:schemeClr val="tx1"/>
                          </a:solidFill>
                        </a:rPr>
                        <a:t>like</a:t>
                      </a:r>
                      <a:r>
                        <a:rPr lang="es-US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093">
                <a:tc>
                  <a:txBody>
                    <a:bodyPr/>
                    <a:lstStyle/>
                    <a:p>
                      <a:pPr algn="ctr"/>
                      <a:r>
                        <a:rPr lang="es-US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They</a:t>
                      </a:r>
                      <a:r>
                        <a:rPr lang="es-US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 are </a:t>
                      </a:r>
                      <a:r>
                        <a:rPr lang="es-US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friendly</a:t>
                      </a:r>
                      <a:r>
                        <a:rPr lang="es-US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.</a:t>
                      </a:r>
                      <a:endParaRPr lang="es-MX" dirty="0">
                        <a:solidFill>
                          <a:srgbClr val="FF0000"/>
                        </a:solidFill>
                        <a:latin typeface="ADLaM Display" panose="02010000000000000000" pitchFamily="2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11FE9D29-6BB4-46F5-BEB7-61732E320A42}"/>
              </a:ext>
            </a:extLst>
          </p:cNvPr>
          <p:cNvSpPr txBox="1"/>
          <p:nvPr/>
        </p:nvSpPr>
        <p:spPr>
          <a:xfrm>
            <a:off x="1256" y="376537"/>
            <a:ext cx="5304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1614FD5-1728-4142-9F19-B365C6738000}"/>
              </a:ext>
            </a:extLst>
          </p:cNvPr>
          <p:cNvSpPr txBox="1"/>
          <p:nvPr/>
        </p:nvSpPr>
        <p:spPr>
          <a:xfrm>
            <a:off x="0" y="8593"/>
            <a:ext cx="9144000" cy="4154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“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11" name="Picture 12" descr="Stock Photo and Image Portfolio by Ljupco Smokovski | Shutterstock">
            <a:extLst>
              <a:ext uri="{FF2B5EF4-FFF2-40B4-BE49-F238E27FC236}">
                <a16:creationId xmlns:a16="http://schemas.microsoft.com/office/drawing/2014/main" id="{8E1D440C-B712-450C-9400-24FD42A9A0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0" t="4187" r="41635" b="10072"/>
          <a:stretch/>
        </p:blipFill>
        <p:spPr bwMode="auto">
          <a:xfrm>
            <a:off x="7162796" y="623688"/>
            <a:ext cx="1243512" cy="231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unny Guy PNG Image for Free Download">
            <a:extLst>
              <a:ext uri="{FF2B5EF4-FFF2-40B4-BE49-F238E27FC236}">
                <a16:creationId xmlns:a16="http://schemas.microsoft.com/office/drawing/2014/main" id="{DBA5D234-669C-2BF5-B4AB-8F21EE6F7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98621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0" descr="shy kid | An Entrepreneur&amp;#39;s Words to Live By">
            <a:extLst>
              <a:ext uri="{FF2B5EF4-FFF2-40B4-BE49-F238E27FC236}">
                <a16:creationId xmlns:a16="http://schemas.microsoft.com/office/drawing/2014/main" id="{9BBBA968-01FE-6E9E-F4A5-001D78D70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6" t="4798" r="31192"/>
          <a:stretch/>
        </p:blipFill>
        <p:spPr bwMode="auto">
          <a:xfrm>
            <a:off x="821918" y="739512"/>
            <a:ext cx="1985391" cy="215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E1217A5-1BE6-883D-4610-AAED04E0BA04}"/>
              </a:ext>
            </a:extLst>
          </p:cNvPr>
          <p:cNvSpPr txBox="1"/>
          <p:nvPr/>
        </p:nvSpPr>
        <p:spPr>
          <a:xfrm>
            <a:off x="2095500" y="1714500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Louis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D800FA-CFAE-CB38-26F8-2172C828E320}"/>
              </a:ext>
            </a:extLst>
          </p:cNvPr>
          <p:cNvSpPr txBox="1"/>
          <p:nvPr/>
        </p:nvSpPr>
        <p:spPr>
          <a:xfrm>
            <a:off x="5029200" y="253365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Lily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642968F-B8DD-A04C-0608-FE6571DA0129}"/>
              </a:ext>
            </a:extLst>
          </p:cNvPr>
          <p:cNvSpPr txBox="1"/>
          <p:nvPr/>
        </p:nvSpPr>
        <p:spPr>
          <a:xfrm>
            <a:off x="8191500" y="819150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Adam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795826D-507F-2914-A5A8-8D035CF3B3C6}"/>
              </a:ext>
            </a:extLst>
          </p:cNvPr>
          <p:cNvSpPr txBox="1"/>
          <p:nvPr/>
        </p:nvSpPr>
        <p:spPr>
          <a:xfrm>
            <a:off x="762000" y="5448300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Mark</a:t>
            </a:r>
          </a:p>
        </p:txBody>
      </p:sp>
      <p:pic>
        <p:nvPicPr>
          <p:cNvPr id="4100" name="Picture 4" descr="casual group of young serious people foto de Stock | Adobe Stock">
            <a:extLst>
              <a:ext uri="{FF2B5EF4-FFF2-40B4-BE49-F238E27FC236}">
                <a16:creationId xmlns:a16="http://schemas.microsoft.com/office/drawing/2014/main" id="{4F5FDCDF-E0F3-FF95-9333-FC295EDFD5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8" t="2984" r="3333" b="11680"/>
          <a:stretch/>
        </p:blipFill>
        <p:spPr bwMode="auto">
          <a:xfrm>
            <a:off x="3486150" y="4021158"/>
            <a:ext cx="2286000" cy="177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appy group friends having fun Cut Out Stock Images &amp; Pictures - Alamy">
            <a:extLst>
              <a:ext uri="{FF2B5EF4-FFF2-40B4-BE49-F238E27FC236}">
                <a16:creationId xmlns:a16="http://schemas.microsoft.com/office/drawing/2014/main" id="{1967B4AC-65D5-2EEB-45B5-86E8DA4289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1" t="1629" r="12381" b="14932"/>
          <a:stretch/>
        </p:blipFill>
        <p:spPr bwMode="auto">
          <a:xfrm>
            <a:off x="6629779" y="3713771"/>
            <a:ext cx="2380729" cy="217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5 tips for better small talk (and 5 more on destroying the person  initiating it) | Daisy Buchanan and Bidisha | The Guardian">
            <a:extLst>
              <a:ext uri="{FF2B5EF4-FFF2-40B4-BE49-F238E27FC236}">
                <a16:creationId xmlns:a16="http://schemas.microsoft.com/office/drawing/2014/main" id="{B72E1155-3DD8-F82D-AD52-9FDF19736E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3" t="27778" r="39677" b="7706"/>
          <a:stretch/>
        </p:blipFill>
        <p:spPr bwMode="auto">
          <a:xfrm>
            <a:off x="3238500" y="1219200"/>
            <a:ext cx="17907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5 tips for better small talk (and 5 more on destroying the person  initiating it) | Daisy Buchanan and Bidisha | The Guardian">
            <a:extLst>
              <a:ext uri="{FF2B5EF4-FFF2-40B4-BE49-F238E27FC236}">
                <a16:creationId xmlns:a16="http://schemas.microsoft.com/office/drawing/2014/main" id="{81B0F073-27E4-4967-93D8-F50423AACA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0" t="538" r="10000" b="60036"/>
          <a:stretch/>
        </p:blipFill>
        <p:spPr bwMode="auto">
          <a:xfrm>
            <a:off x="4591049" y="495300"/>
            <a:ext cx="1733551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94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C5_L0_Unit 03 Pg 021 Ex 10 Listen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8937" y="895778"/>
            <a:ext cx="813889" cy="81388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0" y="473388"/>
            <a:ext cx="7706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A. </a:t>
            </a:r>
            <a:r>
              <a:rPr lang="es-MX" dirty="0"/>
              <a:t>Listen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three</a:t>
            </a:r>
            <a:r>
              <a:rPr lang="es-MX" dirty="0"/>
              <a:t> </a:t>
            </a:r>
            <a:r>
              <a:rPr lang="es-MX" dirty="0" err="1"/>
              <a:t>descriptions</a:t>
            </a:r>
            <a:r>
              <a:rPr lang="es-MX" dirty="0"/>
              <a:t>. </a:t>
            </a:r>
            <a:r>
              <a:rPr lang="es-MX" dirty="0" err="1"/>
              <a:t>Check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two</a:t>
            </a:r>
            <a:r>
              <a:rPr lang="es-MX" dirty="0"/>
              <a:t> </a:t>
            </a:r>
            <a:r>
              <a:rPr lang="es-MX" dirty="0" err="1"/>
              <a:t>correct</a:t>
            </a:r>
            <a:r>
              <a:rPr lang="es-MX" dirty="0"/>
              <a:t> </a:t>
            </a:r>
            <a:r>
              <a:rPr lang="es-MX" dirty="0" err="1"/>
              <a:t>words</a:t>
            </a:r>
            <a:r>
              <a:rPr lang="es-MX" dirty="0"/>
              <a:t> </a:t>
            </a:r>
            <a:r>
              <a:rPr lang="es-MX" dirty="0" err="1"/>
              <a:t>for</a:t>
            </a:r>
            <a:r>
              <a:rPr lang="es-MX" dirty="0"/>
              <a:t> </a:t>
            </a:r>
            <a:r>
              <a:rPr lang="es-MX" dirty="0" err="1"/>
              <a:t>each</a:t>
            </a:r>
            <a:r>
              <a:rPr lang="es-MX" dirty="0"/>
              <a:t> </a:t>
            </a:r>
            <a:r>
              <a:rPr lang="es-MX" dirty="0" err="1"/>
              <a:t>description</a:t>
            </a:r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112655D-9D87-C46B-8E83-05CE3CEEBCDA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Wow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Who´s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6C71BDF-A96F-9000-5293-11327F325B63}"/>
              </a:ext>
            </a:extLst>
          </p:cNvPr>
          <p:cNvSpPr txBox="1"/>
          <p:nvPr/>
        </p:nvSpPr>
        <p:spPr>
          <a:xfrm>
            <a:off x="7077075" y="123111"/>
            <a:ext cx="2079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solidFill>
                  <a:schemeClr val="bg1"/>
                </a:solidFill>
              </a:rPr>
              <a:t>Student´sbook</a:t>
            </a:r>
            <a:r>
              <a:rPr lang="es-MX" sz="1400" dirty="0">
                <a:solidFill>
                  <a:schemeClr val="bg1"/>
                </a:solidFill>
              </a:rPr>
              <a:t> </a:t>
            </a:r>
            <a:r>
              <a:rPr lang="es-MX" sz="1400" dirty="0" err="1">
                <a:solidFill>
                  <a:schemeClr val="bg1"/>
                </a:solidFill>
              </a:rPr>
              <a:t>pg</a:t>
            </a:r>
            <a:r>
              <a:rPr lang="es-MX" sz="1400" dirty="0">
                <a:solidFill>
                  <a:schemeClr val="bg1"/>
                </a:solidFill>
              </a:rPr>
              <a:t> 21 ex10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D7B9255-4798-CBE0-6F42-375A678788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60427" y="-811620"/>
            <a:ext cx="3617110" cy="913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0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2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5C30B5E-34BD-A47E-A179-112E2C7003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372" t="74550" r="48066" b="14709"/>
          <a:stretch/>
        </p:blipFill>
        <p:spPr>
          <a:xfrm>
            <a:off x="6529182" y="5388591"/>
            <a:ext cx="2614817" cy="14478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3EDF608-EC76-4431-C2A8-557AC7F2106E}"/>
              </a:ext>
            </a:extLst>
          </p:cNvPr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“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Where´s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friend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Jacob?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46FC7A-0E83-A30E-D014-781B36E5598C}"/>
              </a:ext>
            </a:extLst>
          </p:cNvPr>
          <p:cNvSpPr txBox="1"/>
          <p:nvPr/>
        </p:nvSpPr>
        <p:spPr>
          <a:xfrm>
            <a:off x="0" y="461665"/>
            <a:ext cx="929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A. </a:t>
            </a:r>
            <a:r>
              <a:rPr lang="es-MX" sz="1600" dirty="0"/>
              <a:t>Listen </a:t>
            </a:r>
            <a:r>
              <a:rPr lang="es-MX" sz="1600" dirty="0" err="1"/>
              <a:t>to</a:t>
            </a:r>
            <a:r>
              <a:rPr lang="es-MX" sz="1600" dirty="0"/>
              <a:t> </a:t>
            </a:r>
            <a:r>
              <a:rPr lang="es-MX" sz="1600" dirty="0" err="1"/>
              <a:t>four</a:t>
            </a:r>
            <a:r>
              <a:rPr lang="es-MX" sz="1600" dirty="0"/>
              <a:t> </a:t>
            </a:r>
            <a:r>
              <a:rPr lang="es-MX" sz="1600" dirty="0" err="1"/>
              <a:t>conversations</a:t>
            </a:r>
            <a:r>
              <a:rPr lang="es-MX" sz="1600" dirty="0"/>
              <a:t>. </a:t>
            </a:r>
            <a:r>
              <a:rPr lang="es-MX" sz="1600" dirty="0" err="1"/>
              <a:t>Check</a:t>
            </a:r>
            <a:r>
              <a:rPr lang="es-MX" sz="1600" dirty="0"/>
              <a:t>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correct</a:t>
            </a:r>
            <a:r>
              <a:rPr lang="es-MX" sz="1600" dirty="0"/>
              <a:t> </a:t>
            </a:r>
            <a:r>
              <a:rPr lang="es-MX" sz="1600" dirty="0" err="1"/>
              <a:t>description</a:t>
            </a:r>
            <a:r>
              <a:rPr lang="es-MX" sz="1600" dirty="0"/>
              <a:t> </a:t>
            </a:r>
            <a:r>
              <a:rPr lang="es-MX" sz="1600" dirty="0" err="1"/>
              <a:t>for</a:t>
            </a:r>
            <a:r>
              <a:rPr lang="es-MX" sz="1600" dirty="0"/>
              <a:t> </a:t>
            </a:r>
            <a:r>
              <a:rPr lang="es-MX" sz="1600" dirty="0" err="1"/>
              <a:t>each</a:t>
            </a:r>
            <a:r>
              <a:rPr lang="es-MX" sz="1600" dirty="0"/>
              <a:t> </a:t>
            </a:r>
            <a:r>
              <a:rPr lang="es-MX" sz="1600" dirty="0" err="1"/>
              <a:t>person</a:t>
            </a:r>
            <a:r>
              <a:rPr lang="es-MX" sz="1600" dirty="0"/>
              <a:t>. </a:t>
            </a:r>
            <a:r>
              <a:rPr lang="es-MX" sz="1600" dirty="0" err="1"/>
              <a:t>You</a:t>
            </a:r>
            <a:r>
              <a:rPr lang="es-MX" sz="1600" dirty="0"/>
              <a:t> </a:t>
            </a:r>
            <a:r>
              <a:rPr lang="es-MX" sz="1600" dirty="0" err="1"/>
              <a:t>will</a:t>
            </a:r>
            <a:r>
              <a:rPr lang="es-MX" sz="1600" dirty="0"/>
              <a:t> </a:t>
            </a:r>
            <a:r>
              <a:rPr lang="es-MX" sz="1600" dirty="0" err="1"/>
              <a:t>check</a:t>
            </a:r>
            <a:r>
              <a:rPr lang="es-MX" sz="1600" dirty="0"/>
              <a:t> more </a:t>
            </a:r>
            <a:r>
              <a:rPr lang="es-MX" sz="1600" dirty="0" err="1"/>
              <a:t>than</a:t>
            </a:r>
            <a:r>
              <a:rPr lang="es-MX" sz="1600" dirty="0"/>
              <a:t> </a:t>
            </a:r>
            <a:r>
              <a:rPr lang="es-MX" sz="1600" dirty="0" err="1"/>
              <a:t>one</a:t>
            </a:r>
            <a:r>
              <a:rPr lang="es-MX" sz="1600" dirty="0"/>
              <a:t> </a:t>
            </a:r>
            <a:r>
              <a:rPr lang="es-MX" sz="1600" dirty="0" err="1"/>
              <a:t>adjective</a:t>
            </a:r>
            <a:r>
              <a:rPr lang="es-MX" sz="1600" dirty="0"/>
              <a:t>.</a:t>
            </a:r>
          </a:p>
        </p:txBody>
      </p:sp>
      <p:pic>
        <p:nvPicPr>
          <p:cNvPr id="7" name="IC5_L0_Unit 03-04 PC Pg 028 Ex 02 Listening">
            <a:hlinkClick r:id="" action="ppaction://media"/>
            <a:extLst>
              <a:ext uri="{FF2B5EF4-FFF2-40B4-BE49-F238E27FC236}">
                <a16:creationId xmlns:a16="http://schemas.microsoft.com/office/drawing/2014/main" id="{043E609F-4547-4AF7-9550-F33710448AB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02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985539"/>
            <a:ext cx="609600" cy="6096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1788E36-1779-F1F0-4E07-40A2190A363F}"/>
              </a:ext>
            </a:extLst>
          </p:cNvPr>
          <p:cNvSpPr txBox="1"/>
          <p:nvPr/>
        </p:nvSpPr>
        <p:spPr>
          <a:xfrm>
            <a:off x="52387" y="5036642"/>
            <a:ext cx="9039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B. </a:t>
            </a:r>
            <a:r>
              <a:rPr lang="es-MX" sz="1600" dirty="0" err="1"/>
              <a:t>Write</a:t>
            </a:r>
            <a:r>
              <a:rPr lang="es-MX" sz="1600" dirty="0"/>
              <a:t> </a:t>
            </a:r>
            <a:r>
              <a:rPr lang="es-MX" sz="1600" dirty="0" err="1"/>
              <a:t>three</a:t>
            </a:r>
            <a:r>
              <a:rPr lang="es-MX" sz="1600" dirty="0"/>
              <a:t> yes/no </a:t>
            </a:r>
            <a:r>
              <a:rPr lang="es-MX" sz="1600" dirty="0" err="1"/>
              <a:t>questions</a:t>
            </a:r>
            <a:r>
              <a:rPr lang="es-MX" sz="1600" dirty="0"/>
              <a:t> </a:t>
            </a:r>
            <a:r>
              <a:rPr lang="es-MX" sz="1600" dirty="0" err="1"/>
              <a:t>about</a:t>
            </a:r>
            <a:r>
              <a:rPr lang="es-MX" sz="1600" dirty="0"/>
              <a:t>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people</a:t>
            </a:r>
            <a:r>
              <a:rPr lang="es-MX" sz="1600" dirty="0"/>
              <a:t> in </a:t>
            </a:r>
            <a:r>
              <a:rPr lang="es-MX" sz="1600" dirty="0" err="1"/>
              <a:t>part</a:t>
            </a:r>
            <a:r>
              <a:rPr lang="es-MX" sz="1600" dirty="0"/>
              <a:t> A. </a:t>
            </a:r>
            <a:r>
              <a:rPr lang="es-MX" sz="1600" dirty="0" err="1"/>
              <a:t>Then</a:t>
            </a:r>
            <a:r>
              <a:rPr lang="es-MX" sz="1600" dirty="0"/>
              <a:t> </a:t>
            </a:r>
            <a:r>
              <a:rPr lang="es-MX" sz="1600" dirty="0" err="1"/>
              <a:t>ask</a:t>
            </a:r>
            <a:r>
              <a:rPr lang="es-MX" sz="1600" dirty="0"/>
              <a:t> a </a:t>
            </a:r>
            <a:r>
              <a:rPr lang="es-MX" sz="1600" dirty="0" err="1"/>
              <a:t>partner</a:t>
            </a:r>
            <a:r>
              <a:rPr lang="es-MX" sz="1600" dirty="0"/>
              <a:t>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questions</a:t>
            </a:r>
            <a:r>
              <a:rPr lang="es-MX" sz="1600" dirty="0"/>
              <a:t>.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CED5BC6D-33CE-6B95-02F8-5DB71B73D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060866"/>
              </p:ext>
            </p:extLst>
          </p:nvPr>
        </p:nvGraphicFramePr>
        <p:xfrm>
          <a:off x="323850" y="5436424"/>
          <a:ext cx="6096000" cy="1269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747375313"/>
                    </a:ext>
                  </a:extLst>
                </a:gridCol>
              </a:tblGrid>
              <a:tr h="423059"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1.</a:t>
                      </a:r>
                      <a:r>
                        <a:rPr lang="es-US" b="0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 </a:t>
                      </a:r>
                      <a:r>
                        <a:rPr lang="es-US" b="0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Is</a:t>
                      </a:r>
                      <a:r>
                        <a:rPr lang="es-US" b="0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 Jacob </a:t>
                      </a:r>
                      <a:r>
                        <a:rPr lang="es-US" b="0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funny</a:t>
                      </a:r>
                      <a:r>
                        <a:rPr lang="es-US" b="0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? / No, he </a:t>
                      </a:r>
                      <a:r>
                        <a:rPr lang="es-US" b="0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is</a:t>
                      </a:r>
                      <a:r>
                        <a:rPr lang="es-US" b="0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 </a:t>
                      </a:r>
                      <a:r>
                        <a:rPr lang="es-US" b="0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not</a:t>
                      </a:r>
                      <a:r>
                        <a:rPr lang="es-US" b="0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.</a:t>
                      </a:r>
                      <a:endParaRPr lang="es-MX" b="0" dirty="0">
                        <a:solidFill>
                          <a:srgbClr val="FF0000"/>
                        </a:solidFill>
                        <a:latin typeface="ADLaM Display" panose="02010000000000000000" pitchFamily="2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686645"/>
                  </a:ext>
                </a:extLst>
              </a:tr>
              <a:tr h="423059"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2.</a:t>
                      </a:r>
                      <a:r>
                        <a:rPr lang="es-US" b="0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 </a:t>
                      </a:r>
                      <a:r>
                        <a:rPr lang="es-US" b="0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Is</a:t>
                      </a:r>
                      <a:r>
                        <a:rPr lang="es-US" b="0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 Hannah </a:t>
                      </a:r>
                      <a:r>
                        <a:rPr lang="es-US" b="0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shy</a:t>
                      </a:r>
                      <a:r>
                        <a:rPr lang="es-US" b="0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? / Yes, </a:t>
                      </a:r>
                      <a:r>
                        <a:rPr lang="es-US" b="0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she</a:t>
                      </a:r>
                      <a:r>
                        <a:rPr lang="es-US" b="0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 </a:t>
                      </a:r>
                      <a:r>
                        <a:rPr lang="es-US" b="0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is</a:t>
                      </a:r>
                      <a:r>
                        <a:rPr lang="es-US" b="0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.</a:t>
                      </a:r>
                      <a:endParaRPr lang="es-MX" b="0" dirty="0">
                        <a:solidFill>
                          <a:srgbClr val="FF0000"/>
                        </a:solidFill>
                        <a:latin typeface="ADLaM Display" panose="02010000000000000000" pitchFamily="2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172530"/>
                  </a:ext>
                </a:extLst>
              </a:tr>
              <a:tr h="423059"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3.</a:t>
                      </a:r>
                      <a:r>
                        <a:rPr lang="es-US" b="0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 </a:t>
                      </a:r>
                      <a:r>
                        <a:rPr lang="es-US" b="0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Is</a:t>
                      </a:r>
                      <a:r>
                        <a:rPr lang="es-US" b="0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 Ki-</a:t>
                      </a:r>
                      <a:r>
                        <a:rPr lang="es-US" b="0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nam</a:t>
                      </a:r>
                      <a:r>
                        <a:rPr lang="es-US" b="0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 </a:t>
                      </a:r>
                      <a:r>
                        <a:rPr lang="es-US" b="0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tall</a:t>
                      </a:r>
                      <a:r>
                        <a:rPr lang="es-US" b="0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? / Yes, </a:t>
                      </a:r>
                      <a:r>
                        <a:rPr lang="es-US" b="0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she</a:t>
                      </a:r>
                      <a:r>
                        <a:rPr lang="es-US" b="0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 </a:t>
                      </a:r>
                      <a:r>
                        <a:rPr lang="es-US" b="0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is</a:t>
                      </a:r>
                      <a:r>
                        <a:rPr lang="es-US" b="0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.</a:t>
                      </a:r>
                      <a:endParaRPr lang="es-MX" b="0" dirty="0">
                        <a:solidFill>
                          <a:srgbClr val="FF0000"/>
                        </a:solidFill>
                        <a:latin typeface="ADLaM Display" panose="02010000000000000000" pitchFamily="2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995760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C45B0B29-604C-B83B-FB01-5AE73A029F53}"/>
              </a:ext>
            </a:extLst>
          </p:cNvPr>
          <p:cNvSpPr txBox="1"/>
          <p:nvPr/>
        </p:nvSpPr>
        <p:spPr>
          <a:xfrm>
            <a:off x="7229475" y="123111"/>
            <a:ext cx="1988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solidFill>
                  <a:schemeClr val="bg1"/>
                </a:solidFill>
              </a:rPr>
              <a:t>Student´sbook</a:t>
            </a:r>
            <a:r>
              <a:rPr lang="es-MX" sz="1400" dirty="0">
                <a:solidFill>
                  <a:schemeClr val="bg1"/>
                </a:solidFill>
              </a:rPr>
              <a:t> </a:t>
            </a:r>
            <a:r>
              <a:rPr lang="es-MX" sz="1400" dirty="0" err="1">
                <a:solidFill>
                  <a:schemeClr val="bg1"/>
                </a:solidFill>
              </a:rPr>
              <a:t>pg</a:t>
            </a:r>
            <a:r>
              <a:rPr lang="es-MX" sz="1400" dirty="0">
                <a:solidFill>
                  <a:schemeClr val="bg1"/>
                </a:solidFill>
              </a:rPr>
              <a:t> 28 ex2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91C5F55-2606-1062-F35C-060BED58A3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07905" y="-1170198"/>
            <a:ext cx="3328187" cy="896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1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B4C0C6F6-C9F1-44E9-9A6A-11E3F9722CA3}"/>
              </a:ext>
            </a:extLst>
          </p:cNvPr>
          <p:cNvSpPr txBox="1"/>
          <p:nvPr/>
        </p:nvSpPr>
        <p:spPr>
          <a:xfrm>
            <a:off x="454192" y="856065"/>
            <a:ext cx="46111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b="1" dirty="0" err="1"/>
              <a:t>What</a:t>
            </a:r>
            <a:r>
              <a:rPr lang="es-MX" sz="3200" b="1" dirty="0"/>
              <a:t> </a:t>
            </a:r>
            <a:r>
              <a:rPr lang="es-MX" sz="3200" b="1" dirty="0" err="1"/>
              <a:t>is</a:t>
            </a:r>
            <a:r>
              <a:rPr lang="es-MX" sz="3200" b="1" dirty="0"/>
              <a:t> </a:t>
            </a:r>
            <a:r>
              <a:rPr lang="es-MX" sz="3200" b="1" dirty="0" err="1"/>
              <a:t>your</a:t>
            </a:r>
            <a:r>
              <a:rPr lang="es-MX" sz="3200" b="1" dirty="0"/>
              <a:t> City </a:t>
            </a:r>
            <a:r>
              <a:rPr lang="es-MX" sz="3200" b="1" dirty="0" err="1"/>
              <a:t>like</a:t>
            </a:r>
            <a:r>
              <a:rPr lang="es-MX" sz="3200" b="1" dirty="0"/>
              <a:t>?</a:t>
            </a:r>
            <a:endParaRPr lang="es-MX" sz="32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79BD8DA-93D7-4D97-9C78-C06A01C3CB35}"/>
              </a:ext>
            </a:extLst>
          </p:cNvPr>
          <p:cNvSpPr txBox="1"/>
          <p:nvPr/>
        </p:nvSpPr>
        <p:spPr>
          <a:xfrm>
            <a:off x="426112" y="4184806"/>
            <a:ext cx="48316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b="1" dirty="0" err="1"/>
              <a:t>What</a:t>
            </a:r>
            <a:r>
              <a:rPr lang="es-MX" sz="3200" b="1" dirty="0"/>
              <a:t> </a:t>
            </a:r>
            <a:r>
              <a:rPr lang="es-MX" sz="3200" b="1" dirty="0" err="1"/>
              <a:t>is</a:t>
            </a:r>
            <a:r>
              <a:rPr lang="es-MX" sz="3200" b="1" dirty="0"/>
              <a:t> </a:t>
            </a:r>
            <a:r>
              <a:rPr lang="es-MX" sz="3200" b="1" dirty="0" err="1"/>
              <a:t>Mexico</a:t>
            </a:r>
            <a:r>
              <a:rPr lang="es-MX" sz="3200" b="1" dirty="0"/>
              <a:t> </a:t>
            </a:r>
            <a:r>
              <a:rPr lang="es-MX" sz="3200" b="1" dirty="0" err="1"/>
              <a:t>like</a:t>
            </a:r>
            <a:r>
              <a:rPr lang="es-MX" sz="3200" b="1" dirty="0"/>
              <a:t>?</a:t>
            </a:r>
            <a:endParaRPr lang="es-MX" sz="3200" dirty="0"/>
          </a:p>
        </p:txBody>
      </p:sp>
      <p:sp>
        <p:nvSpPr>
          <p:cNvPr id="9" name="CuadroTexto 8"/>
          <p:cNvSpPr txBox="1"/>
          <p:nvPr/>
        </p:nvSpPr>
        <p:spPr>
          <a:xfrm>
            <a:off x="1658" y="6792"/>
            <a:ext cx="9144000" cy="4154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Adjectives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describe places(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cities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5122" name="Picture 2" descr="único beneficioso Pompeya mapa d3 mexico Bienes pista Intrusión">
            <a:extLst>
              <a:ext uri="{FF2B5EF4-FFF2-40B4-BE49-F238E27FC236}">
                <a16:creationId xmlns:a16="http://schemas.microsoft.com/office/drawing/2014/main" id="{26C04D3A-C25C-E0C1-4038-4E88525E0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3333750"/>
            <a:ext cx="46863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istema Penal Coahuila">
            <a:extLst>
              <a:ext uri="{FF2B5EF4-FFF2-40B4-BE49-F238E27FC236}">
                <a16:creationId xmlns:a16="http://schemas.microsoft.com/office/drawing/2014/main" id="{BCF879E5-6CD7-4CDF-B1BD-32B882484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756247"/>
            <a:ext cx="1921041" cy="267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484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he 10 Most Historical Cities in the World">
            <a:extLst>
              <a:ext uri="{FF2B5EF4-FFF2-40B4-BE49-F238E27FC236}">
                <a16:creationId xmlns:a16="http://schemas.microsoft.com/office/drawing/2014/main" id="{ECAA7175-39F2-4D95-8B2D-B95A29BD3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4" y="2804754"/>
            <a:ext cx="3067925" cy="180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Amman - (not) the ugliest city in the world - Kami and the Rest of the World">
            <a:extLst>
              <a:ext uri="{FF2B5EF4-FFF2-40B4-BE49-F238E27FC236}">
                <a16:creationId xmlns:a16="http://schemas.microsoft.com/office/drawing/2014/main" id="{5C9FE973-23D1-4FAD-96E5-0A625D769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4" y="4903076"/>
            <a:ext cx="3100255" cy="184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50 Most Beautiful Cities in the World | Condé Nast Traveler">
            <a:extLst>
              <a:ext uri="{FF2B5EF4-FFF2-40B4-BE49-F238E27FC236}">
                <a16:creationId xmlns:a16="http://schemas.microsoft.com/office/drawing/2014/main" id="{33F54B89-983E-4B5C-A46C-A706089DF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530" y="4853745"/>
            <a:ext cx="3126605" cy="195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Beautiful Cities of China - Home | Facebook">
            <a:extLst>
              <a:ext uri="{FF2B5EF4-FFF2-40B4-BE49-F238E27FC236}">
                <a16:creationId xmlns:a16="http://schemas.microsoft.com/office/drawing/2014/main" id="{45734B01-37B7-46B8-BF44-7FBA8CB1D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844" y="2770463"/>
            <a:ext cx="3065603" cy="184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184A393-BA8F-4D5F-BB2C-6513A1C53888}"/>
              </a:ext>
            </a:extLst>
          </p:cNvPr>
          <p:cNvSpPr txBox="1"/>
          <p:nvPr/>
        </p:nvSpPr>
        <p:spPr>
          <a:xfrm>
            <a:off x="3355708" y="3510222"/>
            <a:ext cx="3576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modern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81F1E58-B412-498B-B25A-B4F7F1DE8105}"/>
              </a:ext>
            </a:extLst>
          </p:cNvPr>
          <p:cNvSpPr txBox="1"/>
          <p:nvPr/>
        </p:nvSpPr>
        <p:spPr>
          <a:xfrm>
            <a:off x="3148530" y="5612377"/>
            <a:ext cx="4050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ugly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beautiful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96" name="Picture 24" descr="10 Best Small Towns in Mexico for Tourists | PlanetWare">
            <a:extLst>
              <a:ext uri="{FF2B5EF4-FFF2-40B4-BE49-F238E27FC236}">
                <a16:creationId xmlns:a16="http://schemas.microsoft.com/office/drawing/2014/main" id="{0FA00492-0D9C-4386-9090-AA0E41F90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79" y="565482"/>
            <a:ext cx="3034962" cy="181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DDA719F7-E895-4E4F-BCEE-C032B6A503BA}"/>
              </a:ext>
            </a:extLst>
          </p:cNvPr>
          <p:cNvSpPr txBox="1"/>
          <p:nvPr/>
        </p:nvSpPr>
        <p:spPr>
          <a:xfrm>
            <a:off x="3509635" y="1205368"/>
            <a:ext cx="2595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big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98" name="Picture 26" descr="How to Sell Merchant Services in New York and Other Big Cities - CCSalesPro">
            <a:extLst>
              <a:ext uri="{FF2B5EF4-FFF2-40B4-BE49-F238E27FC236}">
                <a16:creationId xmlns:a16="http://schemas.microsoft.com/office/drawing/2014/main" id="{0202CA87-FD85-41BF-BEC3-33DB868D0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844" y="624815"/>
            <a:ext cx="3065603" cy="175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/>
          <p:cNvSpPr txBox="1"/>
          <p:nvPr/>
        </p:nvSpPr>
        <p:spPr>
          <a:xfrm>
            <a:off x="1658" y="6792"/>
            <a:ext cx="9144000" cy="4154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Adjectives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describe places(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cities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38478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2C354054-2E3A-2E4E-F710-06938B3D8B83}"/>
              </a:ext>
            </a:extLst>
          </p:cNvPr>
          <p:cNvSpPr txBox="1"/>
          <p:nvPr/>
        </p:nvSpPr>
        <p:spPr>
          <a:xfrm>
            <a:off x="10783" y="409594"/>
            <a:ext cx="8697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Practice</a:t>
            </a:r>
            <a:r>
              <a:rPr lang="es-MX" dirty="0"/>
              <a:t> plural </a:t>
            </a:r>
            <a:r>
              <a:rPr lang="es-MX" dirty="0" err="1"/>
              <a:t>spelling</a:t>
            </a:r>
            <a:r>
              <a:rPr lang="es-MX" dirty="0"/>
              <a:t> rules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online </a:t>
            </a:r>
            <a:r>
              <a:rPr lang="es-MX" dirty="0" err="1"/>
              <a:t>activities</a:t>
            </a:r>
            <a:r>
              <a:rPr lang="es-MX" dirty="0"/>
              <a:t>.</a:t>
            </a:r>
            <a:endParaRPr lang="es-US" dirty="0"/>
          </a:p>
          <a:p>
            <a:endParaRPr lang="es-MX" dirty="0"/>
          </a:p>
          <a:p>
            <a:r>
              <a:rPr lang="es-MX" dirty="0"/>
              <a:t>	</a:t>
            </a:r>
            <a:r>
              <a:rPr lang="es-MX" dirty="0" err="1"/>
              <a:t>Print</a:t>
            </a:r>
            <a:r>
              <a:rPr lang="es-MX" dirty="0"/>
              <a:t> </a:t>
            </a:r>
            <a:r>
              <a:rPr lang="es-MX" dirty="0" err="1"/>
              <a:t>screen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score and </a:t>
            </a:r>
            <a:r>
              <a:rPr lang="es-MX" dirty="0" err="1"/>
              <a:t>insert</a:t>
            </a:r>
            <a:r>
              <a:rPr lang="es-MX" dirty="0"/>
              <a:t> </a:t>
            </a:r>
            <a:r>
              <a:rPr lang="es-MX" dirty="0" err="1"/>
              <a:t>here</a:t>
            </a:r>
            <a:endParaRPr lang="es-MX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8088527-C26F-0253-16E3-2608CDCE1FCD}"/>
              </a:ext>
            </a:extLst>
          </p:cNvPr>
          <p:cNvSpPr txBox="1"/>
          <p:nvPr/>
        </p:nvSpPr>
        <p:spPr>
          <a:xfrm>
            <a:off x="1658" y="6792"/>
            <a:ext cx="9144000" cy="4154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adjectives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describe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5843E46-D550-5FB1-157D-30383DE55CA7}"/>
              </a:ext>
            </a:extLst>
          </p:cNvPr>
          <p:cNvSpPr txBox="1"/>
          <p:nvPr/>
        </p:nvSpPr>
        <p:spPr>
          <a:xfrm>
            <a:off x="269543" y="695614"/>
            <a:ext cx="46061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https://wordwall.net/es/resource/2848738</a:t>
            </a:r>
            <a:endParaRPr lang="es-MX" dirty="0"/>
          </a:p>
          <a:p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40F5F3A-F602-B306-CA8A-CC9D649B8687}"/>
              </a:ext>
            </a:extLst>
          </p:cNvPr>
          <p:cNvSpPr txBox="1"/>
          <p:nvPr/>
        </p:nvSpPr>
        <p:spPr>
          <a:xfrm>
            <a:off x="228600" y="2606301"/>
            <a:ext cx="46061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https://wordwall.net/es/resource/34854464</a:t>
            </a:r>
            <a:endParaRPr lang="es-MX" dirty="0"/>
          </a:p>
          <a:p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90A9B39-D594-D58C-DB7E-5246F6CBAD78}"/>
              </a:ext>
            </a:extLst>
          </p:cNvPr>
          <p:cNvSpPr txBox="1"/>
          <p:nvPr/>
        </p:nvSpPr>
        <p:spPr>
          <a:xfrm>
            <a:off x="269544" y="4694409"/>
            <a:ext cx="46061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4"/>
              </a:rPr>
              <a:t>https://wordwall.net/es/resource/22125544</a:t>
            </a:r>
            <a:endParaRPr lang="es-MX" dirty="0"/>
          </a:p>
          <a:p>
            <a:endParaRPr lang="es-MX" dirty="0"/>
          </a:p>
        </p:txBody>
      </p:sp>
      <p:sp>
        <p:nvSpPr>
          <p:cNvPr id="11" name="Flecha derecha 5">
            <a:extLst>
              <a:ext uri="{FF2B5EF4-FFF2-40B4-BE49-F238E27FC236}">
                <a16:creationId xmlns:a16="http://schemas.microsoft.com/office/drawing/2014/main" id="{EC56B33B-2B70-2EDA-5CB2-312E8F31EFA0}"/>
              </a:ext>
            </a:extLst>
          </p:cNvPr>
          <p:cNvSpPr/>
          <p:nvPr/>
        </p:nvSpPr>
        <p:spPr>
          <a:xfrm>
            <a:off x="202177" y="1036912"/>
            <a:ext cx="712388" cy="405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Flecha derecha 5">
            <a:extLst>
              <a:ext uri="{FF2B5EF4-FFF2-40B4-BE49-F238E27FC236}">
                <a16:creationId xmlns:a16="http://schemas.microsoft.com/office/drawing/2014/main" id="{DEDE4E4D-DB84-EFE3-3E96-C2F24F46CAD4}"/>
              </a:ext>
            </a:extLst>
          </p:cNvPr>
          <p:cNvSpPr/>
          <p:nvPr/>
        </p:nvSpPr>
        <p:spPr>
          <a:xfrm>
            <a:off x="190803" y="2963521"/>
            <a:ext cx="712388" cy="405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Flecha derecha 5">
            <a:extLst>
              <a:ext uri="{FF2B5EF4-FFF2-40B4-BE49-F238E27FC236}">
                <a16:creationId xmlns:a16="http://schemas.microsoft.com/office/drawing/2014/main" id="{634CC400-8E0F-8F51-8B31-3A0977C06348}"/>
              </a:ext>
            </a:extLst>
          </p:cNvPr>
          <p:cNvSpPr/>
          <p:nvPr/>
        </p:nvSpPr>
        <p:spPr>
          <a:xfrm>
            <a:off x="204451" y="5133515"/>
            <a:ext cx="712388" cy="405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2858B07-8751-CB09-3041-F9D4A9ADD606}"/>
              </a:ext>
            </a:extLst>
          </p:cNvPr>
          <p:cNvSpPr txBox="1"/>
          <p:nvPr/>
        </p:nvSpPr>
        <p:spPr>
          <a:xfrm>
            <a:off x="951932" y="2961143"/>
            <a:ext cx="46061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/>
              <a:t>Print screen with your score and insert here</a:t>
            </a:r>
            <a:endParaRPr lang="es-MX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BFD3BC6-4479-99C4-EC38-F88621B89B5A}"/>
              </a:ext>
            </a:extLst>
          </p:cNvPr>
          <p:cNvSpPr txBox="1"/>
          <p:nvPr/>
        </p:nvSpPr>
        <p:spPr>
          <a:xfrm>
            <a:off x="940559" y="5147059"/>
            <a:ext cx="46061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/>
              <a:t>Print screen with your score and insert here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3213EDF-2DE8-5F53-A445-7721D33397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587" y="825092"/>
            <a:ext cx="1369239" cy="158191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7BBD80D-CD3B-47D8-7B94-ED92C1A7F5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821" y="2809807"/>
            <a:ext cx="1383005" cy="15819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F153F37-2B7E-E383-3A76-D93AC7091A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587" y="4853002"/>
            <a:ext cx="1383005" cy="159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99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745970"/>
              </p:ext>
            </p:extLst>
          </p:nvPr>
        </p:nvGraphicFramePr>
        <p:xfrm>
          <a:off x="62074" y="609675"/>
          <a:ext cx="9081926" cy="5982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1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6247">
                <a:tc>
                  <a:txBody>
                    <a:bodyPr/>
                    <a:lstStyle/>
                    <a:p>
                      <a:pPr algn="ctr"/>
                      <a:r>
                        <a:rPr lang="es-MX" sz="4400" dirty="0" err="1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4400" dirty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 </a:t>
                      </a:r>
                      <a:r>
                        <a:rPr lang="es-MX" sz="4400" dirty="0" err="1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</a:t>
                      </a:r>
                      <a:r>
                        <a:rPr lang="es-MX" sz="4400" dirty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look </a:t>
                      </a:r>
                      <a:r>
                        <a:rPr lang="es-MX" sz="4400" dirty="0" err="1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like</a:t>
                      </a:r>
                      <a:r>
                        <a:rPr lang="es-MX" sz="4400" dirty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6383">
                <a:tc>
                  <a:txBody>
                    <a:bodyPr/>
                    <a:lstStyle/>
                    <a:p>
                      <a:endParaRPr lang="es-MX" sz="2000" dirty="0"/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B84F6903-DAB2-4423-83F2-67A5B1F5B9BD}"/>
              </a:ext>
            </a:extLst>
          </p:cNvPr>
          <p:cNvSpPr txBox="1"/>
          <p:nvPr/>
        </p:nvSpPr>
        <p:spPr>
          <a:xfrm>
            <a:off x="660574" y="3226510"/>
            <a:ext cx="1137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5000" algn="ctr"/>
            <a:r>
              <a:rPr lang="es-MX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84F6903-DAB2-4423-83F2-67A5B1F5B9BD}"/>
              </a:ext>
            </a:extLst>
          </p:cNvPr>
          <p:cNvSpPr txBox="1"/>
          <p:nvPr/>
        </p:nvSpPr>
        <p:spPr>
          <a:xfrm>
            <a:off x="2031865" y="3168706"/>
            <a:ext cx="1493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5000" algn="ctr"/>
            <a:r>
              <a:rPr lang="es-MX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</a:t>
            </a:r>
            <a:endParaRPr lang="es-MX" sz="2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57F2B5D-02DD-4699-8439-63A73896A316}"/>
              </a:ext>
            </a:extLst>
          </p:cNvPr>
          <p:cNvSpPr txBox="1"/>
          <p:nvPr/>
        </p:nvSpPr>
        <p:spPr>
          <a:xfrm>
            <a:off x="373079" y="6225668"/>
            <a:ext cx="913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35000"/>
            <a:r>
              <a:rPr lang="es-MX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</a:t>
            </a:r>
            <a:endParaRPr lang="es-MX" sz="2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57F2B5D-02DD-4699-8439-63A73896A316}"/>
              </a:ext>
            </a:extLst>
          </p:cNvPr>
          <p:cNvSpPr txBox="1"/>
          <p:nvPr/>
        </p:nvSpPr>
        <p:spPr>
          <a:xfrm>
            <a:off x="2686777" y="6187458"/>
            <a:ext cx="1220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35000"/>
            <a:r>
              <a:rPr lang="es-MX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84F6903-DAB2-4423-83F2-67A5B1F5B9BD}"/>
              </a:ext>
            </a:extLst>
          </p:cNvPr>
          <p:cNvSpPr txBox="1"/>
          <p:nvPr/>
        </p:nvSpPr>
        <p:spPr>
          <a:xfrm>
            <a:off x="5371344" y="3534229"/>
            <a:ext cx="1404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5000" algn="ctr"/>
            <a:r>
              <a:rPr lang="es-MX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heavy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84F6903-DAB2-4423-83F2-67A5B1F5B9BD}"/>
              </a:ext>
            </a:extLst>
          </p:cNvPr>
          <p:cNvSpPr txBox="1"/>
          <p:nvPr/>
        </p:nvSpPr>
        <p:spPr>
          <a:xfrm>
            <a:off x="7089508" y="3544607"/>
            <a:ext cx="991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5000" algn="ctr"/>
            <a:r>
              <a:rPr lang="es-MX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</a:t>
            </a:r>
            <a:endParaRPr lang="es-MX" sz="2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57F2B5D-02DD-4699-8439-63A73896A316}"/>
              </a:ext>
            </a:extLst>
          </p:cNvPr>
          <p:cNvSpPr txBox="1"/>
          <p:nvPr/>
        </p:nvSpPr>
        <p:spPr>
          <a:xfrm>
            <a:off x="5443808" y="5815751"/>
            <a:ext cx="1234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5000"/>
            <a:r>
              <a:rPr lang="es-MX" sz="2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pretty</a:t>
            </a:r>
            <a:endParaRPr lang="es-MX" sz="2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57F2B5D-02DD-4699-8439-63A73896A316}"/>
              </a:ext>
            </a:extLst>
          </p:cNvPr>
          <p:cNvSpPr txBox="1"/>
          <p:nvPr/>
        </p:nvSpPr>
        <p:spPr>
          <a:xfrm>
            <a:off x="6864651" y="5839399"/>
            <a:ext cx="1958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5000"/>
            <a:r>
              <a:rPr lang="es-MX" sz="2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handsome</a:t>
            </a:r>
            <a:endParaRPr lang="es-MX" sz="2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57F2B5D-02DD-4699-8439-63A73896A316}"/>
              </a:ext>
            </a:extLst>
          </p:cNvPr>
          <p:cNvSpPr txBox="1"/>
          <p:nvPr/>
        </p:nvSpPr>
        <p:spPr>
          <a:xfrm>
            <a:off x="5686695" y="6362319"/>
            <a:ext cx="2860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5000"/>
            <a:r>
              <a:rPr lang="es-MX" sz="2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es-MX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</a:t>
            </a:r>
            <a:endParaRPr lang="es-MX" sz="2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Abrir llave 24"/>
          <p:cNvSpPr/>
          <p:nvPr/>
        </p:nvSpPr>
        <p:spPr>
          <a:xfrm rot="5400000">
            <a:off x="6731240" y="5411279"/>
            <a:ext cx="249098" cy="1728845"/>
          </a:xfrm>
          <a:prstGeom prst="leftBrace">
            <a:avLst>
              <a:gd name="adj1" fmla="val 8333"/>
              <a:gd name="adj2" fmla="val 50759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1600">
              <a:solidFill>
                <a:srgbClr val="FFC000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0" y="8593"/>
            <a:ext cx="91440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Adjectives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apearance</a:t>
            </a:r>
            <a:endParaRPr lang="es-MX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0" y="421146"/>
            <a:ext cx="52027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>
                <a:cs typeface="Arial" panose="020B0604020202020204" pitchFamily="34" charset="0"/>
              </a:rPr>
              <a:t>Adjectives</a:t>
            </a:r>
            <a:r>
              <a:rPr lang="es-MX" sz="1200" dirty="0">
                <a:cs typeface="Arial" panose="020B0604020202020204" pitchFamily="34" charset="0"/>
              </a:rPr>
              <a:t> are </a:t>
            </a:r>
            <a:r>
              <a:rPr lang="es-MX" sz="1200" dirty="0" err="1">
                <a:cs typeface="Arial" panose="020B0604020202020204" pitchFamily="34" charset="0"/>
              </a:rPr>
              <a:t>words</a:t>
            </a:r>
            <a:r>
              <a:rPr lang="es-MX" sz="1200" dirty="0">
                <a:cs typeface="Arial" panose="020B0604020202020204" pitchFamily="34" charset="0"/>
              </a:rPr>
              <a:t> </a:t>
            </a:r>
            <a:r>
              <a:rPr lang="es-MX" sz="1200" dirty="0" err="1">
                <a:cs typeface="Arial" panose="020B0604020202020204" pitchFamily="34" charset="0"/>
              </a:rPr>
              <a:t>used</a:t>
            </a:r>
            <a:r>
              <a:rPr lang="es-MX" sz="1200" dirty="0">
                <a:cs typeface="Arial" panose="020B0604020202020204" pitchFamily="34" charset="0"/>
              </a:rPr>
              <a:t> </a:t>
            </a:r>
            <a:r>
              <a:rPr lang="es-MX" sz="1200" dirty="0" err="1">
                <a:cs typeface="Arial" panose="020B0604020202020204" pitchFamily="34" charset="0"/>
              </a:rPr>
              <a:t>to</a:t>
            </a:r>
            <a:r>
              <a:rPr lang="es-MX" sz="1200" dirty="0">
                <a:cs typeface="Arial" panose="020B0604020202020204" pitchFamily="34" charset="0"/>
              </a:rPr>
              <a:t> </a:t>
            </a:r>
            <a:r>
              <a:rPr lang="es-MX" sz="1200" dirty="0" err="1">
                <a:cs typeface="Arial" panose="020B0604020202020204" pitchFamily="34" charset="0"/>
              </a:rPr>
              <a:t>decribe</a:t>
            </a:r>
            <a:r>
              <a:rPr lang="es-MX" sz="1200" dirty="0">
                <a:cs typeface="Arial" panose="020B0604020202020204" pitchFamily="34" charset="0"/>
              </a:rPr>
              <a:t> </a:t>
            </a:r>
            <a:r>
              <a:rPr lang="es-MX" sz="1200" dirty="0" err="1">
                <a:cs typeface="Arial" panose="020B0604020202020204" pitchFamily="34" charset="0"/>
              </a:rPr>
              <a:t>the</a:t>
            </a:r>
            <a:r>
              <a:rPr lang="es-MX" sz="1200" dirty="0">
                <a:cs typeface="Arial" panose="020B0604020202020204" pitchFamily="34" charset="0"/>
              </a:rPr>
              <a:t> </a:t>
            </a:r>
            <a:r>
              <a:rPr lang="es-MX" sz="1200" dirty="0" err="1">
                <a:cs typeface="Arial" panose="020B0604020202020204" pitchFamily="34" charset="0"/>
              </a:rPr>
              <a:t>appearance</a:t>
            </a:r>
            <a:r>
              <a:rPr lang="es-MX" sz="1200" dirty="0">
                <a:cs typeface="Arial" panose="020B0604020202020204" pitchFamily="34" charset="0"/>
              </a:rPr>
              <a:t> </a:t>
            </a:r>
            <a:r>
              <a:rPr lang="es-MX" sz="1200" dirty="0" err="1">
                <a:cs typeface="Arial" panose="020B0604020202020204" pitchFamily="34" charset="0"/>
              </a:rPr>
              <a:t>or</a:t>
            </a:r>
            <a:r>
              <a:rPr lang="es-MX" sz="1200" dirty="0">
                <a:cs typeface="Arial" panose="020B0604020202020204" pitchFamily="34" charset="0"/>
              </a:rPr>
              <a:t> </a:t>
            </a:r>
            <a:r>
              <a:rPr lang="es-MX" sz="1200" dirty="0" err="1">
                <a:cs typeface="Arial" panose="020B0604020202020204" pitchFamily="34" charset="0"/>
              </a:rPr>
              <a:t>personality</a:t>
            </a:r>
            <a:r>
              <a:rPr lang="es-MX" sz="1200" dirty="0">
                <a:cs typeface="Arial" panose="020B0604020202020204" pitchFamily="34" charset="0"/>
              </a:rPr>
              <a:t> of a </a:t>
            </a:r>
            <a:r>
              <a:rPr lang="es-MX" sz="1200" dirty="0" err="1">
                <a:cs typeface="Arial" panose="020B0604020202020204" pitchFamily="34" charset="0"/>
              </a:rPr>
              <a:t>person</a:t>
            </a:r>
            <a:r>
              <a:rPr lang="es-MX" sz="1200" dirty="0"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3078" name="Picture 6" descr="Page 76 | Beautiful Elderly Woman Images - Free Download on Freepik">
            <a:extLst>
              <a:ext uri="{FF2B5EF4-FFF2-40B4-BE49-F238E27FC236}">
                <a16:creationId xmlns:a16="http://schemas.microsoft.com/office/drawing/2014/main" id="{39017425-AE3A-4622-AD5B-8EEAD4E94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12" y="1421610"/>
            <a:ext cx="1253313" cy="188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ágenes de Young Woman - Descarga gratuita en Freepik">
            <a:extLst>
              <a:ext uri="{FF2B5EF4-FFF2-40B4-BE49-F238E27FC236}">
                <a16:creationId xmlns:a16="http://schemas.microsoft.com/office/drawing/2014/main" id="{7C38C22B-F48D-4D6C-93E3-FA979BF2F7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6" t="3938" r="20699"/>
          <a:stretch/>
        </p:blipFill>
        <p:spPr bwMode="auto">
          <a:xfrm>
            <a:off x="2199472" y="1579698"/>
            <a:ext cx="1043957" cy="173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A lovely overweight woman in her forties standing from front in tights,  isolated for white background Stock Photo - Alamy">
            <a:extLst>
              <a:ext uri="{FF2B5EF4-FFF2-40B4-BE49-F238E27FC236}">
                <a16:creationId xmlns:a16="http://schemas.microsoft.com/office/drawing/2014/main" id="{0FF22AA7-9227-4EA6-B2A0-7E076CC43C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1" t="9192" r="24835" b="10239"/>
          <a:stretch/>
        </p:blipFill>
        <p:spPr bwMode="auto">
          <a:xfrm>
            <a:off x="5551508" y="1512116"/>
            <a:ext cx="1043956" cy="209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Researchers measure impact of looking at pictures of skinny women">
            <a:extLst>
              <a:ext uri="{FF2B5EF4-FFF2-40B4-BE49-F238E27FC236}">
                <a16:creationId xmlns:a16="http://schemas.microsoft.com/office/drawing/2014/main" id="{5238D723-F0F2-470C-9B85-9FDDC1854D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5" r="45423"/>
          <a:stretch/>
        </p:blipFill>
        <p:spPr bwMode="auto">
          <a:xfrm>
            <a:off x="7117665" y="1403503"/>
            <a:ext cx="779585" cy="228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Beautiful blonde woman with white background Stock Photo 11 free download">
            <a:extLst>
              <a:ext uri="{FF2B5EF4-FFF2-40B4-BE49-F238E27FC236}">
                <a16:creationId xmlns:a16="http://schemas.microsoft.com/office/drawing/2014/main" id="{175CD9E6-EB7B-4DD9-8689-5772B7FEF9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ECEFF6"/>
              </a:clrFrom>
              <a:clrTo>
                <a:srgbClr val="ECEF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7" r="4448"/>
          <a:stretch/>
        </p:blipFill>
        <p:spPr bwMode="auto">
          <a:xfrm>
            <a:off x="5643154" y="4326236"/>
            <a:ext cx="1230429" cy="161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Petition for Chris Hemsworth to aim for the head as the ban happens :  r/thanosdidnothingwrong">
            <a:extLst>
              <a:ext uri="{FF2B5EF4-FFF2-40B4-BE49-F238E27FC236}">
                <a16:creationId xmlns:a16="http://schemas.microsoft.com/office/drawing/2014/main" id="{BE205527-B745-4CCA-9482-E72BA564B2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DFE3E6"/>
              </a:clrFrom>
              <a:clrTo>
                <a:srgbClr val="DFE3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" t="1502" r="-598" b="13834"/>
          <a:stretch/>
        </p:blipFill>
        <p:spPr bwMode="auto">
          <a:xfrm>
            <a:off x="6828588" y="4311881"/>
            <a:ext cx="1313925" cy="166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B1F546F-32F0-42D3-A40C-DAF0DDCDE459}"/>
              </a:ext>
            </a:extLst>
          </p:cNvPr>
          <p:cNvSpPr/>
          <p:nvPr/>
        </p:nvSpPr>
        <p:spPr>
          <a:xfrm>
            <a:off x="7972444" y="4138075"/>
            <a:ext cx="497107" cy="4062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F168026C-97A9-4C31-A6AC-1859E9DF2F72}"/>
              </a:ext>
            </a:extLst>
          </p:cNvPr>
          <p:cNvSpPr/>
          <p:nvPr/>
        </p:nvSpPr>
        <p:spPr>
          <a:xfrm>
            <a:off x="7820700" y="4181419"/>
            <a:ext cx="497107" cy="21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600">
              <a:solidFill>
                <a:srgbClr val="FFC000"/>
              </a:solidFill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23368FD1-0D04-4DB8-9A68-D3C7EE1306A4}"/>
              </a:ext>
            </a:extLst>
          </p:cNvPr>
          <p:cNvSpPr/>
          <p:nvPr/>
        </p:nvSpPr>
        <p:spPr>
          <a:xfrm rot="2633399">
            <a:off x="7987850" y="5338352"/>
            <a:ext cx="497107" cy="21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94" name="Picture 22" descr="Boy Full Size Images Photos, Download The BEST Free Boy Full Size Images  Stock Photos &amp; HD Images">
            <a:extLst>
              <a:ext uri="{FF2B5EF4-FFF2-40B4-BE49-F238E27FC236}">
                <a16:creationId xmlns:a16="http://schemas.microsoft.com/office/drawing/2014/main" id="{784FB4F5-2D01-4A25-9B78-00D4AE3ED7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" t="1782" r="1"/>
          <a:stretch/>
        </p:blipFill>
        <p:spPr bwMode="auto">
          <a:xfrm>
            <a:off x="1074746" y="3749240"/>
            <a:ext cx="1995416" cy="296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767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3ACDDE3-1E8A-7C44-2E3C-7720ED29C8A3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0" name="Picture 2" descr="How to be a fun person — Steemit">
            <a:extLst>
              <a:ext uri="{FF2B5EF4-FFF2-40B4-BE49-F238E27FC236}">
                <a16:creationId xmlns:a16="http://schemas.microsoft.com/office/drawing/2014/main" id="{18A30A9F-7A9E-8984-4EDC-742ECCC1F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88" y="3957638"/>
            <a:ext cx="2386012" cy="265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B0C276E-9236-F527-E923-11AD19FF9F41}"/>
              </a:ext>
            </a:extLst>
          </p:cNvPr>
          <p:cNvSpPr txBox="1"/>
          <p:nvPr/>
        </p:nvSpPr>
        <p:spPr>
          <a:xfrm>
            <a:off x="-57150" y="4882634"/>
            <a:ext cx="68389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What´s</a:t>
            </a:r>
            <a:r>
              <a:rPr lang="es-MX" sz="5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 </a:t>
            </a:r>
            <a:r>
              <a:rPr lang="es-MX" sz="5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5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C529567-F240-6F8B-D783-BDC6AEC078AC}"/>
              </a:ext>
            </a:extLst>
          </p:cNvPr>
          <p:cNvSpPr txBox="1"/>
          <p:nvPr/>
        </p:nvSpPr>
        <p:spPr>
          <a:xfrm>
            <a:off x="-545911" y="1657781"/>
            <a:ext cx="833878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4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es-MX" sz="4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es-MX" sz="4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look </a:t>
            </a:r>
            <a:r>
              <a:rPr lang="es-MX" sz="4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4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B853B37-DEFD-4A64-8E87-CE78B6B9E75D}"/>
              </a:ext>
            </a:extLst>
          </p:cNvPr>
          <p:cNvSpPr txBox="1"/>
          <p:nvPr/>
        </p:nvSpPr>
        <p:spPr>
          <a:xfrm>
            <a:off x="19051" y="457200"/>
            <a:ext cx="898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Look at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</a:t>
            </a:r>
            <a:r>
              <a:rPr lang="es-MX" dirty="0" err="1"/>
              <a:t>questions</a:t>
            </a:r>
            <a:r>
              <a:rPr lang="es-MX" dirty="0"/>
              <a:t>.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first</a:t>
            </a:r>
            <a:r>
              <a:rPr lang="es-MX" dirty="0"/>
              <a:t> </a:t>
            </a:r>
            <a:r>
              <a:rPr lang="es-MX" dirty="0" err="1"/>
              <a:t>question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ask</a:t>
            </a:r>
            <a:r>
              <a:rPr lang="es-MX" dirty="0"/>
              <a:t> </a:t>
            </a:r>
            <a:r>
              <a:rPr lang="es-MX" dirty="0" err="1"/>
              <a:t>about</a:t>
            </a:r>
            <a:r>
              <a:rPr lang="es-MX" dirty="0"/>
              <a:t> </a:t>
            </a:r>
            <a:r>
              <a:rPr lang="es-MX" dirty="0" err="1"/>
              <a:t>adjectives</a:t>
            </a:r>
            <a:r>
              <a:rPr lang="es-MX" dirty="0"/>
              <a:t> </a:t>
            </a:r>
            <a:r>
              <a:rPr lang="es-MX" dirty="0" err="1"/>
              <a:t>that</a:t>
            </a:r>
            <a:r>
              <a:rPr lang="es-MX" dirty="0"/>
              <a:t> describe </a:t>
            </a:r>
            <a:r>
              <a:rPr lang="es-MX" dirty="0" err="1"/>
              <a:t>physical</a:t>
            </a:r>
            <a:r>
              <a:rPr lang="es-MX" dirty="0"/>
              <a:t> </a:t>
            </a:r>
            <a:r>
              <a:rPr lang="es-MX" dirty="0" err="1"/>
              <a:t>appearance</a:t>
            </a:r>
            <a:r>
              <a:rPr lang="es-MX" dirty="0"/>
              <a:t>,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second</a:t>
            </a:r>
            <a:r>
              <a:rPr lang="es-MX" dirty="0"/>
              <a:t> </a:t>
            </a:r>
            <a:r>
              <a:rPr lang="es-MX" dirty="0" err="1"/>
              <a:t>question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ask</a:t>
            </a:r>
            <a:r>
              <a:rPr lang="es-MX" dirty="0"/>
              <a:t> </a:t>
            </a:r>
            <a:r>
              <a:rPr lang="es-MX" dirty="0" err="1"/>
              <a:t>about</a:t>
            </a:r>
            <a:r>
              <a:rPr lang="es-MX" dirty="0"/>
              <a:t> </a:t>
            </a:r>
            <a:r>
              <a:rPr lang="es-MX" dirty="0" err="1"/>
              <a:t>personality</a:t>
            </a:r>
            <a:r>
              <a:rPr lang="es-MX" dirty="0"/>
              <a:t>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C01106A-7415-2EC1-9BE9-9341FEBD2119}"/>
              </a:ext>
            </a:extLst>
          </p:cNvPr>
          <p:cNvSpPr txBox="1"/>
          <p:nvPr/>
        </p:nvSpPr>
        <p:spPr>
          <a:xfrm>
            <a:off x="240631" y="2245895"/>
            <a:ext cx="3600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ask</a:t>
            </a:r>
            <a:r>
              <a:rPr lang="es-MX" dirty="0"/>
              <a:t> </a:t>
            </a:r>
            <a:r>
              <a:rPr lang="es-MX" dirty="0" err="1"/>
              <a:t>about</a:t>
            </a:r>
            <a:r>
              <a:rPr lang="es-MX" dirty="0"/>
              <a:t> </a:t>
            </a:r>
            <a:r>
              <a:rPr lang="es-MX" dirty="0" err="1"/>
              <a:t>physical</a:t>
            </a:r>
            <a:r>
              <a:rPr lang="es-MX" dirty="0"/>
              <a:t> </a:t>
            </a:r>
            <a:r>
              <a:rPr lang="es-MX" dirty="0" err="1"/>
              <a:t>appearance</a:t>
            </a:r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366A487-C782-0D1E-9E39-80814A2EE086}"/>
              </a:ext>
            </a:extLst>
          </p:cNvPr>
          <p:cNvSpPr txBox="1"/>
          <p:nvPr/>
        </p:nvSpPr>
        <p:spPr>
          <a:xfrm>
            <a:off x="248653" y="5574634"/>
            <a:ext cx="2747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ask</a:t>
            </a:r>
            <a:r>
              <a:rPr lang="es-MX" dirty="0"/>
              <a:t> </a:t>
            </a:r>
            <a:r>
              <a:rPr lang="es-MX" dirty="0" err="1"/>
              <a:t>about</a:t>
            </a:r>
            <a:r>
              <a:rPr lang="es-MX" dirty="0"/>
              <a:t> </a:t>
            </a:r>
            <a:r>
              <a:rPr lang="es-MX" dirty="0" err="1"/>
              <a:t>personality</a:t>
            </a:r>
            <a:endParaRPr lang="es-MX" dirty="0"/>
          </a:p>
        </p:txBody>
      </p:sp>
      <p:pic>
        <p:nvPicPr>
          <p:cNvPr id="10" name="Picture 2" descr="Mujer 70 Años And Fondo Blanco - Banco de fotos e imágenes de stock - iStock">
            <a:extLst>
              <a:ext uri="{FF2B5EF4-FFF2-40B4-BE49-F238E27FC236}">
                <a16:creationId xmlns:a16="http://schemas.microsoft.com/office/drawing/2014/main" id="{43C05098-66AB-4A64-A031-4058F4D36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62" y="715309"/>
            <a:ext cx="2386012" cy="310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659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59A36E5-19FB-DFDE-2D3E-70F66E63C460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D2FE01FC-6757-FCAA-5D94-9C7E9D239B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707061"/>
              </p:ext>
            </p:extLst>
          </p:nvPr>
        </p:nvGraphicFramePr>
        <p:xfrm>
          <a:off x="188675" y="761162"/>
          <a:ext cx="8666328" cy="5944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8776">
                  <a:extLst>
                    <a:ext uri="{9D8B030D-6E8A-4147-A177-3AD203B41FA5}">
                      <a16:colId xmlns:a16="http://schemas.microsoft.com/office/drawing/2014/main" val="3341716777"/>
                    </a:ext>
                  </a:extLst>
                </a:gridCol>
                <a:gridCol w="2888776">
                  <a:extLst>
                    <a:ext uri="{9D8B030D-6E8A-4147-A177-3AD203B41FA5}">
                      <a16:colId xmlns:a16="http://schemas.microsoft.com/office/drawing/2014/main" val="802320419"/>
                    </a:ext>
                  </a:extLst>
                </a:gridCol>
                <a:gridCol w="2888776">
                  <a:extLst>
                    <a:ext uri="{9D8B030D-6E8A-4147-A177-3AD203B41FA5}">
                      <a16:colId xmlns:a16="http://schemas.microsoft.com/office/drawing/2014/main" val="4139816325"/>
                    </a:ext>
                  </a:extLst>
                </a:gridCol>
              </a:tblGrid>
              <a:tr h="23379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What</a:t>
                      </a:r>
                      <a:r>
                        <a:rPr kumimoji="0" lang="es-MX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MX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is</a:t>
                      </a:r>
                      <a:r>
                        <a:rPr kumimoji="0" lang="es-MX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MX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she</a:t>
                      </a:r>
                      <a:r>
                        <a:rPr kumimoji="0" lang="es-MX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MX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like</a:t>
                      </a:r>
                      <a:r>
                        <a:rPr kumimoji="0" lang="es-MX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What</a:t>
                      </a:r>
                      <a:r>
                        <a:rPr kumimoji="0" lang="es-MX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do </a:t>
                      </a:r>
                      <a:r>
                        <a:rPr kumimoji="0" lang="es-MX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they</a:t>
                      </a:r>
                      <a:r>
                        <a:rPr kumimoji="0" lang="es-MX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look </a:t>
                      </a:r>
                      <a:r>
                        <a:rPr kumimoji="0" lang="es-MX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like</a:t>
                      </a:r>
                      <a:r>
                        <a:rPr kumimoji="0" lang="es-MX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does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 he look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like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438024"/>
                  </a:ext>
                </a:extLst>
              </a:tr>
              <a:tr h="581027">
                <a:tc>
                  <a:txBody>
                    <a:bodyPr/>
                    <a:lstStyle/>
                    <a:p>
                      <a:pPr algn="ctr"/>
                      <a:r>
                        <a:rPr lang="es-US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She</a:t>
                      </a:r>
                      <a:r>
                        <a:rPr lang="es-US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 </a:t>
                      </a:r>
                      <a:r>
                        <a:rPr lang="es-US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is</a:t>
                      </a:r>
                      <a:r>
                        <a:rPr lang="es-US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 </a:t>
                      </a:r>
                      <a:r>
                        <a:rPr lang="es-US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talkative</a:t>
                      </a:r>
                      <a:r>
                        <a:rPr lang="es-US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.</a:t>
                      </a:r>
                      <a:endParaRPr lang="es-MX" dirty="0">
                        <a:solidFill>
                          <a:srgbClr val="FF0000"/>
                        </a:solidFill>
                        <a:latin typeface="ADLaM Display" panose="02010000000000000000" pitchFamily="2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They</a:t>
                      </a:r>
                      <a:r>
                        <a:rPr lang="es-US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 are </a:t>
                      </a:r>
                      <a:r>
                        <a:rPr lang="es-US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thin</a:t>
                      </a:r>
                      <a:r>
                        <a:rPr lang="es-US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.</a:t>
                      </a:r>
                      <a:endParaRPr lang="es-MX" dirty="0">
                        <a:solidFill>
                          <a:srgbClr val="FF0000"/>
                        </a:solidFill>
                        <a:latin typeface="ADLaM Display" panose="02010000000000000000" pitchFamily="2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He </a:t>
                      </a:r>
                      <a:r>
                        <a:rPr lang="es-US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is</a:t>
                      </a:r>
                      <a:r>
                        <a:rPr lang="es-US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 </a:t>
                      </a:r>
                      <a:r>
                        <a:rPr lang="es-US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handsome</a:t>
                      </a:r>
                      <a:r>
                        <a:rPr lang="es-US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.</a:t>
                      </a:r>
                      <a:endParaRPr lang="es-MX" dirty="0">
                        <a:solidFill>
                          <a:srgbClr val="FF0000"/>
                        </a:solidFill>
                        <a:latin typeface="ADLaM Display" panose="02010000000000000000" pitchFamily="2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025398"/>
                  </a:ext>
                </a:extLst>
              </a:tr>
              <a:tr h="25281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What</a:t>
                      </a:r>
                      <a:r>
                        <a:rPr kumimoji="0" lang="es-MX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MX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is</a:t>
                      </a:r>
                      <a:r>
                        <a:rPr kumimoji="0" lang="es-MX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he </a:t>
                      </a:r>
                      <a:r>
                        <a:rPr kumimoji="0" lang="es-MX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like</a:t>
                      </a:r>
                      <a:r>
                        <a:rPr kumimoji="0" lang="es-MX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What</a:t>
                      </a:r>
                      <a:r>
                        <a:rPr kumimoji="0" lang="es-MX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MX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does</a:t>
                      </a:r>
                      <a:r>
                        <a:rPr kumimoji="0" lang="es-MX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MX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she</a:t>
                      </a:r>
                      <a:r>
                        <a:rPr kumimoji="0" lang="es-MX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look </a:t>
                      </a:r>
                      <a:r>
                        <a:rPr kumimoji="0" lang="es-MX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like</a:t>
                      </a:r>
                      <a:r>
                        <a:rPr kumimoji="0" lang="es-MX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are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they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like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593713"/>
                  </a:ext>
                </a:extLst>
              </a:tr>
              <a:tr h="4973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He </a:t>
                      </a:r>
                      <a:r>
                        <a:rPr kumimoji="0" lang="es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is</a:t>
                      </a:r>
                      <a:r>
                        <a:rPr kumimoji="0" lang="es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 </a:t>
                      </a:r>
                      <a:r>
                        <a:rPr kumimoji="0" lang="es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shy</a:t>
                      </a:r>
                      <a:r>
                        <a:rPr kumimoji="0" lang="es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.</a:t>
                      </a:r>
                      <a:endParaRPr kumimoji="0" lang="es-MX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DLaM Display" panose="02010000000000000000" pitchFamily="2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</a:txBody>
                  <a:tcPr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She</a:t>
                      </a:r>
                      <a:r>
                        <a:rPr kumimoji="0" lang="es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 </a:t>
                      </a:r>
                      <a:r>
                        <a:rPr kumimoji="0" lang="es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is</a:t>
                      </a:r>
                      <a:r>
                        <a:rPr kumimoji="0" lang="es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 short.</a:t>
                      </a:r>
                      <a:endParaRPr kumimoji="0" lang="es-MX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DLaM Display" panose="02010000000000000000" pitchFamily="2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</a:txBody>
                  <a:tcPr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b="0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They</a:t>
                      </a:r>
                      <a:r>
                        <a:rPr lang="es-US" b="0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 are </a:t>
                      </a:r>
                      <a:r>
                        <a:rPr lang="es-US" b="0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friendly</a:t>
                      </a:r>
                      <a:r>
                        <a:rPr lang="es-US" b="0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.</a:t>
                      </a:r>
                      <a:endParaRPr lang="es-MX" b="0" dirty="0">
                        <a:solidFill>
                          <a:srgbClr val="FF0000"/>
                        </a:solidFill>
                        <a:latin typeface="ADLaM Display" panose="02010000000000000000" pitchFamily="2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</a:txBody>
                  <a:tcPr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461117"/>
                  </a:ext>
                </a:extLst>
              </a:tr>
            </a:tbl>
          </a:graphicData>
        </a:graphic>
      </p:graphicFrame>
      <p:pic>
        <p:nvPicPr>
          <p:cNvPr id="8" name="Picture 14" descr="Amazon.com: Póster de Chris Hemsworth de 18.0 x 24.0 in : Hogar y Cocina">
            <a:extLst>
              <a:ext uri="{FF2B5EF4-FFF2-40B4-BE49-F238E27FC236}">
                <a16:creationId xmlns:a16="http://schemas.microsoft.com/office/drawing/2014/main" id="{4ECE1C47-ACF5-CA0B-0151-DEF04603C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7F1"/>
              </a:clrFrom>
              <a:clrTo>
                <a:srgbClr val="F6F7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666" y="3588942"/>
            <a:ext cx="1916346" cy="231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492D1F3-A22C-A783-BDF9-F6841951D813}"/>
              </a:ext>
            </a:extLst>
          </p:cNvPr>
          <p:cNvSpPr txBox="1"/>
          <p:nvPr/>
        </p:nvSpPr>
        <p:spPr>
          <a:xfrm>
            <a:off x="232012" y="450376"/>
            <a:ext cx="318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Answer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</a:t>
            </a:r>
            <a:r>
              <a:rPr lang="es-MX" dirty="0" err="1"/>
              <a:t>questions</a:t>
            </a:r>
            <a:r>
              <a:rPr lang="es-MX" dirty="0"/>
              <a:t>.</a:t>
            </a:r>
          </a:p>
        </p:txBody>
      </p:sp>
      <p:pic>
        <p:nvPicPr>
          <p:cNvPr id="12" name="Picture 6" descr="5 tips for better small talk (and 5 more on destroying the person  initiating it) | Daisy Buchanan and Bidisha | The Guardian">
            <a:extLst>
              <a:ext uri="{FF2B5EF4-FFF2-40B4-BE49-F238E27FC236}">
                <a16:creationId xmlns:a16="http://schemas.microsoft.com/office/drawing/2014/main" id="{EC531DB8-C670-96D1-1325-FC99EC8B9F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3" t="27778" r="39677" b="7706"/>
          <a:stretch/>
        </p:blipFill>
        <p:spPr bwMode="auto">
          <a:xfrm>
            <a:off x="591550" y="1122948"/>
            <a:ext cx="17907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5 tips for better small talk (and 5 more on destroying the person  initiating it) | Daisy Buchanan and Bidisha | The Guardian">
            <a:extLst>
              <a:ext uri="{FF2B5EF4-FFF2-40B4-BE49-F238E27FC236}">
                <a16:creationId xmlns:a16="http://schemas.microsoft.com/office/drawing/2014/main" id="{AF441ED7-6580-6A55-967B-133DC4AB59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0" t="538" r="10000" b="60036"/>
          <a:stretch/>
        </p:blipFill>
        <p:spPr bwMode="auto">
          <a:xfrm>
            <a:off x="1992226" y="719890"/>
            <a:ext cx="1144640" cy="69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appy group friends having fun Cut Out Stock Images &amp; Pictures - Alamy">
            <a:extLst>
              <a:ext uri="{FF2B5EF4-FFF2-40B4-BE49-F238E27FC236}">
                <a16:creationId xmlns:a16="http://schemas.microsoft.com/office/drawing/2014/main" id="{AB040335-F9C6-FB21-331B-129257E525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1" t="1629" r="12381" b="14932"/>
          <a:stretch/>
        </p:blipFill>
        <p:spPr bwMode="auto">
          <a:xfrm>
            <a:off x="6308936" y="3729813"/>
            <a:ext cx="2380729" cy="217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174 imágenes, fotos de stock, objetos en 3D y vectores sobre Trekkie |  Shutterstock">
            <a:extLst>
              <a:ext uri="{FF2B5EF4-FFF2-40B4-BE49-F238E27FC236}">
                <a16:creationId xmlns:a16="http://schemas.microsoft.com/office/drawing/2014/main" id="{CD439A60-FBE7-CF29-981E-6E96FD4FB1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35" b="14258"/>
          <a:stretch/>
        </p:blipFill>
        <p:spPr bwMode="auto">
          <a:xfrm>
            <a:off x="945228" y="3801756"/>
            <a:ext cx="1418888" cy="198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Self-Love Quotes for Thin Girls – Cherry Blossom Intimates">
            <a:extLst>
              <a:ext uri="{FF2B5EF4-FFF2-40B4-BE49-F238E27FC236}">
                <a16:creationId xmlns:a16="http://schemas.microsoft.com/office/drawing/2014/main" id="{C7A914A3-4229-440B-A831-8E3FCC46F1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CCD4E9"/>
              </a:clrFrom>
              <a:clrTo>
                <a:srgbClr val="CCD4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2" b="10686"/>
          <a:stretch/>
        </p:blipFill>
        <p:spPr bwMode="auto">
          <a:xfrm>
            <a:off x="3599829" y="987532"/>
            <a:ext cx="1844019" cy="172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Amazon.com: Póster de Chris Hemsworth de 18.0 x 24.0 in : Hogar y Cocina">
            <a:extLst>
              <a:ext uri="{FF2B5EF4-FFF2-40B4-BE49-F238E27FC236}">
                <a16:creationId xmlns:a16="http://schemas.microsoft.com/office/drawing/2014/main" id="{2CEE178F-2ADD-4C6E-B73F-C2EB5BD75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6F7F1"/>
              </a:clrFrom>
              <a:clrTo>
                <a:srgbClr val="F6F7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972" y="778414"/>
            <a:ext cx="1654342" cy="199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783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8DEF572-49E7-F190-E051-CEB585C50EF3}"/>
              </a:ext>
            </a:extLst>
          </p:cNvPr>
          <p:cNvSpPr txBox="1"/>
          <p:nvPr/>
        </p:nvSpPr>
        <p:spPr>
          <a:xfrm>
            <a:off x="119965" y="451017"/>
            <a:ext cx="8697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Practice</a:t>
            </a:r>
            <a:r>
              <a:rPr lang="es-MX" dirty="0"/>
              <a:t> plural </a:t>
            </a:r>
            <a:r>
              <a:rPr lang="es-MX" dirty="0" err="1"/>
              <a:t>spelling</a:t>
            </a:r>
            <a:r>
              <a:rPr lang="es-MX" dirty="0"/>
              <a:t> rules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online </a:t>
            </a:r>
            <a:r>
              <a:rPr lang="es-MX" dirty="0" err="1"/>
              <a:t>activities</a:t>
            </a:r>
            <a:r>
              <a:rPr lang="es-MX" dirty="0"/>
              <a:t>.</a:t>
            </a:r>
            <a:endParaRPr lang="es-US" dirty="0"/>
          </a:p>
          <a:p>
            <a:endParaRPr lang="es-MX" dirty="0"/>
          </a:p>
          <a:p>
            <a:r>
              <a:rPr lang="es-MX" dirty="0"/>
              <a:t>	</a:t>
            </a:r>
            <a:r>
              <a:rPr lang="es-MX" dirty="0" err="1"/>
              <a:t>Print</a:t>
            </a:r>
            <a:r>
              <a:rPr lang="es-MX" dirty="0"/>
              <a:t> </a:t>
            </a:r>
            <a:r>
              <a:rPr lang="es-MX" dirty="0" err="1"/>
              <a:t>screen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score and </a:t>
            </a:r>
            <a:r>
              <a:rPr lang="es-MX" dirty="0" err="1"/>
              <a:t>insert</a:t>
            </a:r>
            <a:r>
              <a:rPr lang="es-MX" dirty="0"/>
              <a:t> </a:t>
            </a:r>
            <a:r>
              <a:rPr lang="es-MX" dirty="0" err="1"/>
              <a:t>here</a:t>
            </a:r>
            <a:endParaRPr lang="es-MX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38ECB6B-BDF6-D23A-16C4-F5C40CAF66CC}"/>
              </a:ext>
            </a:extLst>
          </p:cNvPr>
          <p:cNvSpPr txBox="1"/>
          <p:nvPr/>
        </p:nvSpPr>
        <p:spPr>
          <a:xfrm>
            <a:off x="143301" y="66879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https://wordwall.net/es/resource/13596798</a:t>
            </a:r>
            <a:endParaRPr lang="es-MX" dirty="0"/>
          </a:p>
          <a:p>
            <a:endParaRPr lang="es-MX" dirty="0"/>
          </a:p>
        </p:txBody>
      </p:sp>
      <p:sp>
        <p:nvSpPr>
          <p:cNvPr id="4" name="Flecha derecha 5">
            <a:extLst>
              <a:ext uri="{FF2B5EF4-FFF2-40B4-BE49-F238E27FC236}">
                <a16:creationId xmlns:a16="http://schemas.microsoft.com/office/drawing/2014/main" id="{3CE1CFE3-B83C-C477-9FFF-4F6A342803C0}"/>
              </a:ext>
            </a:extLst>
          </p:cNvPr>
          <p:cNvSpPr/>
          <p:nvPr/>
        </p:nvSpPr>
        <p:spPr>
          <a:xfrm>
            <a:off x="245394" y="998718"/>
            <a:ext cx="712388" cy="405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5554A92-C674-EC17-02E5-F05706EDECBA}"/>
              </a:ext>
            </a:extLst>
          </p:cNvPr>
          <p:cNvSpPr txBox="1"/>
          <p:nvPr/>
        </p:nvSpPr>
        <p:spPr>
          <a:xfrm>
            <a:off x="1658" y="6792"/>
            <a:ext cx="9144000" cy="4154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s-MX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D1DDEB0-2B08-1EED-59CC-F2BDA6F1D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01" y="1592125"/>
            <a:ext cx="2638199" cy="277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684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C55EF2B-8AF9-4137-8506-12F32AC2C8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547975"/>
              </p:ext>
            </p:extLst>
          </p:nvPr>
        </p:nvGraphicFramePr>
        <p:xfrm>
          <a:off x="47175" y="831229"/>
          <a:ext cx="9096825" cy="6034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6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92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400" dirty="0" err="1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4400" dirty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</a:t>
                      </a:r>
                      <a:r>
                        <a:rPr lang="es-MX" sz="4400" dirty="0" err="1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</a:t>
                      </a:r>
                      <a:r>
                        <a:rPr lang="es-MX" sz="4400" dirty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4400" dirty="0" err="1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like</a:t>
                      </a:r>
                      <a:r>
                        <a:rPr lang="es-MX" sz="4400" dirty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algn="ctr"/>
                      <a:endParaRPr lang="es-MX" sz="3600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6934">
                <a:tc>
                  <a:txBody>
                    <a:bodyPr/>
                    <a:lstStyle/>
                    <a:p>
                      <a:endParaRPr lang="es-MX" sz="18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CuadroTexto 21">
            <a:extLst>
              <a:ext uri="{FF2B5EF4-FFF2-40B4-BE49-F238E27FC236}">
                <a16:creationId xmlns:a16="http://schemas.microsoft.com/office/drawing/2014/main" id="{7BB96EEC-F493-4E96-82EC-6490B596EC05}"/>
              </a:ext>
            </a:extLst>
          </p:cNvPr>
          <p:cNvSpPr txBox="1"/>
          <p:nvPr/>
        </p:nvSpPr>
        <p:spPr>
          <a:xfrm>
            <a:off x="0" y="8593"/>
            <a:ext cx="9144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adjectives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MX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personality</a:t>
            </a:r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1FCEC3E3-A10F-470D-A516-084E77700627}"/>
              </a:ext>
            </a:extLst>
          </p:cNvPr>
          <p:cNvGrpSpPr/>
          <p:nvPr/>
        </p:nvGrpSpPr>
        <p:grpSpPr>
          <a:xfrm>
            <a:off x="298328" y="3470412"/>
            <a:ext cx="8068530" cy="3247389"/>
            <a:chOff x="5319511" y="3069183"/>
            <a:chExt cx="9282573" cy="3950220"/>
          </a:xfrm>
        </p:grpSpPr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3D72E4BF-31C3-4C12-8B77-8A26A5B40CED}"/>
                </a:ext>
              </a:extLst>
            </p:cNvPr>
            <p:cNvSpPr txBox="1"/>
            <p:nvPr/>
          </p:nvSpPr>
          <p:spPr>
            <a:xfrm>
              <a:off x="5619493" y="3073843"/>
              <a:ext cx="2085097" cy="636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5000" algn="ctr"/>
              <a:r>
                <a:rPr lang="es-MX" sz="2800" b="1" dirty="0" err="1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talkative</a:t>
              </a:r>
              <a:endParaRPr lang="es-MX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F265C827-3196-4BE5-AAEB-47FAE824FE3D}"/>
                </a:ext>
              </a:extLst>
            </p:cNvPr>
            <p:cNvSpPr txBox="1"/>
            <p:nvPr/>
          </p:nvSpPr>
          <p:spPr>
            <a:xfrm>
              <a:off x="8852359" y="3100189"/>
              <a:ext cx="2014372" cy="636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5000" algn="ctr"/>
              <a:r>
                <a:rPr lang="es-MX" sz="2800" b="1" dirty="0" err="1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serious</a:t>
              </a:r>
              <a:endParaRPr lang="es-MX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0B7EFF32-64CB-4B2F-A4F2-EBBF6CA6065A}"/>
                </a:ext>
              </a:extLst>
            </p:cNvPr>
            <p:cNvSpPr txBox="1"/>
            <p:nvPr/>
          </p:nvSpPr>
          <p:spPr>
            <a:xfrm>
              <a:off x="5319511" y="6169733"/>
              <a:ext cx="1414985" cy="786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5000" algn="ctr"/>
              <a:r>
                <a:rPr lang="es-MX" sz="3600" b="1" dirty="0" err="1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shy</a:t>
              </a:r>
              <a:endParaRPr lang="es-MX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8072EA09-7452-4B76-A84C-94764D9C5C9A}"/>
                </a:ext>
              </a:extLst>
            </p:cNvPr>
            <p:cNvSpPr txBox="1"/>
            <p:nvPr/>
          </p:nvSpPr>
          <p:spPr>
            <a:xfrm>
              <a:off x="12516985" y="6308065"/>
              <a:ext cx="2085099" cy="71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5000" algn="ctr"/>
              <a:r>
                <a:rPr lang="es-MX" sz="3200" b="1" dirty="0" err="1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friendly</a:t>
              </a:r>
              <a:endParaRPr lang="es-MX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B5BEBF93-8E7A-490C-B797-E68E7ADC4ED7}"/>
                </a:ext>
              </a:extLst>
            </p:cNvPr>
            <p:cNvSpPr txBox="1"/>
            <p:nvPr/>
          </p:nvSpPr>
          <p:spPr>
            <a:xfrm>
              <a:off x="13026231" y="3069183"/>
              <a:ext cx="1414985" cy="636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5000" algn="ctr"/>
              <a:r>
                <a:rPr lang="es-MX" sz="2800" b="1" dirty="0" err="1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kind</a:t>
              </a:r>
              <a:endParaRPr lang="es-MX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CuadroTexto 33">
            <a:extLst>
              <a:ext uri="{FF2B5EF4-FFF2-40B4-BE49-F238E27FC236}">
                <a16:creationId xmlns:a16="http://schemas.microsoft.com/office/drawing/2014/main" id="{02B642C0-8936-489A-8C19-4FB9CFCBDBC3}"/>
              </a:ext>
            </a:extLst>
          </p:cNvPr>
          <p:cNvSpPr txBox="1"/>
          <p:nvPr/>
        </p:nvSpPr>
        <p:spPr>
          <a:xfrm>
            <a:off x="-41306" y="487002"/>
            <a:ext cx="6044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cs typeface="Arial" panose="020B0604020202020204" pitchFamily="34" charset="0"/>
              </a:rPr>
              <a:t>Adjectives</a:t>
            </a:r>
            <a:r>
              <a:rPr lang="es-MX" sz="1400" dirty="0">
                <a:cs typeface="Arial" panose="020B0604020202020204" pitchFamily="34" charset="0"/>
              </a:rPr>
              <a:t> are </a:t>
            </a:r>
            <a:r>
              <a:rPr lang="es-MX" sz="1400" dirty="0" err="1">
                <a:cs typeface="Arial" panose="020B0604020202020204" pitchFamily="34" charset="0"/>
              </a:rPr>
              <a:t>words</a:t>
            </a:r>
            <a:r>
              <a:rPr lang="es-MX" sz="1400" dirty="0">
                <a:cs typeface="Arial" panose="020B0604020202020204" pitchFamily="34" charset="0"/>
              </a:rPr>
              <a:t> </a:t>
            </a:r>
            <a:r>
              <a:rPr lang="es-MX" sz="1400" dirty="0" err="1">
                <a:cs typeface="Arial" panose="020B0604020202020204" pitchFamily="34" charset="0"/>
              </a:rPr>
              <a:t>used</a:t>
            </a:r>
            <a:r>
              <a:rPr lang="es-MX" sz="1400" dirty="0">
                <a:cs typeface="Arial" panose="020B0604020202020204" pitchFamily="34" charset="0"/>
              </a:rPr>
              <a:t> </a:t>
            </a:r>
            <a:r>
              <a:rPr lang="es-MX" sz="1400" dirty="0" err="1">
                <a:cs typeface="Arial" panose="020B0604020202020204" pitchFamily="34" charset="0"/>
              </a:rPr>
              <a:t>to</a:t>
            </a:r>
            <a:r>
              <a:rPr lang="es-MX" sz="1400" dirty="0">
                <a:cs typeface="Arial" panose="020B0604020202020204" pitchFamily="34" charset="0"/>
              </a:rPr>
              <a:t> </a:t>
            </a:r>
            <a:r>
              <a:rPr lang="es-MX" sz="1400" dirty="0" err="1">
                <a:cs typeface="Arial" panose="020B0604020202020204" pitchFamily="34" charset="0"/>
              </a:rPr>
              <a:t>decribe</a:t>
            </a:r>
            <a:r>
              <a:rPr lang="es-MX" sz="1400" dirty="0">
                <a:cs typeface="Arial" panose="020B0604020202020204" pitchFamily="34" charset="0"/>
              </a:rPr>
              <a:t> </a:t>
            </a:r>
            <a:r>
              <a:rPr lang="es-MX" sz="1400" dirty="0" err="1">
                <a:cs typeface="Arial" panose="020B0604020202020204" pitchFamily="34" charset="0"/>
              </a:rPr>
              <a:t>the</a:t>
            </a:r>
            <a:r>
              <a:rPr lang="es-MX" sz="1400" dirty="0">
                <a:cs typeface="Arial" panose="020B0604020202020204" pitchFamily="34" charset="0"/>
              </a:rPr>
              <a:t> </a:t>
            </a:r>
            <a:r>
              <a:rPr lang="es-MX" sz="1400" dirty="0" err="1">
                <a:cs typeface="Arial" panose="020B0604020202020204" pitchFamily="34" charset="0"/>
              </a:rPr>
              <a:t>appearance</a:t>
            </a:r>
            <a:r>
              <a:rPr lang="es-MX" sz="1400" dirty="0">
                <a:cs typeface="Arial" panose="020B0604020202020204" pitchFamily="34" charset="0"/>
              </a:rPr>
              <a:t> </a:t>
            </a:r>
            <a:r>
              <a:rPr lang="es-MX" sz="1400" dirty="0" err="1">
                <a:cs typeface="Arial" panose="020B0604020202020204" pitchFamily="34" charset="0"/>
              </a:rPr>
              <a:t>or</a:t>
            </a:r>
            <a:r>
              <a:rPr lang="es-MX" sz="1400" dirty="0">
                <a:cs typeface="Arial" panose="020B0604020202020204" pitchFamily="34" charset="0"/>
              </a:rPr>
              <a:t> </a:t>
            </a:r>
            <a:r>
              <a:rPr lang="es-MX" sz="1400" dirty="0" err="1">
                <a:cs typeface="Arial" panose="020B0604020202020204" pitchFamily="34" charset="0"/>
              </a:rPr>
              <a:t>personality</a:t>
            </a:r>
            <a:r>
              <a:rPr lang="es-MX" sz="1400" dirty="0">
                <a:cs typeface="Arial" panose="020B0604020202020204" pitchFamily="34" charset="0"/>
              </a:rPr>
              <a:t> of a </a:t>
            </a:r>
            <a:r>
              <a:rPr lang="es-MX" sz="1400" dirty="0" err="1">
                <a:cs typeface="Arial" panose="020B0604020202020204" pitchFamily="34" charset="0"/>
              </a:rPr>
              <a:t>person</a:t>
            </a:r>
            <a:r>
              <a:rPr lang="es-MX" sz="1400" dirty="0"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026" name="Picture 2" descr="327 Idea Talkative Images, Stock Photos, 3D objects, &amp; Vectors |  Shutterstock">
            <a:extLst>
              <a:ext uri="{FF2B5EF4-FFF2-40B4-BE49-F238E27FC236}">
                <a16:creationId xmlns:a16="http://schemas.microsoft.com/office/drawing/2014/main" id="{171568C4-3746-421D-B056-D7800AC56B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1" t="8674" r="6168" b="8977"/>
          <a:stretch/>
        </p:blipFill>
        <p:spPr bwMode="auto">
          <a:xfrm>
            <a:off x="919821" y="1783929"/>
            <a:ext cx="1329633" cy="171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rious Young Woman With Arms Crossed Stock Photo - Download Image Now -  Women, One Woman Only, Serious - iStock">
            <a:extLst>
              <a:ext uri="{FF2B5EF4-FFF2-40B4-BE49-F238E27FC236}">
                <a16:creationId xmlns:a16="http://schemas.microsoft.com/office/drawing/2014/main" id="{E46B71F6-EE11-4031-9D75-D8A5D2A5E7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2F3F7"/>
              </a:clrFrom>
              <a:clrTo>
                <a:srgbClr val="F2F3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3" t="4783" r="19367" b="1720"/>
          <a:stretch/>
        </p:blipFill>
        <p:spPr bwMode="auto">
          <a:xfrm>
            <a:off x="3449301" y="1701757"/>
            <a:ext cx="1259509" cy="190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74 imágenes, fotos de stock, objetos en 3D y vectores sobre Trekkie |  Shutterstock">
            <a:extLst>
              <a:ext uri="{FF2B5EF4-FFF2-40B4-BE49-F238E27FC236}">
                <a16:creationId xmlns:a16="http://schemas.microsoft.com/office/drawing/2014/main" id="{86283526-051B-4483-99EA-56B1FA9C2F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35" b="14258"/>
          <a:stretch/>
        </p:blipFill>
        <p:spPr bwMode="auto">
          <a:xfrm>
            <a:off x="1121690" y="4170725"/>
            <a:ext cx="1705737" cy="239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artera de fotos e imágenes de stock de Ljupco Smokovski | Shutterstock">
            <a:extLst>
              <a:ext uri="{FF2B5EF4-FFF2-40B4-BE49-F238E27FC236}">
                <a16:creationId xmlns:a16="http://schemas.microsoft.com/office/drawing/2014/main" id="{9780B4C1-34B3-43B8-9B27-3FFBA2ACD0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0" t="3417" r="29160" b="5974"/>
          <a:stretch/>
        </p:blipFill>
        <p:spPr bwMode="auto">
          <a:xfrm>
            <a:off x="5924247" y="1688727"/>
            <a:ext cx="1812394" cy="232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4" descr="Portrait of young people laughing on white background foto de Stock | Adobe  Stock">
            <a:extLst>
              <a:ext uri="{FF2B5EF4-FFF2-40B4-BE49-F238E27FC236}">
                <a16:creationId xmlns:a16="http://schemas.microsoft.com/office/drawing/2014/main" id="{29D86F51-515E-4209-A025-EB7D80F86F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18" descr="Portrait of young people laughing on white background Photos | Adobe Stock">
            <a:extLst>
              <a:ext uri="{FF2B5EF4-FFF2-40B4-BE49-F238E27FC236}">
                <a16:creationId xmlns:a16="http://schemas.microsoft.com/office/drawing/2014/main" id="{ACF657D4-4467-44D9-850F-B32E45B2B5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0182639-63B2-4196-A8FA-36A2FA810E7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4247" y="4012874"/>
            <a:ext cx="3072826" cy="2173315"/>
          </a:xfrm>
          <a:prstGeom prst="rect">
            <a:avLst/>
          </a:prstGeom>
        </p:spPr>
      </p:pic>
      <p:sp>
        <p:nvSpPr>
          <p:cNvPr id="8" name="AutoShape 20" descr="Cute funny girl with microphone on white background Stock Photo by  ©NewAfrica 250184200">
            <a:extLst>
              <a:ext uri="{FF2B5EF4-FFF2-40B4-BE49-F238E27FC236}">
                <a16:creationId xmlns:a16="http://schemas.microsoft.com/office/drawing/2014/main" id="{DE508C9C-6949-4854-9053-4F90FDB4CC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62DEECF-C18A-4745-89C7-2A2A73E904A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14375" y="3695530"/>
            <a:ext cx="2681333" cy="2591955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2737D6EF-4347-4A4B-8AB0-117638000790}"/>
              </a:ext>
            </a:extLst>
          </p:cNvPr>
          <p:cNvSpPr txBox="1"/>
          <p:nvPr/>
        </p:nvSpPr>
        <p:spPr>
          <a:xfrm>
            <a:off x="3457644" y="6142589"/>
            <a:ext cx="1812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5000" algn="ctr"/>
            <a:r>
              <a:rPr lang="es-MX" sz="3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funny</a:t>
            </a:r>
            <a:endParaRPr lang="es-MX" sz="3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30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28123" t="21331" r="8414" b="22333"/>
          <a:stretch/>
        </p:blipFill>
        <p:spPr>
          <a:xfrm>
            <a:off x="194482" y="887104"/>
            <a:ext cx="8772097" cy="5970896"/>
          </a:xfrm>
          <a:prstGeom prst="rect">
            <a:avLst/>
          </a:prstGeom>
        </p:spPr>
      </p:pic>
      <p:pic>
        <p:nvPicPr>
          <p:cNvPr id="4" name="IC5_L0_Unit 03 Pg 021 Ex 09 Word Power Pt 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4482" y="439288"/>
            <a:ext cx="457200" cy="4572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CA82651-7DF7-435B-B7CE-830075E28425}"/>
              </a:ext>
            </a:extLst>
          </p:cNvPr>
          <p:cNvSpPr txBox="1"/>
          <p:nvPr/>
        </p:nvSpPr>
        <p:spPr>
          <a:xfrm>
            <a:off x="0" y="8593"/>
            <a:ext cx="9144000" cy="4154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414055" y="79514"/>
            <a:ext cx="2740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solidFill>
                  <a:schemeClr val="bg1"/>
                </a:solidFill>
              </a:rPr>
              <a:t>Student´s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book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pg</a:t>
            </a:r>
            <a:r>
              <a:rPr lang="es-MX" dirty="0">
                <a:solidFill>
                  <a:schemeClr val="bg1"/>
                </a:solidFill>
              </a:rPr>
              <a:t> 21 ex 9A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28872" y="386280"/>
            <a:ext cx="1942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Listen and </a:t>
            </a:r>
            <a:r>
              <a:rPr lang="es-MX" dirty="0" err="1"/>
              <a:t>practice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8892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1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CA82651-7DF7-435B-B7CE-830075E28425}"/>
              </a:ext>
            </a:extLst>
          </p:cNvPr>
          <p:cNvSpPr txBox="1"/>
          <p:nvPr/>
        </p:nvSpPr>
        <p:spPr>
          <a:xfrm>
            <a:off x="0" y="8593"/>
            <a:ext cx="9144000" cy="4154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414055" y="79514"/>
            <a:ext cx="2732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solidFill>
                  <a:schemeClr val="bg1"/>
                </a:solidFill>
              </a:rPr>
              <a:t>Student´s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book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pg</a:t>
            </a:r>
            <a:r>
              <a:rPr lang="es-MX" dirty="0">
                <a:solidFill>
                  <a:schemeClr val="bg1"/>
                </a:solidFill>
              </a:rPr>
              <a:t> 21 ex 9B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0" y="424091"/>
            <a:ext cx="7750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Complete </a:t>
            </a:r>
            <a:r>
              <a:rPr lang="es-MX" dirty="0" err="1"/>
              <a:t>the</a:t>
            </a:r>
            <a:r>
              <a:rPr lang="es-MX" dirty="0"/>
              <a:t> chart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Word </a:t>
            </a:r>
            <a:r>
              <a:rPr lang="es-MX" dirty="0" err="1"/>
              <a:t>from</a:t>
            </a:r>
            <a:r>
              <a:rPr lang="es-MX" dirty="0"/>
              <a:t> </a:t>
            </a:r>
            <a:r>
              <a:rPr lang="es-MX" dirty="0" err="1"/>
              <a:t>part</a:t>
            </a:r>
            <a:r>
              <a:rPr lang="es-MX" dirty="0"/>
              <a:t> A. </a:t>
            </a:r>
            <a:r>
              <a:rPr lang="es-MX" dirty="0" err="1"/>
              <a:t>Add</a:t>
            </a:r>
            <a:r>
              <a:rPr lang="es-MX" dirty="0"/>
              <a:t> </a:t>
            </a:r>
            <a:r>
              <a:rPr lang="es-MX" dirty="0" err="1"/>
              <a:t>two</a:t>
            </a:r>
            <a:r>
              <a:rPr lang="es-MX" dirty="0"/>
              <a:t> more </a:t>
            </a:r>
            <a:r>
              <a:rPr lang="es-MX" dirty="0" err="1"/>
              <a:t>words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each</a:t>
            </a:r>
            <a:r>
              <a:rPr lang="es-MX" dirty="0"/>
              <a:t> </a:t>
            </a:r>
            <a:r>
              <a:rPr lang="es-MX" dirty="0" err="1"/>
              <a:t>list</a:t>
            </a:r>
            <a:r>
              <a:rPr lang="es-MX" dirty="0"/>
              <a:t>. 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938555"/>
              </p:ext>
            </p:extLst>
          </p:nvPr>
        </p:nvGraphicFramePr>
        <p:xfrm>
          <a:off x="463826" y="1118704"/>
          <a:ext cx="8123582" cy="5295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1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1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7781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err="1"/>
                        <a:t>Personality</a:t>
                      </a:r>
                      <a:endParaRPr lang="es-MX" sz="2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err="1"/>
                        <a:t>Appearance</a:t>
                      </a:r>
                      <a:endParaRPr lang="es-MX" sz="2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781">
                <a:tc>
                  <a:txBody>
                    <a:bodyPr/>
                    <a:lstStyle/>
                    <a:p>
                      <a:pPr algn="ctr"/>
                      <a:r>
                        <a:rPr lang="es-US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Kind</a:t>
                      </a:r>
                      <a:endParaRPr lang="es-MX" dirty="0">
                        <a:solidFill>
                          <a:srgbClr val="FF0000"/>
                        </a:solidFill>
                        <a:latin typeface="ADLaM Display" panose="02010000000000000000" pitchFamily="2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Pretty</a:t>
                      </a:r>
                      <a:endParaRPr lang="es-MX" dirty="0">
                        <a:solidFill>
                          <a:srgbClr val="FF0000"/>
                        </a:solidFill>
                        <a:latin typeface="ADLaM Display" panose="02010000000000000000" pitchFamily="2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781">
                <a:tc>
                  <a:txBody>
                    <a:bodyPr/>
                    <a:lstStyle/>
                    <a:p>
                      <a:pPr algn="ctr"/>
                      <a:r>
                        <a:rPr lang="es-US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Shy</a:t>
                      </a:r>
                      <a:endParaRPr lang="es-MX" dirty="0">
                        <a:solidFill>
                          <a:srgbClr val="FF0000"/>
                        </a:solidFill>
                        <a:latin typeface="ADLaM Display" panose="02010000000000000000" pitchFamily="2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Handsome</a:t>
                      </a:r>
                      <a:endParaRPr lang="es-MX" dirty="0">
                        <a:solidFill>
                          <a:srgbClr val="FF0000"/>
                        </a:solidFill>
                        <a:latin typeface="ADLaM Display" panose="02010000000000000000" pitchFamily="2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781">
                <a:tc>
                  <a:txBody>
                    <a:bodyPr/>
                    <a:lstStyle/>
                    <a:p>
                      <a:pPr algn="ctr"/>
                      <a:r>
                        <a:rPr lang="es-US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Friendly</a:t>
                      </a:r>
                      <a:endParaRPr lang="es-MX" dirty="0">
                        <a:solidFill>
                          <a:srgbClr val="FF0000"/>
                        </a:solidFill>
                        <a:latin typeface="ADLaM Display" panose="02010000000000000000" pitchFamily="2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Short</a:t>
                      </a:r>
                      <a:endParaRPr lang="es-MX" dirty="0">
                        <a:solidFill>
                          <a:srgbClr val="FF0000"/>
                        </a:solidFill>
                        <a:latin typeface="ADLaM Display" panose="02010000000000000000" pitchFamily="2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781">
                <a:tc>
                  <a:txBody>
                    <a:bodyPr/>
                    <a:lstStyle/>
                    <a:p>
                      <a:pPr algn="ctr"/>
                      <a:r>
                        <a:rPr lang="es-US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Quiet</a:t>
                      </a:r>
                      <a:endParaRPr lang="es-MX" dirty="0">
                        <a:solidFill>
                          <a:srgbClr val="FF0000"/>
                        </a:solidFill>
                        <a:latin typeface="ADLaM Display" panose="02010000000000000000" pitchFamily="2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Tall</a:t>
                      </a:r>
                      <a:endParaRPr lang="es-MX" dirty="0">
                        <a:solidFill>
                          <a:srgbClr val="FF0000"/>
                        </a:solidFill>
                        <a:latin typeface="ADLaM Display" panose="02010000000000000000" pitchFamily="2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781">
                <a:tc>
                  <a:txBody>
                    <a:bodyPr/>
                    <a:lstStyle/>
                    <a:p>
                      <a:pPr algn="ctr"/>
                      <a:r>
                        <a:rPr lang="es-US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Serious</a:t>
                      </a:r>
                      <a:endParaRPr lang="es-MX" dirty="0">
                        <a:solidFill>
                          <a:srgbClr val="FF0000"/>
                        </a:solidFill>
                        <a:latin typeface="ADLaM Display" panose="02010000000000000000" pitchFamily="2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Heavy</a:t>
                      </a:r>
                      <a:endParaRPr lang="es-MX" dirty="0">
                        <a:solidFill>
                          <a:srgbClr val="FF0000"/>
                        </a:solidFill>
                        <a:latin typeface="ADLaM Display" panose="02010000000000000000" pitchFamily="2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781">
                <a:tc>
                  <a:txBody>
                    <a:bodyPr/>
                    <a:lstStyle/>
                    <a:p>
                      <a:pPr algn="ctr"/>
                      <a:r>
                        <a:rPr lang="es-US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Funny</a:t>
                      </a:r>
                      <a:endParaRPr lang="es-MX" dirty="0">
                        <a:solidFill>
                          <a:srgbClr val="FF0000"/>
                        </a:solidFill>
                        <a:latin typeface="ADLaM Display" panose="02010000000000000000" pitchFamily="2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Thin</a:t>
                      </a:r>
                      <a:endParaRPr lang="es-MX" dirty="0">
                        <a:solidFill>
                          <a:srgbClr val="FF0000"/>
                        </a:solidFill>
                        <a:latin typeface="ADLaM Display" panose="02010000000000000000" pitchFamily="2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7781">
                <a:tc>
                  <a:txBody>
                    <a:bodyPr/>
                    <a:lstStyle/>
                    <a:p>
                      <a:pPr algn="ctr"/>
                      <a:r>
                        <a:rPr lang="es-US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Talkative</a:t>
                      </a:r>
                      <a:endParaRPr lang="es-MX" dirty="0">
                        <a:solidFill>
                          <a:srgbClr val="FF0000"/>
                        </a:solidFill>
                        <a:latin typeface="ADLaM Display" panose="02010000000000000000" pitchFamily="2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Good</a:t>
                      </a:r>
                      <a:r>
                        <a:rPr lang="es-US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 </a:t>
                      </a:r>
                      <a:r>
                        <a:rPr lang="es-US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looking</a:t>
                      </a:r>
                      <a:endParaRPr lang="es-MX" dirty="0">
                        <a:solidFill>
                          <a:srgbClr val="FF0000"/>
                        </a:solidFill>
                        <a:latin typeface="ADLaM Display" panose="02010000000000000000" pitchFamily="2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7781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7781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7781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17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424091"/>
            <a:ext cx="5827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Describe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appearance</a:t>
            </a:r>
            <a:r>
              <a:rPr lang="es-MX" dirty="0"/>
              <a:t> and </a:t>
            </a:r>
            <a:r>
              <a:rPr lang="es-MX" dirty="0" err="1"/>
              <a:t>personality</a:t>
            </a:r>
            <a:r>
              <a:rPr lang="es-MX" dirty="0"/>
              <a:t>, </a:t>
            </a:r>
            <a:r>
              <a:rPr lang="es-MX" dirty="0" err="1"/>
              <a:t>to</a:t>
            </a:r>
            <a:r>
              <a:rPr lang="es-MX" dirty="0"/>
              <a:t> a </a:t>
            </a:r>
            <a:r>
              <a:rPr lang="es-MX" dirty="0" err="1"/>
              <a:t>partner</a:t>
            </a:r>
            <a:r>
              <a:rPr lang="es-MX" dirty="0"/>
              <a:t>.</a:t>
            </a:r>
            <a:endParaRPr lang="es-MX" sz="11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CA82651-7DF7-435B-B7CE-830075E28425}"/>
              </a:ext>
            </a:extLst>
          </p:cNvPr>
          <p:cNvSpPr txBox="1"/>
          <p:nvPr/>
        </p:nvSpPr>
        <p:spPr>
          <a:xfrm>
            <a:off x="0" y="8593"/>
            <a:ext cx="9144000" cy="4154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6414055" y="79514"/>
            <a:ext cx="2731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solidFill>
                  <a:schemeClr val="bg1"/>
                </a:solidFill>
              </a:rPr>
              <a:t>Student´s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book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pg</a:t>
            </a:r>
            <a:r>
              <a:rPr lang="es-MX" dirty="0">
                <a:solidFill>
                  <a:schemeClr val="bg1"/>
                </a:solidFill>
              </a:rPr>
              <a:t> 21 ex 9C</a:t>
            </a:r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442809"/>
              </p:ext>
            </p:extLst>
          </p:nvPr>
        </p:nvGraphicFramePr>
        <p:xfrm>
          <a:off x="503581" y="3684103"/>
          <a:ext cx="8123582" cy="2822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5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2465">
                <a:tc>
                  <a:txBody>
                    <a:bodyPr/>
                    <a:lstStyle/>
                    <a:p>
                      <a:pPr algn="ctr"/>
                      <a:r>
                        <a:rPr lang="es-MX" sz="3600" dirty="0" err="1">
                          <a:solidFill>
                            <a:schemeClr val="bg1"/>
                          </a:solidFill>
                        </a:rPr>
                        <a:t>Personality</a:t>
                      </a:r>
                      <a:endParaRPr lang="es-MX" sz="3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600" dirty="0" err="1">
                          <a:solidFill>
                            <a:schemeClr val="bg1"/>
                          </a:solidFill>
                        </a:rPr>
                        <a:t>Appearance</a:t>
                      </a:r>
                      <a:endParaRPr lang="es-MX" sz="3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5125">
                <a:tc>
                  <a:txBody>
                    <a:bodyPr/>
                    <a:lstStyle/>
                    <a:p>
                      <a:pPr algn="ctr"/>
                      <a:r>
                        <a:rPr lang="es-US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Friendly</a:t>
                      </a:r>
                      <a:endParaRPr lang="es-MX" dirty="0">
                        <a:solidFill>
                          <a:srgbClr val="FF0000"/>
                        </a:solidFill>
                        <a:latin typeface="ADLaM Display" panose="02010000000000000000" pitchFamily="2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Short</a:t>
                      </a:r>
                      <a:endParaRPr lang="es-MX" dirty="0">
                        <a:solidFill>
                          <a:srgbClr val="FF0000"/>
                        </a:solidFill>
                        <a:latin typeface="ADLaM Display" panose="02010000000000000000" pitchFamily="2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5125">
                <a:tc>
                  <a:txBody>
                    <a:bodyPr/>
                    <a:lstStyle/>
                    <a:p>
                      <a:pPr algn="ctr"/>
                      <a:r>
                        <a:rPr lang="es-US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Kind</a:t>
                      </a:r>
                      <a:endParaRPr lang="es-MX" dirty="0">
                        <a:solidFill>
                          <a:srgbClr val="FF0000"/>
                        </a:solidFill>
                        <a:latin typeface="ADLaM Display" panose="02010000000000000000" pitchFamily="2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Pretty</a:t>
                      </a:r>
                      <a:endParaRPr lang="es-MX" dirty="0">
                        <a:solidFill>
                          <a:srgbClr val="FF0000"/>
                        </a:solidFill>
                        <a:latin typeface="ADLaM Display" panose="02010000000000000000" pitchFamily="2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6" name="Picture 2" descr="Free photo: Woman in White Sweater Smiling With White Background - Girl,  Happy, Model - Free Download - Jooinn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60"/>
          <a:stretch/>
        </p:blipFill>
        <p:spPr bwMode="auto">
          <a:xfrm flipH="1">
            <a:off x="4863417" y="342203"/>
            <a:ext cx="3725840" cy="349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1514902" y="1017614"/>
            <a:ext cx="388760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500" b="1" dirty="0">
                <a:solidFill>
                  <a:srgbClr val="FFC000"/>
                </a:solidFill>
              </a:rPr>
              <a:t>I am…</a:t>
            </a:r>
          </a:p>
        </p:txBody>
      </p:sp>
    </p:spTree>
    <p:extLst>
      <p:ext uri="{BB962C8B-B14F-4D97-AF65-F5344CB8AC3E}">
        <p14:creationId xmlns:p14="http://schemas.microsoft.com/office/powerpoint/2010/main" val="1921688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CA82651-7DF7-435B-B7CE-830075E28425}"/>
              </a:ext>
            </a:extLst>
          </p:cNvPr>
          <p:cNvSpPr txBox="1"/>
          <p:nvPr/>
        </p:nvSpPr>
        <p:spPr>
          <a:xfrm>
            <a:off x="0" y="8593"/>
            <a:ext cx="9144000" cy="4154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Descriptions</a:t>
            </a:r>
            <a:endParaRPr lang="es-MX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852205" y="79514"/>
            <a:ext cx="2293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solidFill>
                  <a:schemeClr val="bg1"/>
                </a:solidFill>
              </a:rPr>
              <a:t>Workbook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pg</a:t>
            </a:r>
            <a:r>
              <a:rPr lang="es-MX" dirty="0">
                <a:solidFill>
                  <a:schemeClr val="bg1"/>
                </a:solidFill>
              </a:rPr>
              <a:t> 17 ex 6A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0" y="424091"/>
            <a:ext cx="7328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Write</a:t>
            </a:r>
            <a:r>
              <a:rPr lang="es-MX" dirty="0"/>
              <a:t> </a:t>
            </a:r>
            <a:r>
              <a:rPr lang="es-MX" dirty="0" err="1"/>
              <a:t>sentences</a:t>
            </a:r>
            <a:r>
              <a:rPr lang="es-MX" dirty="0"/>
              <a:t> </a:t>
            </a:r>
            <a:r>
              <a:rPr lang="es-MX" dirty="0" err="1"/>
              <a:t>about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people</a:t>
            </a:r>
            <a:r>
              <a:rPr lang="es-MX" dirty="0"/>
              <a:t> in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pictures</a:t>
            </a:r>
            <a:r>
              <a:rPr lang="es-MX" dirty="0"/>
              <a:t>. Use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words</a:t>
            </a:r>
            <a:r>
              <a:rPr lang="es-MX" dirty="0"/>
              <a:t> in </a:t>
            </a:r>
            <a:r>
              <a:rPr lang="es-MX" dirty="0" err="1"/>
              <a:t>the</a:t>
            </a:r>
            <a:r>
              <a:rPr lang="es-MX" dirty="0"/>
              <a:t> box.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DE0CF1D-DD95-4D5A-B193-5A1A139ED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015" y="839589"/>
            <a:ext cx="5567970" cy="598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85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4E5D4A-2601-7296-ABD6-362D28344CE2}"/>
              </a:ext>
            </a:extLst>
          </p:cNvPr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Yes-No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338CBE8C-DE41-7A2E-B593-185B7D0B30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207843"/>
              </p:ext>
            </p:extLst>
          </p:nvPr>
        </p:nvGraphicFramePr>
        <p:xfrm>
          <a:off x="179884" y="1037231"/>
          <a:ext cx="535148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987">
                  <a:extLst>
                    <a:ext uri="{9D8B030D-6E8A-4147-A177-3AD203B41FA5}">
                      <a16:colId xmlns:a16="http://schemas.microsoft.com/office/drawing/2014/main" val="713417791"/>
                    </a:ext>
                  </a:extLst>
                </a:gridCol>
                <a:gridCol w="1714398">
                  <a:extLst>
                    <a:ext uri="{9D8B030D-6E8A-4147-A177-3AD203B41FA5}">
                      <a16:colId xmlns:a16="http://schemas.microsoft.com/office/drawing/2014/main" val="2277223630"/>
                    </a:ext>
                  </a:extLst>
                </a:gridCol>
                <a:gridCol w="2893103">
                  <a:extLst>
                    <a:ext uri="{9D8B030D-6E8A-4147-A177-3AD203B41FA5}">
                      <a16:colId xmlns:a16="http://schemas.microsoft.com/office/drawing/2014/main" val="21333194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tx1"/>
                          </a:solidFill>
                        </a:rPr>
                        <a:t>Be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err="1">
                          <a:solidFill>
                            <a:schemeClr val="tx1"/>
                          </a:solidFill>
                        </a:rPr>
                        <a:t>subject</a:t>
                      </a:r>
                      <a:endParaRPr lang="es-MX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err="1">
                          <a:solidFill>
                            <a:schemeClr val="tx1"/>
                          </a:solidFill>
                        </a:rPr>
                        <a:t>complement</a:t>
                      </a:r>
                      <a:endParaRPr lang="es-MX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990316"/>
                  </a:ext>
                </a:extLst>
              </a:tr>
            </a:tbl>
          </a:graphicData>
        </a:graphic>
      </p:graphicFrame>
      <p:sp>
        <p:nvSpPr>
          <p:cNvPr id="6" name="Signo más 5">
            <a:extLst>
              <a:ext uri="{FF2B5EF4-FFF2-40B4-BE49-F238E27FC236}">
                <a16:creationId xmlns:a16="http://schemas.microsoft.com/office/drawing/2014/main" id="{6E09F949-0F8D-2FAE-D952-4A11F97DE561}"/>
              </a:ext>
            </a:extLst>
          </p:cNvPr>
          <p:cNvSpPr/>
          <p:nvPr/>
        </p:nvSpPr>
        <p:spPr>
          <a:xfrm>
            <a:off x="764499" y="1094281"/>
            <a:ext cx="314793" cy="374751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Signo más 6">
            <a:extLst>
              <a:ext uri="{FF2B5EF4-FFF2-40B4-BE49-F238E27FC236}">
                <a16:creationId xmlns:a16="http://schemas.microsoft.com/office/drawing/2014/main" id="{BACF19F5-799A-9FEF-7A83-0F4CE71253CB}"/>
              </a:ext>
            </a:extLst>
          </p:cNvPr>
          <p:cNvSpPr/>
          <p:nvPr/>
        </p:nvSpPr>
        <p:spPr>
          <a:xfrm>
            <a:off x="2490865" y="1111772"/>
            <a:ext cx="314793" cy="374751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997304F8-2F8A-45B2-20B6-00CD833247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938798"/>
              </p:ext>
            </p:extLst>
          </p:nvPr>
        </p:nvGraphicFramePr>
        <p:xfrm>
          <a:off x="174889" y="1741770"/>
          <a:ext cx="5311512" cy="4973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482">
                  <a:extLst>
                    <a:ext uri="{9D8B030D-6E8A-4147-A177-3AD203B41FA5}">
                      <a16:colId xmlns:a16="http://schemas.microsoft.com/office/drawing/2014/main" val="2349008272"/>
                    </a:ext>
                  </a:extLst>
                </a:gridCol>
                <a:gridCol w="1034322">
                  <a:extLst>
                    <a:ext uri="{9D8B030D-6E8A-4147-A177-3AD203B41FA5}">
                      <a16:colId xmlns:a16="http://schemas.microsoft.com/office/drawing/2014/main" val="1088158864"/>
                    </a:ext>
                  </a:extLst>
                </a:gridCol>
                <a:gridCol w="3492708">
                  <a:extLst>
                    <a:ext uri="{9D8B030D-6E8A-4147-A177-3AD203B41FA5}">
                      <a16:colId xmlns:a16="http://schemas.microsoft.com/office/drawing/2014/main" val="1896480317"/>
                    </a:ext>
                  </a:extLst>
                </a:gridCol>
              </a:tblGrid>
              <a:tr h="710546">
                <a:tc>
                  <a:txBody>
                    <a:bodyPr/>
                    <a:lstStyle/>
                    <a:p>
                      <a:pPr algn="ctr"/>
                      <a:r>
                        <a:rPr lang="es-MX" sz="2800" b="0" dirty="0">
                          <a:solidFill>
                            <a:schemeClr val="tx1"/>
                          </a:solidFill>
                        </a:rPr>
                        <a:t>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0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l"/>
                      <a:r>
                        <a:rPr lang="es-MX" sz="3200" b="0" dirty="0" err="1">
                          <a:solidFill>
                            <a:schemeClr val="tx1"/>
                          </a:solidFill>
                        </a:rPr>
                        <a:t>shy</a:t>
                      </a:r>
                      <a:r>
                        <a:rPr lang="es-MX" sz="3200" b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s-MX" sz="40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s-MX" sz="4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s-MX" sz="40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200" b="0" dirty="0" err="1">
                          <a:solidFill>
                            <a:schemeClr val="tx1"/>
                          </a:solidFill>
                        </a:rPr>
                        <a:t>talkative</a:t>
                      </a:r>
                      <a:r>
                        <a:rPr lang="es-MX" sz="32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40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40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40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200" b="0" dirty="0" err="1">
                          <a:solidFill>
                            <a:schemeClr val="tx1"/>
                          </a:solidFill>
                        </a:rPr>
                        <a:t>funny</a:t>
                      </a:r>
                      <a:r>
                        <a:rPr lang="es-MX" sz="32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4000" b="0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s-MX" sz="32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s-MX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458478"/>
                  </a:ext>
                </a:extLst>
              </a:tr>
              <a:tr h="710546">
                <a:tc rowSpan="3">
                  <a:txBody>
                    <a:bodyPr/>
                    <a:lstStyle/>
                    <a:p>
                      <a:pPr algn="ctr"/>
                      <a:r>
                        <a:rPr lang="es-MX" sz="3200" dirty="0" err="1"/>
                        <a:t>Is</a:t>
                      </a:r>
                      <a:endParaRPr lang="es-MX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/>
                        <a:t>He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756249"/>
                  </a:ext>
                </a:extLst>
              </a:tr>
              <a:tr h="710546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err="1"/>
                        <a:t>She</a:t>
                      </a:r>
                      <a:endParaRPr lang="es-MX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751846"/>
                  </a:ext>
                </a:extLst>
              </a:tr>
              <a:tr h="710546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err="1"/>
                        <a:t>It</a:t>
                      </a:r>
                      <a:endParaRPr lang="es-MX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317238"/>
                  </a:ext>
                </a:extLst>
              </a:tr>
              <a:tr h="710546">
                <a:tc rowSpan="3">
                  <a:txBody>
                    <a:bodyPr/>
                    <a:lstStyle/>
                    <a:p>
                      <a:pPr algn="ctr"/>
                      <a:r>
                        <a:rPr lang="es-MX" sz="3200" dirty="0"/>
                        <a:t>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err="1"/>
                        <a:t>You</a:t>
                      </a:r>
                      <a:endParaRPr lang="es-MX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674425"/>
                  </a:ext>
                </a:extLst>
              </a:tr>
              <a:tr h="710546">
                <a:tc vMerge="1">
                  <a:txBody>
                    <a:bodyPr/>
                    <a:lstStyle/>
                    <a:p>
                      <a:r>
                        <a:rPr lang="es-MX" dirty="0"/>
                        <a:t>are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err="1"/>
                        <a:t>We</a:t>
                      </a:r>
                      <a:endParaRPr lang="es-MX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280776"/>
                  </a:ext>
                </a:extLst>
              </a:tr>
              <a:tr h="710546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err="1"/>
                        <a:t>They</a:t>
                      </a:r>
                      <a:endParaRPr lang="es-MX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605462"/>
                  </a:ext>
                </a:extLst>
              </a:tr>
            </a:tbl>
          </a:graphicData>
        </a:graphic>
      </p:graphicFrame>
      <p:pic>
        <p:nvPicPr>
          <p:cNvPr id="1026" name="Picture 2" descr="Sticker Shy emoticon - PIXERS.CO.NZ">
            <a:extLst>
              <a:ext uri="{FF2B5EF4-FFF2-40B4-BE49-F238E27FC236}">
                <a16:creationId xmlns:a16="http://schemas.microsoft.com/office/drawing/2014/main" id="{3460D2A9-837E-664A-4CEC-D42091CA1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655" y="1856016"/>
            <a:ext cx="1319132" cy="121696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moticon Talkative Vector Images (over 5,500)">
            <a:extLst>
              <a:ext uri="{FF2B5EF4-FFF2-40B4-BE49-F238E27FC236}">
                <a16:creationId xmlns:a16="http://schemas.microsoft.com/office/drawing/2014/main" id="{E11743BC-C743-D4EC-560C-90FBA4561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551" y="3672589"/>
            <a:ext cx="1238021" cy="127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rty Smiley | Emoticon, Funny emoticons, Smiley">
            <a:extLst>
              <a:ext uri="{FF2B5EF4-FFF2-40B4-BE49-F238E27FC236}">
                <a16:creationId xmlns:a16="http://schemas.microsoft.com/office/drawing/2014/main" id="{DE1D2D38-0104-BA80-A24C-D96B30614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006" y="5001717"/>
            <a:ext cx="2081446" cy="166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159CEB70-9C22-D2FA-246A-FEF6DAB00E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972111"/>
              </p:ext>
            </p:extLst>
          </p:nvPr>
        </p:nvGraphicFramePr>
        <p:xfrm>
          <a:off x="5666284" y="947295"/>
          <a:ext cx="326785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398">
                  <a:extLst>
                    <a:ext uri="{9D8B030D-6E8A-4147-A177-3AD203B41FA5}">
                      <a16:colId xmlns:a16="http://schemas.microsoft.com/office/drawing/2014/main" val="3562211876"/>
                    </a:ext>
                  </a:extLst>
                </a:gridCol>
                <a:gridCol w="1264174">
                  <a:extLst>
                    <a:ext uri="{9D8B030D-6E8A-4147-A177-3AD203B41FA5}">
                      <a16:colId xmlns:a16="http://schemas.microsoft.com/office/drawing/2014/main" val="808353399"/>
                    </a:ext>
                  </a:extLst>
                </a:gridCol>
                <a:gridCol w="1089286">
                  <a:extLst>
                    <a:ext uri="{9D8B030D-6E8A-4147-A177-3AD203B41FA5}">
                      <a16:colId xmlns:a16="http://schemas.microsoft.com/office/drawing/2014/main" val="39581217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Yes,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Subject</a:t>
                      </a:r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Be.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835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No.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Subject</a:t>
                      </a:r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Be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not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159541"/>
                  </a:ext>
                </a:extLst>
              </a:tr>
            </a:tbl>
          </a:graphicData>
        </a:graphic>
      </p:graphicFrame>
      <p:sp>
        <p:nvSpPr>
          <p:cNvPr id="10" name="Signo más 9">
            <a:extLst>
              <a:ext uri="{FF2B5EF4-FFF2-40B4-BE49-F238E27FC236}">
                <a16:creationId xmlns:a16="http://schemas.microsoft.com/office/drawing/2014/main" id="{3086D11F-8157-4BA7-A8CA-3076018B1E10}"/>
              </a:ext>
            </a:extLst>
          </p:cNvPr>
          <p:cNvSpPr/>
          <p:nvPr/>
        </p:nvSpPr>
        <p:spPr>
          <a:xfrm>
            <a:off x="6390806" y="1114270"/>
            <a:ext cx="314793" cy="374751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Signo más 10">
            <a:extLst>
              <a:ext uri="{FF2B5EF4-FFF2-40B4-BE49-F238E27FC236}">
                <a16:creationId xmlns:a16="http://schemas.microsoft.com/office/drawing/2014/main" id="{02EC295F-FB19-DC7C-BB63-E1D60469C199}"/>
              </a:ext>
            </a:extLst>
          </p:cNvPr>
          <p:cNvSpPr/>
          <p:nvPr/>
        </p:nvSpPr>
        <p:spPr>
          <a:xfrm>
            <a:off x="7667466" y="1101780"/>
            <a:ext cx="314793" cy="374751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96112C6F-C5A2-006E-2642-580719BFE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537572"/>
              </p:ext>
            </p:extLst>
          </p:nvPr>
        </p:nvGraphicFramePr>
        <p:xfrm>
          <a:off x="5543865" y="1780115"/>
          <a:ext cx="3480212" cy="4961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965">
                  <a:extLst>
                    <a:ext uri="{9D8B030D-6E8A-4147-A177-3AD203B41FA5}">
                      <a16:colId xmlns:a16="http://schemas.microsoft.com/office/drawing/2014/main" val="2349008272"/>
                    </a:ext>
                  </a:extLst>
                </a:gridCol>
                <a:gridCol w="862594">
                  <a:extLst>
                    <a:ext uri="{9D8B030D-6E8A-4147-A177-3AD203B41FA5}">
                      <a16:colId xmlns:a16="http://schemas.microsoft.com/office/drawing/2014/main" val="1088158864"/>
                    </a:ext>
                  </a:extLst>
                </a:gridCol>
                <a:gridCol w="1805653">
                  <a:extLst>
                    <a:ext uri="{9D8B030D-6E8A-4147-A177-3AD203B41FA5}">
                      <a16:colId xmlns:a16="http://schemas.microsoft.com/office/drawing/2014/main" val="1896480317"/>
                    </a:ext>
                  </a:extLst>
                </a:gridCol>
              </a:tblGrid>
              <a:tr h="708821">
                <a:tc rowSpan="4">
                  <a:txBody>
                    <a:bodyPr/>
                    <a:lstStyle/>
                    <a:p>
                      <a:pPr algn="ctr"/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Yes,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s-MX" sz="2800" b="0" dirty="0" err="1">
                          <a:solidFill>
                            <a:schemeClr val="tx1"/>
                          </a:solidFill>
                        </a:rPr>
                        <a:t>am,is</a:t>
                      </a:r>
                      <a:r>
                        <a:rPr lang="es-MX" sz="2800" b="0" dirty="0">
                          <a:solidFill>
                            <a:schemeClr val="tx1"/>
                          </a:solidFill>
                        </a:rPr>
                        <a:t> 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458478"/>
                  </a:ext>
                </a:extLst>
              </a:tr>
              <a:tr h="708821">
                <a:tc vMerge="1">
                  <a:txBody>
                    <a:bodyPr/>
                    <a:lstStyle/>
                    <a:p>
                      <a:pPr algn="ctr"/>
                      <a:endParaRPr lang="es-MX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He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756249"/>
                  </a:ext>
                </a:extLst>
              </a:tr>
              <a:tr h="708821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/>
                        <a:t>She</a:t>
                      </a:r>
                      <a:endParaRPr lang="es-MX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751846"/>
                  </a:ext>
                </a:extLst>
              </a:tr>
              <a:tr h="354410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2400" dirty="0" err="1"/>
                        <a:t>It</a:t>
                      </a:r>
                      <a:endParaRPr lang="es-MX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317238"/>
                  </a:ext>
                </a:extLst>
              </a:tr>
              <a:tr h="354410">
                <a:tc rowSpan="4">
                  <a:txBody>
                    <a:bodyPr/>
                    <a:lstStyle/>
                    <a:p>
                      <a:pPr algn="ctr"/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No,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s-MX" sz="2800" b="0" dirty="0">
                          <a:solidFill>
                            <a:schemeClr val="tx1"/>
                          </a:solidFill>
                        </a:rPr>
                        <a:t>am </a:t>
                      </a:r>
                      <a:r>
                        <a:rPr lang="es-MX" sz="2800" b="0" dirty="0" err="1">
                          <a:solidFill>
                            <a:schemeClr val="tx1"/>
                          </a:solidFill>
                        </a:rPr>
                        <a:t>not</a:t>
                      </a:r>
                      <a:r>
                        <a:rPr lang="es-MX" sz="28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es-MX" sz="2800" b="0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sz="2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800" b="0" dirty="0" err="1">
                          <a:solidFill>
                            <a:schemeClr val="tx1"/>
                          </a:solidFill>
                        </a:rPr>
                        <a:t>not</a:t>
                      </a:r>
                      <a:r>
                        <a:rPr lang="es-MX" sz="28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es-MX" sz="2800" b="0" dirty="0">
                          <a:solidFill>
                            <a:schemeClr val="tx1"/>
                          </a:solidFill>
                        </a:rPr>
                        <a:t>are </a:t>
                      </a:r>
                      <a:r>
                        <a:rPr lang="es-MX" sz="2800" b="0" dirty="0" err="1">
                          <a:solidFill>
                            <a:schemeClr val="tx1"/>
                          </a:solidFill>
                        </a:rPr>
                        <a:t>not</a:t>
                      </a:r>
                      <a:r>
                        <a:rPr lang="es-MX" sz="28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848327"/>
                  </a:ext>
                </a:extLst>
              </a:tr>
              <a:tr h="708821">
                <a:tc vMerge="1">
                  <a:txBody>
                    <a:bodyPr/>
                    <a:lstStyle/>
                    <a:p>
                      <a:pPr algn="ctr"/>
                      <a:endParaRPr lang="es-MX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/>
                        <a:t>You</a:t>
                      </a:r>
                      <a:endParaRPr lang="es-MX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674425"/>
                  </a:ext>
                </a:extLst>
              </a:tr>
              <a:tr h="708821">
                <a:tc vMerge="1">
                  <a:txBody>
                    <a:bodyPr/>
                    <a:lstStyle/>
                    <a:p>
                      <a:r>
                        <a:rPr lang="es-MX" dirty="0"/>
                        <a:t>are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/>
                        <a:t>We</a:t>
                      </a:r>
                      <a:endParaRPr lang="es-MX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280776"/>
                  </a:ext>
                </a:extLst>
              </a:tr>
              <a:tr h="708821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/>
                        <a:t>They</a:t>
                      </a:r>
                      <a:endParaRPr lang="es-MX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605462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2F7B19AC-F46B-3235-F079-9ADA3EEE1EAA}"/>
              </a:ext>
            </a:extLst>
          </p:cNvPr>
          <p:cNvSpPr txBox="1"/>
          <p:nvPr/>
        </p:nvSpPr>
        <p:spPr>
          <a:xfrm>
            <a:off x="1184224" y="404735"/>
            <a:ext cx="2424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>
                <a:solidFill>
                  <a:srgbClr val="FFC000"/>
                </a:solidFill>
              </a:rPr>
              <a:t>QUESTIONS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0B5315B-813E-4046-42D4-B6D17B5638D6}"/>
              </a:ext>
            </a:extLst>
          </p:cNvPr>
          <p:cNvSpPr txBox="1"/>
          <p:nvPr/>
        </p:nvSpPr>
        <p:spPr>
          <a:xfrm>
            <a:off x="6283375" y="407233"/>
            <a:ext cx="2100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>
                <a:solidFill>
                  <a:srgbClr val="FFC000"/>
                </a:solidFill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3776538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ujer 70 Años And Fondo Blanco - Banco de fotos e imágenes de stock - iStock">
            <a:extLst>
              <a:ext uri="{FF2B5EF4-FFF2-40B4-BE49-F238E27FC236}">
                <a16:creationId xmlns:a16="http://schemas.microsoft.com/office/drawing/2014/main" id="{EEEDA75E-F56A-4A04-B8E6-0D9117FF2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98" y="695053"/>
            <a:ext cx="1741217" cy="226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272502D-51AD-4641-B53C-28BDDE785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615446"/>
              </p:ext>
            </p:extLst>
          </p:nvPr>
        </p:nvGraphicFramePr>
        <p:xfrm>
          <a:off x="712864" y="2964484"/>
          <a:ext cx="215366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3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she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young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US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No, </a:t>
                      </a:r>
                      <a:r>
                        <a:rPr lang="es-US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she</a:t>
                      </a:r>
                      <a:r>
                        <a:rPr lang="es-US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 </a:t>
                      </a:r>
                      <a:r>
                        <a:rPr lang="es-US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is</a:t>
                      </a:r>
                      <a:r>
                        <a:rPr lang="es-US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 </a:t>
                      </a:r>
                      <a:r>
                        <a:rPr lang="es-US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not</a:t>
                      </a:r>
                      <a:endParaRPr lang="es-MX" dirty="0">
                        <a:solidFill>
                          <a:srgbClr val="FF0000"/>
                        </a:solidFill>
                        <a:latin typeface="ADLaM Display" panose="02010000000000000000" pitchFamily="2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30" name="Picture 6" descr="Fotos de Niño obeso de stock, Niño obeso imágenes libres de derechos |  Depositphotos®">
            <a:extLst>
              <a:ext uri="{FF2B5EF4-FFF2-40B4-BE49-F238E27FC236}">
                <a16:creationId xmlns:a16="http://schemas.microsoft.com/office/drawing/2014/main" id="{F0AC14E8-9C53-44CB-B3BA-6157E42CD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638" y="1156999"/>
            <a:ext cx="1984370" cy="184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F3534859-898C-4024-9897-D4D505A305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227292"/>
              </p:ext>
            </p:extLst>
          </p:nvPr>
        </p:nvGraphicFramePr>
        <p:xfrm>
          <a:off x="3572375" y="2960468"/>
          <a:ext cx="215366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3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she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tall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US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No, </a:t>
                      </a:r>
                      <a:r>
                        <a:rPr lang="es-US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she</a:t>
                      </a:r>
                      <a:r>
                        <a:rPr lang="es-US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 </a:t>
                      </a:r>
                      <a:r>
                        <a:rPr lang="es-US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is</a:t>
                      </a:r>
                      <a:r>
                        <a:rPr lang="es-US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 </a:t>
                      </a:r>
                      <a:r>
                        <a:rPr lang="es-US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not</a:t>
                      </a:r>
                      <a:r>
                        <a:rPr lang="es-US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.</a:t>
                      </a:r>
                      <a:endParaRPr lang="es-MX" dirty="0">
                        <a:solidFill>
                          <a:srgbClr val="FF0000"/>
                        </a:solidFill>
                        <a:latin typeface="ADLaM Display" panose="02010000000000000000" pitchFamily="2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32" name="Picture 8" descr="Fotos de Chico de stock, Chico imágenes libres de derechos | Depositphotos®">
            <a:extLst>
              <a:ext uri="{FF2B5EF4-FFF2-40B4-BE49-F238E27FC236}">
                <a16:creationId xmlns:a16="http://schemas.microsoft.com/office/drawing/2014/main" id="{2DCBE734-2518-4E4B-8D5B-3647EF754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961" y="579476"/>
            <a:ext cx="1537776" cy="241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94A84408-19CA-4F7C-9356-D8D087296E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591815"/>
              </p:ext>
            </p:extLst>
          </p:nvPr>
        </p:nvGraphicFramePr>
        <p:xfrm>
          <a:off x="6672518" y="2968484"/>
          <a:ext cx="215366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3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 he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thin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US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No, he </a:t>
                      </a:r>
                      <a:r>
                        <a:rPr lang="es-US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is</a:t>
                      </a:r>
                      <a:r>
                        <a:rPr lang="es-US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 </a:t>
                      </a:r>
                      <a:r>
                        <a:rPr lang="es-US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not</a:t>
                      </a:r>
                      <a:r>
                        <a:rPr lang="es-US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.</a:t>
                      </a:r>
                      <a:endParaRPr lang="es-MX" dirty="0">
                        <a:solidFill>
                          <a:srgbClr val="FF0000"/>
                        </a:solidFill>
                        <a:latin typeface="ADLaM Display" panose="02010000000000000000" pitchFamily="2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34" name="Picture 10" descr="Self-Love Quotes for Thin Girls – Cherry Blossom Intimates">
            <a:extLst>
              <a:ext uri="{FF2B5EF4-FFF2-40B4-BE49-F238E27FC236}">
                <a16:creationId xmlns:a16="http://schemas.microsoft.com/office/drawing/2014/main" id="{AAD6A6B9-576F-40E3-B131-5D58B5DAE8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CCD4E9"/>
              </a:clrFrom>
              <a:clrTo>
                <a:srgbClr val="CCD4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2" b="10686"/>
          <a:stretch/>
        </p:blipFill>
        <p:spPr bwMode="auto">
          <a:xfrm>
            <a:off x="867684" y="4185733"/>
            <a:ext cx="1844019" cy="172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C97BA32D-51BE-4A8B-B01D-44C81AC86C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255665"/>
              </p:ext>
            </p:extLst>
          </p:nvPr>
        </p:nvGraphicFramePr>
        <p:xfrm>
          <a:off x="756980" y="5944294"/>
          <a:ext cx="215366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3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Are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they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thin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US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Yes, </a:t>
                      </a:r>
                      <a:r>
                        <a:rPr lang="es-US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they</a:t>
                      </a:r>
                      <a:r>
                        <a:rPr lang="es-US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 are.</a:t>
                      </a:r>
                      <a:endParaRPr lang="es-MX" dirty="0">
                        <a:solidFill>
                          <a:srgbClr val="FF0000"/>
                        </a:solidFill>
                        <a:latin typeface="ADLaM Display" panose="02010000000000000000" pitchFamily="2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36" name="Picture 12" descr="Adolescencia tardía y formación de huesos, lo que debes saber -  ClikiSalud.net | Fundación Carlos Slim">
            <a:extLst>
              <a:ext uri="{FF2B5EF4-FFF2-40B4-BE49-F238E27FC236}">
                <a16:creationId xmlns:a16="http://schemas.microsoft.com/office/drawing/2014/main" id="{E1667EFD-7C92-4ADD-99E4-F961B53B11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6" r="27895"/>
          <a:stretch/>
        </p:blipFill>
        <p:spPr bwMode="auto">
          <a:xfrm>
            <a:off x="3561347" y="3924802"/>
            <a:ext cx="1949117" cy="1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0D2B4583-6DA8-4648-9237-38D7355FC2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043896"/>
              </p:ext>
            </p:extLst>
          </p:nvPr>
        </p:nvGraphicFramePr>
        <p:xfrm>
          <a:off x="3520232" y="5916222"/>
          <a:ext cx="215366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3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 he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tall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US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Yes, he </a:t>
                      </a:r>
                      <a:r>
                        <a:rPr lang="es-US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is</a:t>
                      </a:r>
                      <a:r>
                        <a:rPr lang="es-US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.</a:t>
                      </a:r>
                      <a:endParaRPr lang="es-MX" dirty="0">
                        <a:solidFill>
                          <a:srgbClr val="FF0000"/>
                        </a:solidFill>
                        <a:latin typeface="ADLaM Display" panose="02010000000000000000" pitchFamily="2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11F63E38-3948-4124-BEC5-4BFE55CAC1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754779"/>
              </p:ext>
            </p:extLst>
          </p:nvPr>
        </p:nvGraphicFramePr>
        <p:xfrm>
          <a:off x="6632396" y="5912211"/>
          <a:ext cx="215366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3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 he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handsome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US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Yes, he </a:t>
                      </a:r>
                      <a:r>
                        <a:rPr lang="es-US" dirty="0" err="1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is</a:t>
                      </a:r>
                      <a:r>
                        <a:rPr lang="es-US" dirty="0">
                          <a:solidFill>
                            <a:srgbClr val="FF0000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.</a:t>
                      </a:r>
                      <a:endParaRPr lang="es-MX" dirty="0">
                        <a:solidFill>
                          <a:srgbClr val="FF0000"/>
                        </a:solidFill>
                        <a:latin typeface="ADLaM Display" panose="02010000000000000000" pitchFamily="2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38" name="Picture 14" descr="Amazon.com: Póster de Chris Hemsworth de 18.0 x 24.0 in : Hogar y Cocina">
            <a:extLst>
              <a:ext uri="{FF2B5EF4-FFF2-40B4-BE49-F238E27FC236}">
                <a16:creationId xmlns:a16="http://schemas.microsoft.com/office/drawing/2014/main" id="{C88C6716-FB74-43CF-9A2A-BC446B187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6F7F1"/>
              </a:clrFrom>
              <a:clrTo>
                <a:srgbClr val="F6F7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268" y="3909008"/>
            <a:ext cx="1654342" cy="199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F001DA5-62C7-4DB6-90B4-76DF87F955FB}"/>
              </a:ext>
            </a:extLst>
          </p:cNvPr>
          <p:cNvSpPr txBox="1"/>
          <p:nvPr/>
        </p:nvSpPr>
        <p:spPr>
          <a:xfrm>
            <a:off x="36092" y="437500"/>
            <a:ext cx="3220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yes/no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6E477D4-EFDE-460D-82A6-E449FDE2C043}"/>
              </a:ext>
            </a:extLst>
          </p:cNvPr>
          <p:cNvSpPr txBox="1"/>
          <p:nvPr/>
        </p:nvSpPr>
        <p:spPr>
          <a:xfrm>
            <a:off x="0" y="8593"/>
            <a:ext cx="9144000" cy="4154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“Yes no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08642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1357</TotalTime>
  <Words>834</Words>
  <Application>Microsoft Office PowerPoint</Application>
  <PresentationFormat>Carta (216 x 279 mm)</PresentationFormat>
  <Paragraphs>197</Paragraphs>
  <Slides>22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ENEP</dc:creator>
  <cp:lastModifiedBy>Victoria Velazquez</cp:lastModifiedBy>
  <cp:revision>64</cp:revision>
  <dcterms:created xsi:type="dcterms:W3CDTF">2020-10-28T18:09:44Z</dcterms:created>
  <dcterms:modified xsi:type="dcterms:W3CDTF">2023-11-28T18:33:56Z</dcterms:modified>
</cp:coreProperties>
</file>