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8" r:id="rId3"/>
    <p:sldId id="272" r:id="rId4"/>
    <p:sldId id="261" r:id="rId5"/>
    <p:sldId id="273" r:id="rId6"/>
    <p:sldId id="266" r:id="rId7"/>
    <p:sldId id="277" r:id="rId8"/>
    <p:sldId id="278" r:id="rId9"/>
    <p:sldId id="275" r:id="rId10"/>
    <p:sldId id="267" r:id="rId11"/>
    <p:sldId id="276" r:id="rId12"/>
    <p:sldId id="280" r:id="rId13"/>
    <p:sldId id="279" r:id="rId14"/>
    <p:sldId id="268" r:id="rId15"/>
    <p:sldId id="262" r:id="rId16"/>
    <p:sldId id="285" r:id="rId17"/>
    <p:sldId id="269" r:id="rId18"/>
    <p:sldId id="270" r:id="rId19"/>
    <p:sldId id="271" r:id="rId20"/>
    <p:sldId id="286" r:id="rId21"/>
    <p:sldId id="287" r:id="rId22"/>
    <p:sldId id="288" r:id="rId23"/>
    <p:sldId id="283" r:id="rId24"/>
    <p:sldId id="281" r:id="rId25"/>
    <p:sldId id="284" r:id="rId26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103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569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534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880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40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091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199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327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500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027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707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7A61-D12E-4879-961A-A43E72E92945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D0D32-BDD7-4767-A4EB-E80076E211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39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es/resource/34854464" TargetMode="External"/><Relationship Id="rId2" Type="http://schemas.openxmlformats.org/officeDocument/2006/relationships/hyperlink" Target="https://wordwall.net/es/resource/2848738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es/resource/2212554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1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ordwall.net/es/resource/1359679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79D9B3-759F-4DCA-B625-E5AD348D0E6B}"/>
              </a:ext>
            </a:extLst>
          </p:cNvPr>
          <p:cNvSpPr txBox="1"/>
          <p:nvPr/>
        </p:nvSpPr>
        <p:spPr>
          <a:xfrm>
            <a:off x="222583" y="1383431"/>
            <a:ext cx="8698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DESCRIBING PEOPLE</a:t>
            </a:r>
          </a:p>
        </p:txBody>
      </p:sp>
      <p:pic>
        <p:nvPicPr>
          <p:cNvPr id="1026" name="Picture 2" descr="38 English Idioms Describing Character and Personality - Effortless Engl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20" y="1835709"/>
            <a:ext cx="6359857" cy="41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32D8EAC-4FF5-4EF8-B1CC-B971143ABB6F}"/>
              </a:ext>
            </a:extLst>
          </p:cNvPr>
          <p:cNvSpPr txBox="1"/>
          <p:nvPr/>
        </p:nvSpPr>
        <p:spPr>
          <a:xfrm>
            <a:off x="0" y="6023806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describe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and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yes/no and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40F4136-105E-1A87-0EF9-8F80BFB28EFE}"/>
              </a:ext>
            </a:extLst>
          </p:cNvPr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es-MX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A999E-9E9D-677E-11A6-747DB136238E}"/>
              </a:ext>
            </a:extLst>
          </p:cNvPr>
          <p:cNvSpPr txBox="1"/>
          <p:nvPr/>
        </p:nvSpPr>
        <p:spPr>
          <a:xfrm>
            <a:off x="2303256" y="625232"/>
            <a:ext cx="4589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es-MX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53918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15 Funny Clown Pictures to cheer you up | Clown schminken kind, Clown  gesicht malen, Clown-schmink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57" y="621348"/>
            <a:ext cx="1541200" cy="23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44014"/>
              </p:ext>
            </p:extLst>
          </p:nvPr>
        </p:nvGraphicFramePr>
        <p:xfrm>
          <a:off x="664737" y="2781022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she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serious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No , </a:t>
                      </a:r>
                      <a:r>
                        <a:rPr lang="es-MX" dirty="0" err="1" smtClean="0"/>
                        <a:t>she´s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not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812679"/>
              </p:ext>
            </p:extLst>
          </p:nvPr>
        </p:nvGraphicFramePr>
        <p:xfrm>
          <a:off x="644128" y="6094505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Are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they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friendly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Yes , </a:t>
                      </a:r>
                      <a:r>
                        <a:rPr lang="es-MX" dirty="0" err="1" smtClean="0"/>
                        <a:t>they´re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236898"/>
              </p:ext>
            </p:extLst>
          </p:nvPr>
        </p:nvGraphicFramePr>
        <p:xfrm>
          <a:off x="3323970" y="2805820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he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shy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No ,´</a:t>
                      </a:r>
                      <a:r>
                        <a:rPr lang="es-MX" dirty="0" err="1" smtClean="0"/>
                        <a:t>he´s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baseline="0" dirty="0" err="1" smtClean="0"/>
                        <a:t>not</a:t>
                      </a:r>
                      <a:r>
                        <a:rPr lang="es-MX" baseline="0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074837"/>
              </p:ext>
            </p:extLst>
          </p:nvPr>
        </p:nvGraphicFramePr>
        <p:xfrm>
          <a:off x="6492530" y="2821740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she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short?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Yes , </a:t>
                      </a:r>
                      <a:r>
                        <a:rPr lang="es-MX" dirty="0" err="1" smtClean="0"/>
                        <a:t>she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is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098261"/>
              </p:ext>
            </p:extLst>
          </p:nvPr>
        </p:nvGraphicFramePr>
        <p:xfrm>
          <a:off x="3371970" y="6060802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she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kind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Yes , </a:t>
                      </a:r>
                      <a:r>
                        <a:rPr lang="es-MX" dirty="0" err="1" smtClean="0"/>
                        <a:t>she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is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68" name="Picture 20" descr="shy kid | An Entrepreneur&amp;#39;s Words to Live By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4798" r="31192"/>
          <a:stretch/>
        </p:blipFill>
        <p:spPr bwMode="auto">
          <a:xfrm>
            <a:off x="6689319" y="4054212"/>
            <a:ext cx="1753294" cy="19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900023"/>
              </p:ext>
            </p:extLst>
          </p:nvPr>
        </p:nvGraphicFramePr>
        <p:xfrm>
          <a:off x="6489135" y="6032770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he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talkative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No , </a:t>
                      </a:r>
                      <a:r>
                        <a:rPr lang="es-MX" dirty="0" err="1" smtClean="0"/>
                        <a:t>he´s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not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8" name="Picture 2" descr="2,144 Talk Much Images, Stock Photos, 3D objects, &amp; Vectors | Shutterstock">
            <a:extLst>
              <a:ext uri="{FF2B5EF4-FFF2-40B4-BE49-F238E27FC236}">
                <a16:creationId xmlns:a16="http://schemas.microsoft.com/office/drawing/2014/main" id="{A90781DC-3450-46D8-BB8B-ED0F40190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" b="9376"/>
          <a:stretch/>
        </p:blipFill>
        <p:spPr bwMode="auto">
          <a:xfrm>
            <a:off x="523219" y="708800"/>
            <a:ext cx="2420533" cy="2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appy group friends having fun Cut Out Stock Images &amp; Pictures - Alamy">
            <a:extLst>
              <a:ext uri="{FF2B5EF4-FFF2-40B4-BE49-F238E27FC236}">
                <a16:creationId xmlns:a16="http://schemas.microsoft.com/office/drawing/2014/main" id="{95B3D1C9-4C2C-45F5-9AB6-F71AA2AD7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629" r="12381" b="14932"/>
          <a:stretch/>
        </p:blipFill>
        <p:spPr bwMode="auto">
          <a:xfrm>
            <a:off x="343279" y="3542320"/>
            <a:ext cx="2796576" cy="25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Young Guy Helping Elderly Man His Groceries Isolated White Background Stock  Photo by ©ljsphotography 185293820">
            <a:extLst>
              <a:ext uri="{FF2B5EF4-FFF2-40B4-BE49-F238E27FC236}">
                <a16:creationId xmlns:a16="http://schemas.microsoft.com/office/drawing/2014/main" id="{575B3F26-89FF-493B-B8DA-E97A4AFD64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204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27C01B-03BB-47DB-98C7-E7F4267814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02" t="5257" r="27704" b="8571"/>
          <a:stretch/>
        </p:blipFill>
        <p:spPr>
          <a:xfrm>
            <a:off x="3471993" y="3561015"/>
            <a:ext cx="1895213" cy="251479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9B4F02C-01DF-43F5-ACFF-75F2A0745213}"/>
              </a:ext>
            </a:extLst>
          </p:cNvPr>
          <p:cNvSpPr txBox="1"/>
          <p:nvPr/>
        </p:nvSpPr>
        <p:spPr>
          <a:xfrm>
            <a:off x="0" y="8593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“Yes no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4104" name="Picture 8" descr="Tall man on white background Stock Photos - Page 1 : Masterfile">
            <a:extLst>
              <a:ext uri="{FF2B5EF4-FFF2-40B4-BE49-F238E27FC236}">
                <a16:creationId xmlns:a16="http://schemas.microsoft.com/office/drawing/2014/main" id="{51AC04BE-1128-4E7D-8BC5-046A4D7E6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9" r="34755"/>
          <a:stretch/>
        </p:blipFill>
        <p:spPr bwMode="auto">
          <a:xfrm>
            <a:off x="6795365" y="336522"/>
            <a:ext cx="1541200" cy="248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D776AB0-8C44-417A-8130-18CA17D9686A}"/>
              </a:ext>
            </a:extLst>
          </p:cNvPr>
          <p:cNvSpPr txBox="1"/>
          <p:nvPr/>
        </p:nvSpPr>
        <p:spPr>
          <a:xfrm>
            <a:off x="1256" y="402664"/>
            <a:ext cx="3220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yes/no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731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A82651-7DF7-435B-B7CE-830075E28425}"/>
              </a:ext>
            </a:extLst>
          </p:cNvPr>
          <p:cNvSpPr txBox="1"/>
          <p:nvPr/>
        </p:nvSpPr>
        <p:spPr>
          <a:xfrm>
            <a:off x="0" y="8593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Descriptions</a:t>
            </a:r>
            <a:endParaRPr lang="es-MX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852205" y="79514"/>
            <a:ext cx="228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solidFill>
                  <a:schemeClr val="bg1"/>
                </a:solidFill>
              </a:rPr>
              <a:t>Workbook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pg</a:t>
            </a:r>
            <a:r>
              <a:rPr lang="es-MX" dirty="0">
                <a:solidFill>
                  <a:schemeClr val="bg1"/>
                </a:solidFill>
              </a:rPr>
              <a:t> 17 ex 6B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424091"/>
            <a:ext cx="4252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err="1"/>
              <a:t>Answer</a:t>
            </a:r>
            <a:r>
              <a:rPr lang="es-MX" sz="2400" dirty="0"/>
              <a:t> </a:t>
            </a:r>
            <a:r>
              <a:rPr lang="es-MX" sz="2400" dirty="0" err="1"/>
              <a:t>the</a:t>
            </a:r>
            <a:r>
              <a:rPr lang="es-MX" sz="2400" dirty="0"/>
              <a:t> </a:t>
            </a:r>
            <a:r>
              <a:rPr lang="es-MX" sz="2400" dirty="0" err="1"/>
              <a:t>following</a:t>
            </a:r>
            <a:r>
              <a:rPr lang="es-MX" sz="2400" dirty="0"/>
              <a:t> </a:t>
            </a:r>
            <a:r>
              <a:rPr lang="es-MX" sz="2400" dirty="0" err="1"/>
              <a:t>questions</a:t>
            </a:r>
            <a:r>
              <a:rPr lang="es-MX" sz="2400" dirty="0"/>
              <a:t>.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C5613E6-FB87-87A5-FDEE-D6089476FA32}"/>
              </a:ext>
            </a:extLst>
          </p:cNvPr>
          <p:cNvGrpSpPr/>
          <p:nvPr/>
        </p:nvGrpSpPr>
        <p:grpSpPr>
          <a:xfrm>
            <a:off x="254833" y="869428"/>
            <a:ext cx="8574374" cy="5396460"/>
            <a:chOff x="254833" y="869428"/>
            <a:chExt cx="8574374" cy="539646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9108B51-FB35-6E50-416F-378F27A68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41" t="59695" r="48032" b="14937"/>
            <a:stretch/>
          </p:blipFill>
          <p:spPr>
            <a:xfrm>
              <a:off x="344773" y="869428"/>
              <a:ext cx="8484434" cy="271321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A757CC1-60D1-BC78-554A-94540D70A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08" t="59695" r="1803" b="14937"/>
            <a:stretch/>
          </p:blipFill>
          <p:spPr>
            <a:xfrm>
              <a:off x="254833" y="3435245"/>
              <a:ext cx="8409482" cy="2830643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4101737" y="1580606"/>
            <a:ext cx="381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No, </a:t>
            </a:r>
            <a:r>
              <a:rPr lang="es-MX" dirty="0" err="1" smtClean="0"/>
              <a:t>she´s</a:t>
            </a:r>
            <a:r>
              <a:rPr lang="es-MX" dirty="0" smtClean="0"/>
              <a:t> </a:t>
            </a:r>
            <a:r>
              <a:rPr lang="es-MX" dirty="0" err="1" smtClean="0"/>
              <a:t>not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3579223" y="2116183"/>
            <a:ext cx="397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No , </a:t>
            </a:r>
            <a:r>
              <a:rPr lang="es-MX" dirty="0" err="1" smtClean="0"/>
              <a:t>he´s</a:t>
            </a:r>
            <a:r>
              <a:rPr lang="es-MX" dirty="0" smtClean="0"/>
              <a:t> </a:t>
            </a:r>
            <a:r>
              <a:rPr lang="es-MX" dirty="0" err="1" smtClean="0"/>
              <a:t>not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5603966" y="3582647"/>
            <a:ext cx="28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No , </a:t>
            </a:r>
            <a:r>
              <a:rPr lang="es-MX" dirty="0" err="1" smtClean="0"/>
              <a:t>they´re</a:t>
            </a:r>
            <a:r>
              <a:rPr lang="es-MX" dirty="0" smtClean="0"/>
              <a:t> </a:t>
            </a:r>
            <a:r>
              <a:rPr lang="es-MX" dirty="0" err="1" smtClean="0"/>
              <a:t>not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010297" y="431074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No , </a:t>
            </a:r>
            <a:r>
              <a:rPr lang="es-MX" dirty="0" err="1" smtClean="0"/>
              <a:t>she´s</a:t>
            </a:r>
            <a:r>
              <a:rPr lang="es-MX" dirty="0" smtClean="0"/>
              <a:t> </a:t>
            </a:r>
            <a:r>
              <a:rPr lang="es-MX" dirty="0" err="1" smtClean="0"/>
              <a:t>not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579223" y="4807131"/>
            <a:ext cx="342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Yes , </a:t>
            </a:r>
            <a:r>
              <a:rPr lang="es-MX" dirty="0" err="1" smtClean="0"/>
              <a:t>i´m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174274" y="5473337"/>
            <a:ext cx="449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No , </a:t>
            </a:r>
            <a:r>
              <a:rPr lang="es-MX" dirty="0" err="1" smtClean="0"/>
              <a:t>i´m</a:t>
            </a:r>
            <a:r>
              <a:rPr lang="es-MX" dirty="0" smtClean="0"/>
              <a:t> </a:t>
            </a:r>
            <a:r>
              <a:rPr lang="es-MX" dirty="0" err="1" smtClean="0"/>
              <a:t>not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670663" y="2834640"/>
            <a:ext cx="424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No, </a:t>
            </a:r>
            <a:r>
              <a:rPr lang="es-MX" dirty="0" err="1" smtClean="0"/>
              <a:t>she´s</a:t>
            </a:r>
            <a:r>
              <a:rPr lang="es-MX" dirty="0" smtClean="0"/>
              <a:t> </a:t>
            </a:r>
            <a:r>
              <a:rPr lang="es-MX" dirty="0" err="1" smtClean="0"/>
              <a:t>not</a:t>
            </a:r>
            <a:r>
              <a:rPr lang="es-MX" dirty="0" smtClean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209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74E5D4A-2601-7296-ABD6-362D28344CE2}"/>
              </a:ext>
            </a:extLst>
          </p:cNvPr>
          <p:cNvSpPr txBox="1"/>
          <p:nvPr/>
        </p:nvSpPr>
        <p:spPr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97304F8-2F8A-45B2-20B6-00CD83324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865970"/>
              </p:ext>
            </p:extLst>
          </p:nvPr>
        </p:nvGraphicFramePr>
        <p:xfrm>
          <a:off x="165519" y="1066800"/>
          <a:ext cx="5130381" cy="5665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931">
                  <a:extLst>
                    <a:ext uri="{9D8B030D-6E8A-4147-A177-3AD203B41FA5}">
                      <a16:colId xmlns:a16="http://schemas.microsoft.com/office/drawing/2014/main" val="242433100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3490082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8815886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1896480317"/>
                    </a:ext>
                  </a:extLst>
                </a:gridCol>
              </a:tblGrid>
              <a:tr h="809291">
                <a:tc rowSpan="7">
                  <a:txBody>
                    <a:bodyPr/>
                    <a:lstStyle/>
                    <a:p>
                      <a:pPr algn="ctr"/>
                      <a:r>
                        <a:rPr lang="es-MX" sz="4400" b="0" dirty="0" err="1">
                          <a:solidFill>
                            <a:schemeClr val="tx1"/>
                          </a:solidFill>
                        </a:rPr>
                        <a:t>What</a:t>
                      </a:r>
                      <a:endParaRPr lang="es-MX" sz="4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0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MX" sz="4000" b="0" dirty="0" err="1">
                          <a:solidFill>
                            <a:schemeClr val="tx1"/>
                          </a:solidFill>
                        </a:rPr>
                        <a:t>like</a:t>
                      </a:r>
                      <a:r>
                        <a:rPr lang="es-MX" sz="4000" b="0" dirty="0">
                          <a:solidFill>
                            <a:schemeClr val="tx1"/>
                          </a:solidFill>
                        </a:rPr>
                        <a:t> ?</a:t>
                      </a:r>
                    </a:p>
                    <a:p>
                      <a:pPr algn="ctr"/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458478"/>
                  </a:ext>
                </a:extLst>
              </a:tr>
              <a:tr h="809291">
                <a:tc vMerge="1">
                  <a:txBody>
                    <a:bodyPr/>
                    <a:lstStyle/>
                    <a:p>
                      <a:pPr algn="ctr"/>
                      <a:endParaRPr lang="es-MX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Is</a:t>
                      </a:r>
                      <a:endParaRPr lang="es-MX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/>
                        <a:t>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56249"/>
                  </a:ext>
                </a:extLst>
              </a:tr>
              <a:tr h="80929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She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1846"/>
                  </a:ext>
                </a:extLst>
              </a:tr>
              <a:tr h="80929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It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17238"/>
                  </a:ext>
                </a:extLst>
              </a:tr>
              <a:tr h="809291">
                <a:tc vMerge="1">
                  <a:txBody>
                    <a:bodyPr/>
                    <a:lstStyle/>
                    <a:p>
                      <a:pPr algn="ctr"/>
                      <a:endParaRPr lang="es-MX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MX" sz="3200" dirty="0"/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You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674425"/>
                  </a:ext>
                </a:extLst>
              </a:tr>
              <a:tr h="80929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s-MX" dirty="0"/>
                        <a:t>are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We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280776"/>
                  </a:ext>
                </a:extLst>
              </a:tr>
              <a:tr h="80929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They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605462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5C9B6A8-1B52-C3AD-9537-B05936C96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783869"/>
              </p:ext>
            </p:extLst>
          </p:nvPr>
        </p:nvGraphicFramePr>
        <p:xfrm>
          <a:off x="5581650" y="1085849"/>
          <a:ext cx="2438400" cy="56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val="1738419116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3062193207"/>
                    </a:ext>
                  </a:extLst>
                </a:gridCol>
              </a:tblGrid>
              <a:tr h="805580">
                <a:tc>
                  <a:txBody>
                    <a:bodyPr/>
                    <a:lstStyle/>
                    <a:p>
                      <a:pPr algn="ctr"/>
                      <a:r>
                        <a:rPr lang="es-MX" sz="32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b="0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40066"/>
                  </a:ext>
                </a:extLst>
              </a:tr>
              <a:tr h="805580">
                <a:tc>
                  <a:txBody>
                    <a:bodyPr/>
                    <a:lstStyle/>
                    <a:p>
                      <a:pPr algn="ctr"/>
                      <a:r>
                        <a:rPr lang="es-MX" sz="3200" dirty="0"/>
                        <a:t>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MX" sz="4000" b="0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573177"/>
                  </a:ext>
                </a:extLst>
              </a:tr>
              <a:tr h="805580"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She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423908"/>
                  </a:ext>
                </a:extLst>
              </a:tr>
              <a:tr h="805580"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It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960332"/>
                  </a:ext>
                </a:extLst>
              </a:tr>
              <a:tr h="805580"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You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MX" sz="4000" b="0" dirty="0">
                          <a:solidFill>
                            <a:schemeClr val="tx1"/>
                          </a:solidFill>
                        </a:rPr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004305"/>
                  </a:ext>
                </a:extLst>
              </a:tr>
              <a:tr h="805580"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We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532490"/>
                  </a:ext>
                </a:extLst>
              </a:tr>
              <a:tr h="805580"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They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23105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B50F183-EA7A-E900-744A-36F8BE3D4589}"/>
              </a:ext>
            </a:extLst>
          </p:cNvPr>
          <p:cNvSpPr txBox="1"/>
          <p:nvPr/>
        </p:nvSpPr>
        <p:spPr>
          <a:xfrm>
            <a:off x="1546174" y="404735"/>
            <a:ext cx="2424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FFC000"/>
                </a:solidFill>
              </a:rPr>
              <a:t>QUESTIONS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4889A39-8F01-9CC8-DDE7-FF526FD1CF7C}"/>
              </a:ext>
            </a:extLst>
          </p:cNvPr>
          <p:cNvSpPr txBox="1"/>
          <p:nvPr/>
        </p:nvSpPr>
        <p:spPr>
          <a:xfrm>
            <a:off x="5788075" y="407233"/>
            <a:ext cx="2100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FFC000"/>
                </a:solidFill>
              </a:rPr>
              <a:t>ANSWERS</a:t>
            </a:r>
          </a:p>
        </p:txBody>
      </p:sp>
      <p:pic>
        <p:nvPicPr>
          <p:cNvPr id="1026" name="Picture 2" descr="Sticker Shy emoticon - PIXERS.CO.NZ">
            <a:extLst>
              <a:ext uri="{FF2B5EF4-FFF2-40B4-BE49-F238E27FC236}">
                <a16:creationId xmlns:a16="http://schemas.microsoft.com/office/drawing/2014/main" id="{3460D2A9-837E-664A-4CEC-D42091CA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61" y="1466850"/>
            <a:ext cx="1105639" cy="10200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oticon Talkative Vector Images (over 5,500)">
            <a:extLst>
              <a:ext uri="{FF2B5EF4-FFF2-40B4-BE49-F238E27FC236}">
                <a16:creationId xmlns:a16="http://schemas.microsoft.com/office/drawing/2014/main" id="{E11743BC-C743-D4EC-560C-90FBA4561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93" y="3480645"/>
            <a:ext cx="968214" cy="9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ty Smiley | Emoticon, Funny emoticons, Smiley">
            <a:extLst>
              <a:ext uri="{FF2B5EF4-FFF2-40B4-BE49-F238E27FC236}">
                <a16:creationId xmlns:a16="http://schemas.microsoft.com/office/drawing/2014/main" id="{DE1D2D38-0104-BA80-A24C-D96B3061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26" y="5389571"/>
            <a:ext cx="1525974" cy="12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8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3ACDDE3-1E8A-7C44-2E3C-7720ED29C8A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</a:t>
            </a:r>
          </a:p>
        </p:txBody>
      </p:sp>
      <p:pic>
        <p:nvPicPr>
          <p:cNvPr id="2050" name="Picture 2" descr="How to be a fun person — Steemit">
            <a:extLst>
              <a:ext uri="{FF2B5EF4-FFF2-40B4-BE49-F238E27FC236}">
                <a16:creationId xmlns:a16="http://schemas.microsoft.com/office/drawing/2014/main" id="{18A30A9F-7A9E-8984-4EDC-742ECCC1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3957638"/>
            <a:ext cx="2386012" cy="26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0C276E-9236-F527-E923-11AD19FF9F41}"/>
              </a:ext>
            </a:extLst>
          </p:cNvPr>
          <p:cNvSpPr txBox="1"/>
          <p:nvPr/>
        </p:nvSpPr>
        <p:spPr>
          <a:xfrm>
            <a:off x="-57150" y="4882634"/>
            <a:ext cx="6838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5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MX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5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MX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Peter </a:t>
            </a:r>
            <a:r>
              <a:rPr lang="es-MX" sz="5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MX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2" name="Picture 4" descr="634,100+ Serious Woman Stock Photos, Pictures &amp; Royalty-Free Images -  iStock | Serious woman portrait, Serious woman 55, Serious woman on phone">
            <a:extLst>
              <a:ext uri="{FF2B5EF4-FFF2-40B4-BE49-F238E27FC236}">
                <a16:creationId xmlns:a16="http://schemas.microsoft.com/office/drawing/2014/main" id="{7BC009F0-3594-5082-4AEF-E69D76049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9313" r="17320"/>
          <a:stretch/>
        </p:blipFill>
        <p:spPr bwMode="auto">
          <a:xfrm>
            <a:off x="5737550" y="914400"/>
            <a:ext cx="3063549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C529567-F240-6F8B-D783-BDC6AEC078AC}"/>
              </a:ext>
            </a:extLst>
          </p:cNvPr>
          <p:cNvSpPr txBox="1"/>
          <p:nvPr/>
        </p:nvSpPr>
        <p:spPr>
          <a:xfrm>
            <a:off x="0" y="1644134"/>
            <a:ext cx="6610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5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What´s</a:t>
            </a:r>
            <a:r>
              <a:rPr lang="es-MX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Mary </a:t>
            </a:r>
            <a:r>
              <a:rPr lang="es-MX" sz="5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MX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853B37-DEFD-4A64-8E87-CE78B6B9E75D}"/>
              </a:ext>
            </a:extLst>
          </p:cNvPr>
          <p:cNvSpPr txBox="1"/>
          <p:nvPr/>
        </p:nvSpPr>
        <p:spPr>
          <a:xfrm>
            <a:off x="19050" y="457200"/>
            <a:ext cx="790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Look at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following</a:t>
            </a:r>
            <a:r>
              <a:rPr lang="es-MX" dirty="0"/>
              <a:t> </a:t>
            </a:r>
            <a:r>
              <a:rPr lang="es-MX" dirty="0" err="1"/>
              <a:t>questions</a:t>
            </a:r>
            <a:r>
              <a:rPr lang="es-MX" dirty="0"/>
              <a:t>, </a:t>
            </a:r>
            <a:r>
              <a:rPr lang="es-MX" dirty="0" err="1"/>
              <a:t>They</a:t>
            </a:r>
            <a:r>
              <a:rPr lang="es-MX" dirty="0"/>
              <a:t> are </a:t>
            </a:r>
            <a:r>
              <a:rPr lang="es-MX" dirty="0" err="1"/>
              <a:t>used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ask</a:t>
            </a:r>
            <a:r>
              <a:rPr lang="es-MX" dirty="0"/>
              <a:t> </a:t>
            </a:r>
            <a:r>
              <a:rPr lang="es-MX" dirty="0" err="1"/>
              <a:t>about</a:t>
            </a:r>
            <a:r>
              <a:rPr lang="es-MX" dirty="0"/>
              <a:t> a </a:t>
            </a:r>
            <a:r>
              <a:rPr lang="es-MX" dirty="0" err="1"/>
              <a:t>person´s</a:t>
            </a:r>
            <a:r>
              <a:rPr lang="es-MX" dirty="0"/>
              <a:t> </a:t>
            </a:r>
            <a:r>
              <a:rPr lang="es-MX" dirty="0" err="1"/>
              <a:t>personality</a:t>
            </a:r>
            <a:r>
              <a:rPr lang="es-MX" dirty="0"/>
              <a:t>. </a:t>
            </a:r>
          </a:p>
          <a:p>
            <a:r>
              <a:rPr lang="es-MX" dirty="0"/>
              <a:t> Ask a </a:t>
            </a:r>
            <a:r>
              <a:rPr lang="es-MX" dirty="0" err="1"/>
              <a:t>question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your</a:t>
            </a:r>
            <a:r>
              <a:rPr lang="es-MX" dirty="0"/>
              <a:t> </a:t>
            </a:r>
            <a:r>
              <a:rPr lang="es-MX" dirty="0" err="1"/>
              <a:t>partner</a:t>
            </a:r>
            <a:r>
              <a:rPr lang="es-MX" dirty="0"/>
              <a:t> </a:t>
            </a:r>
            <a:r>
              <a:rPr lang="es-MX" dirty="0" err="1"/>
              <a:t>about</a:t>
            </a:r>
            <a:r>
              <a:rPr lang="es-MX" dirty="0"/>
              <a:t> </a:t>
            </a:r>
            <a:r>
              <a:rPr lang="es-MX" dirty="0" err="1"/>
              <a:t>another</a:t>
            </a:r>
            <a:r>
              <a:rPr lang="es-MX" dirty="0"/>
              <a:t> </a:t>
            </a:r>
            <a:r>
              <a:rPr lang="es-MX" dirty="0" err="1"/>
              <a:t>classmate´s</a:t>
            </a:r>
            <a:r>
              <a:rPr lang="es-MX" dirty="0"/>
              <a:t> </a:t>
            </a:r>
            <a:r>
              <a:rPr lang="es-MX" dirty="0" err="1"/>
              <a:t>personality</a:t>
            </a:r>
            <a:r>
              <a:rPr lang="es-MX" dirty="0"/>
              <a:t>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632857" y="289995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She´s</a:t>
            </a:r>
            <a:r>
              <a:rPr lang="es-MX" dirty="0" smtClean="0"/>
              <a:t> </a:t>
            </a:r>
            <a:r>
              <a:rPr lang="es-MX" dirty="0" err="1" smtClean="0"/>
              <a:t>serious</a:t>
            </a: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828800" y="5956663"/>
            <a:ext cx="390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He´s</a:t>
            </a:r>
            <a:r>
              <a:rPr lang="es-MX" dirty="0" smtClean="0"/>
              <a:t> </a:t>
            </a:r>
            <a:r>
              <a:rPr lang="es-MX" dirty="0" err="1" smtClean="0"/>
              <a:t>funny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9684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272502D-51AD-4641-B53C-28BDDE785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33332"/>
              </p:ext>
            </p:extLst>
          </p:nvPr>
        </p:nvGraphicFramePr>
        <p:xfrm>
          <a:off x="712864" y="2964484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What´s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Louis</a:t>
                      </a:r>
                      <a:r>
                        <a:rPr lang="es-MX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baseline="0" dirty="0" err="1">
                          <a:solidFill>
                            <a:schemeClr val="tx1"/>
                          </a:solidFill>
                        </a:rPr>
                        <a:t>like</a:t>
                      </a:r>
                      <a:r>
                        <a:rPr lang="es-MX" baseline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3534859-898C-4024-9897-D4D505A30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475399"/>
              </p:ext>
            </p:extLst>
          </p:nvPr>
        </p:nvGraphicFramePr>
        <p:xfrm>
          <a:off x="3572375" y="2960468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What´s</a:t>
                      </a:r>
                      <a:r>
                        <a:rPr lang="es-MX" baseline="0" dirty="0" smtClean="0">
                          <a:solidFill>
                            <a:schemeClr val="tx1"/>
                          </a:solidFill>
                        </a:rPr>
                        <a:t> Lily </a:t>
                      </a:r>
                      <a:r>
                        <a:rPr lang="es-MX" baseline="0" dirty="0" err="1" smtClean="0">
                          <a:solidFill>
                            <a:schemeClr val="tx1"/>
                          </a:solidFill>
                        </a:rPr>
                        <a:t>like</a:t>
                      </a:r>
                      <a:r>
                        <a:rPr lang="es-MX" baseline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She´s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talkative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4A84408-19CA-4F7C-9356-D8D087296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399489"/>
              </p:ext>
            </p:extLst>
          </p:nvPr>
        </p:nvGraphicFramePr>
        <p:xfrm>
          <a:off x="6672518" y="2968484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What´s</a:t>
                      </a:r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 Adam </a:t>
                      </a: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like</a:t>
                      </a:r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He´s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kind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97BA32D-51BE-4A8B-B01D-44C81AC86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899088"/>
              </p:ext>
            </p:extLst>
          </p:nvPr>
        </p:nvGraphicFramePr>
        <p:xfrm>
          <a:off x="756980" y="5944294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What´s</a:t>
                      </a:r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 Mark </a:t>
                      </a: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like</a:t>
                      </a:r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He´s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funny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D2B4583-6DA8-4648-9237-38D7355FC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589322"/>
              </p:ext>
            </p:extLst>
          </p:nvPr>
        </p:nvGraphicFramePr>
        <p:xfrm>
          <a:off x="3520232" y="5916222"/>
          <a:ext cx="248868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What´s</a:t>
                      </a:r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 are </a:t>
                      </a: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they</a:t>
                      </a:r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like</a:t>
                      </a:r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They´re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serious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1F63E38-3948-4124-BEC5-4BFE55CAC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054460"/>
              </p:ext>
            </p:extLst>
          </p:nvPr>
        </p:nvGraphicFramePr>
        <p:xfrm>
          <a:off x="6632396" y="5912211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What´s</a:t>
                      </a:r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 are </a:t>
                      </a:r>
                      <a:r>
                        <a:rPr lang="es-MX" dirty="0" err="1" smtClean="0">
                          <a:solidFill>
                            <a:schemeClr val="tx1"/>
                          </a:solidFill>
                        </a:rPr>
                        <a:t>they</a:t>
                      </a:r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They´re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baseline="0" dirty="0" err="1" smtClean="0"/>
                        <a:t>funny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11FE9D29-6BB4-46F5-BEB7-61732E320A42}"/>
              </a:ext>
            </a:extLst>
          </p:cNvPr>
          <p:cNvSpPr txBox="1"/>
          <p:nvPr/>
        </p:nvSpPr>
        <p:spPr>
          <a:xfrm>
            <a:off x="1256" y="376537"/>
            <a:ext cx="530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1614FD5-1728-4142-9F19-B365C6738000}"/>
              </a:ext>
            </a:extLst>
          </p:cNvPr>
          <p:cNvSpPr txBox="1"/>
          <p:nvPr/>
        </p:nvSpPr>
        <p:spPr>
          <a:xfrm>
            <a:off x="0" y="8593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“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1" name="Picture 12" descr="Stock Photo and Image Portfolio by Ljupco Smokovski | Shutterstock">
            <a:extLst>
              <a:ext uri="{FF2B5EF4-FFF2-40B4-BE49-F238E27FC236}">
                <a16:creationId xmlns:a16="http://schemas.microsoft.com/office/drawing/2014/main" id="{8E1D440C-B712-450C-9400-24FD42A9A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0" t="4187" r="41635" b="10072"/>
          <a:stretch/>
        </p:blipFill>
        <p:spPr bwMode="auto">
          <a:xfrm>
            <a:off x="7162796" y="623688"/>
            <a:ext cx="1243512" cy="23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unny Guy PNG Image for Free Download">
            <a:extLst>
              <a:ext uri="{FF2B5EF4-FFF2-40B4-BE49-F238E27FC236}">
                <a16:creationId xmlns:a16="http://schemas.microsoft.com/office/drawing/2014/main" id="{DBA5D234-669C-2BF5-B4AB-8F21EE6F7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98621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0" descr="shy kid | An Entrepreneur&amp;#39;s Words to Live By">
            <a:extLst>
              <a:ext uri="{FF2B5EF4-FFF2-40B4-BE49-F238E27FC236}">
                <a16:creationId xmlns:a16="http://schemas.microsoft.com/office/drawing/2014/main" id="{9BBBA968-01FE-6E9E-F4A5-001D78D70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4798" r="31192"/>
          <a:stretch/>
        </p:blipFill>
        <p:spPr bwMode="auto">
          <a:xfrm>
            <a:off x="821918" y="739512"/>
            <a:ext cx="1985391" cy="215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1217A5-1BE6-883D-4610-AAED04E0BA04}"/>
              </a:ext>
            </a:extLst>
          </p:cNvPr>
          <p:cNvSpPr txBox="1"/>
          <p:nvPr/>
        </p:nvSpPr>
        <p:spPr>
          <a:xfrm>
            <a:off x="2095500" y="171450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Louis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D800FA-CFAE-CB38-26F8-2172C828E320}"/>
              </a:ext>
            </a:extLst>
          </p:cNvPr>
          <p:cNvSpPr txBox="1"/>
          <p:nvPr/>
        </p:nvSpPr>
        <p:spPr>
          <a:xfrm>
            <a:off x="5029200" y="253365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Lily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42968F-B8DD-A04C-0608-FE6571DA0129}"/>
              </a:ext>
            </a:extLst>
          </p:cNvPr>
          <p:cNvSpPr txBox="1"/>
          <p:nvPr/>
        </p:nvSpPr>
        <p:spPr>
          <a:xfrm>
            <a:off x="8191500" y="81915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Adam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95826D-507F-2914-A5A8-8D035CF3B3C6}"/>
              </a:ext>
            </a:extLst>
          </p:cNvPr>
          <p:cNvSpPr txBox="1"/>
          <p:nvPr/>
        </p:nvSpPr>
        <p:spPr>
          <a:xfrm>
            <a:off x="762000" y="544830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Mark</a:t>
            </a:r>
          </a:p>
        </p:txBody>
      </p:sp>
      <p:pic>
        <p:nvPicPr>
          <p:cNvPr id="4100" name="Picture 4" descr="casual group of young serious people foto de Stock | Adobe Stock">
            <a:extLst>
              <a:ext uri="{FF2B5EF4-FFF2-40B4-BE49-F238E27FC236}">
                <a16:creationId xmlns:a16="http://schemas.microsoft.com/office/drawing/2014/main" id="{4F5FDCDF-E0F3-FF95-9333-FC295EDFD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2984" r="3333" b="11680"/>
          <a:stretch/>
        </p:blipFill>
        <p:spPr bwMode="auto">
          <a:xfrm>
            <a:off x="3486150" y="4021158"/>
            <a:ext cx="2286000" cy="17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appy group friends having fun Cut Out Stock Images &amp; Pictures - Alamy">
            <a:extLst>
              <a:ext uri="{FF2B5EF4-FFF2-40B4-BE49-F238E27FC236}">
                <a16:creationId xmlns:a16="http://schemas.microsoft.com/office/drawing/2014/main" id="{1967B4AC-65D5-2EEB-45B5-86E8DA428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629" r="12381" b="14932"/>
          <a:stretch/>
        </p:blipFill>
        <p:spPr bwMode="auto">
          <a:xfrm>
            <a:off x="6629779" y="3713771"/>
            <a:ext cx="2380729" cy="217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5 tips for better small talk (and 5 more on destroying the person  initiating it) | Daisy Buchanan and Bidisha | The Guardian">
            <a:extLst>
              <a:ext uri="{FF2B5EF4-FFF2-40B4-BE49-F238E27FC236}">
                <a16:creationId xmlns:a16="http://schemas.microsoft.com/office/drawing/2014/main" id="{B72E1155-3DD8-F82D-AD52-9FDF19736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3" t="27778" r="39677" b="7706"/>
          <a:stretch/>
        </p:blipFill>
        <p:spPr bwMode="auto">
          <a:xfrm>
            <a:off x="3238500" y="1219200"/>
            <a:ext cx="1790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5 tips for better small talk (and 5 more on destroying the person  initiating it) | Daisy Buchanan and Bidisha | The Guardian">
            <a:extLst>
              <a:ext uri="{FF2B5EF4-FFF2-40B4-BE49-F238E27FC236}">
                <a16:creationId xmlns:a16="http://schemas.microsoft.com/office/drawing/2014/main" id="{81B0F073-27E4-4967-93D8-F50423AA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0" t="538" r="10000" b="60036"/>
          <a:stretch/>
        </p:blipFill>
        <p:spPr bwMode="auto">
          <a:xfrm>
            <a:off x="4591049" y="495300"/>
            <a:ext cx="1733551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4448" t="60337" r="19443" b="20423"/>
          <a:stretch/>
        </p:blipFill>
        <p:spPr>
          <a:xfrm>
            <a:off x="313900" y="1963429"/>
            <a:ext cx="8516200" cy="3998793"/>
          </a:xfrm>
          <a:prstGeom prst="rect">
            <a:avLst/>
          </a:prstGeom>
        </p:spPr>
      </p:pic>
      <p:pic>
        <p:nvPicPr>
          <p:cNvPr id="4" name="IC5_L0_Unit 03 Pg 021 Ex 10 Listen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937" y="895778"/>
            <a:ext cx="813889" cy="81388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0" y="473388"/>
            <a:ext cx="770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</a:t>
            </a:r>
            <a:r>
              <a:rPr lang="es-MX" dirty="0"/>
              <a:t>Listen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three</a:t>
            </a:r>
            <a:r>
              <a:rPr lang="es-MX" dirty="0"/>
              <a:t> </a:t>
            </a:r>
            <a:r>
              <a:rPr lang="es-MX" dirty="0" err="1"/>
              <a:t>descriptions</a:t>
            </a:r>
            <a:r>
              <a:rPr lang="es-MX" dirty="0"/>
              <a:t>. </a:t>
            </a:r>
            <a:r>
              <a:rPr lang="es-MX" dirty="0" err="1"/>
              <a:t>Check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two</a:t>
            </a:r>
            <a:r>
              <a:rPr lang="es-MX" dirty="0"/>
              <a:t> </a:t>
            </a:r>
            <a:r>
              <a:rPr lang="es-MX" dirty="0" err="1"/>
              <a:t>correct</a:t>
            </a:r>
            <a:r>
              <a:rPr lang="es-MX" dirty="0"/>
              <a:t> </a:t>
            </a:r>
            <a:r>
              <a:rPr lang="es-MX" dirty="0" err="1"/>
              <a:t>words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each</a:t>
            </a:r>
            <a:r>
              <a:rPr lang="es-MX" dirty="0"/>
              <a:t> </a:t>
            </a:r>
            <a:r>
              <a:rPr lang="es-MX" dirty="0" err="1"/>
              <a:t>description</a:t>
            </a: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12655D-9D87-C46B-8E83-05CE3CEEBCDA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Who´s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C71BDF-A96F-9000-5293-11327F325B63}"/>
              </a:ext>
            </a:extLst>
          </p:cNvPr>
          <p:cNvSpPr txBox="1"/>
          <p:nvPr/>
        </p:nvSpPr>
        <p:spPr>
          <a:xfrm>
            <a:off x="7077075" y="123111"/>
            <a:ext cx="207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>
                <a:solidFill>
                  <a:schemeClr val="bg1"/>
                </a:solidFill>
              </a:rPr>
              <a:t>Student´sbook</a:t>
            </a:r>
            <a:r>
              <a:rPr lang="es-MX" sz="1400" dirty="0">
                <a:solidFill>
                  <a:schemeClr val="bg1"/>
                </a:solidFill>
              </a:rPr>
              <a:t> </a:t>
            </a:r>
            <a:r>
              <a:rPr lang="es-MX" sz="1400" dirty="0" err="1">
                <a:solidFill>
                  <a:schemeClr val="bg1"/>
                </a:solidFill>
              </a:rPr>
              <a:t>pg</a:t>
            </a:r>
            <a:r>
              <a:rPr lang="es-MX" sz="1400" dirty="0">
                <a:solidFill>
                  <a:schemeClr val="bg1"/>
                </a:solidFill>
              </a:rPr>
              <a:t> 21 ex10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483326" y="3644537"/>
            <a:ext cx="182880" cy="431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457200" y="4310743"/>
            <a:ext cx="248194" cy="470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3278777" y="2991394"/>
            <a:ext cx="222069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3252651" y="4310743"/>
            <a:ext cx="222069" cy="378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6021977" y="2991394"/>
            <a:ext cx="300446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6126480" y="4310743"/>
            <a:ext cx="195943" cy="470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90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5C30B5E-34BD-A47E-A179-112E2C700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72" t="74550" r="48066" b="14709"/>
          <a:stretch/>
        </p:blipFill>
        <p:spPr>
          <a:xfrm>
            <a:off x="6529182" y="5388591"/>
            <a:ext cx="2614817" cy="1447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3EDF608-EC76-4431-C2A8-557AC7F2106E}"/>
              </a:ext>
            </a:extLst>
          </p:cNvPr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s-MX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Where´s</a:t>
            </a:r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</a:t>
            </a:r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Jacob?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46FC7A-0E83-A30E-D014-781B36E5598C}"/>
              </a:ext>
            </a:extLst>
          </p:cNvPr>
          <p:cNvSpPr txBox="1"/>
          <p:nvPr/>
        </p:nvSpPr>
        <p:spPr>
          <a:xfrm>
            <a:off x="0" y="46166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</a:t>
            </a:r>
            <a:r>
              <a:rPr lang="es-MX" sz="1600" dirty="0"/>
              <a:t>Listen </a:t>
            </a:r>
            <a:r>
              <a:rPr lang="es-MX" sz="1600" dirty="0" err="1"/>
              <a:t>to</a:t>
            </a:r>
            <a:r>
              <a:rPr lang="es-MX" sz="1600" dirty="0"/>
              <a:t> </a:t>
            </a:r>
            <a:r>
              <a:rPr lang="es-MX" sz="1600" dirty="0" err="1"/>
              <a:t>four</a:t>
            </a:r>
            <a:r>
              <a:rPr lang="es-MX" sz="1600" dirty="0"/>
              <a:t> </a:t>
            </a:r>
            <a:r>
              <a:rPr lang="es-MX" sz="1600" dirty="0" err="1"/>
              <a:t>conversations</a:t>
            </a:r>
            <a:r>
              <a:rPr lang="es-MX" sz="1600" dirty="0"/>
              <a:t>. </a:t>
            </a:r>
            <a:r>
              <a:rPr lang="es-MX" sz="1600" dirty="0" err="1"/>
              <a:t>Check</a:t>
            </a:r>
            <a:r>
              <a:rPr lang="es-MX" sz="1600" dirty="0"/>
              <a:t> </a:t>
            </a:r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dirty="0" err="1"/>
              <a:t>correct</a:t>
            </a:r>
            <a:r>
              <a:rPr lang="es-MX" sz="1600" dirty="0"/>
              <a:t> </a:t>
            </a:r>
            <a:r>
              <a:rPr lang="es-MX" sz="1600" dirty="0" err="1"/>
              <a:t>description</a:t>
            </a:r>
            <a:r>
              <a:rPr lang="es-MX" sz="1600" dirty="0"/>
              <a:t> </a:t>
            </a:r>
            <a:r>
              <a:rPr lang="es-MX" sz="1600" dirty="0" err="1"/>
              <a:t>for</a:t>
            </a:r>
            <a:r>
              <a:rPr lang="es-MX" sz="1600" dirty="0"/>
              <a:t> </a:t>
            </a:r>
            <a:r>
              <a:rPr lang="es-MX" sz="1600" dirty="0" err="1"/>
              <a:t>each</a:t>
            </a:r>
            <a:r>
              <a:rPr lang="es-MX" sz="1600" dirty="0"/>
              <a:t> </a:t>
            </a:r>
            <a:r>
              <a:rPr lang="es-MX" sz="1600" dirty="0" err="1"/>
              <a:t>person</a:t>
            </a:r>
            <a:r>
              <a:rPr lang="es-MX" sz="1600" dirty="0"/>
              <a:t>. </a:t>
            </a:r>
            <a:r>
              <a:rPr lang="es-MX" sz="1600" dirty="0" err="1"/>
              <a:t>You</a:t>
            </a:r>
            <a:r>
              <a:rPr lang="es-MX" sz="1600" dirty="0"/>
              <a:t> </a:t>
            </a:r>
            <a:r>
              <a:rPr lang="es-MX" sz="1600" dirty="0" err="1"/>
              <a:t>will</a:t>
            </a:r>
            <a:r>
              <a:rPr lang="es-MX" sz="1600" dirty="0"/>
              <a:t> </a:t>
            </a:r>
            <a:r>
              <a:rPr lang="es-MX" sz="1600" dirty="0" err="1"/>
              <a:t>check</a:t>
            </a:r>
            <a:r>
              <a:rPr lang="es-MX" sz="1600" dirty="0"/>
              <a:t> more </a:t>
            </a:r>
            <a:r>
              <a:rPr lang="es-MX" sz="1600" dirty="0" err="1"/>
              <a:t>than</a:t>
            </a:r>
            <a:r>
              <a:rPr lang="es-MX" sz="1600" dirty="0"/>
              <a:t> </a:t>
            </a:r>
            <a:r>
              <a:rPr lang="es-MX" sz="1600" dirty="0" err="1"/>
              <a:t>one</a:t>
            </a:r>
            <a:r>
              <a:rPr lang="es-MX" sz="1600" dirty="0"/>
              <a:t> </a:t>
            </a:r>
            <a:r>
              <a:rPr lang="es-MX" sz="1600" dirty="0" err="1"/>
              <a:t>adjective</a:t>
            </a:r>
            <a:r>
              <a:rPr lang="es-MX" sz="1600" dirty="0"/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9A1D0F-8E22-8E80-F61D-B616EA41E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0" t="53254" r="50566" b="26006"/>
          <a:stretch/>
        </p:blipFill>
        <p:spPr>
          <a:xfrm>
            <a:off x="0" y="1373207"/>
            <a:ext cx="8667750" cy="3663435"/>
          </a:xfrm>
          <a:prstGeom prst="rect">
            <a:avLst/>
          </a:prstGeom>
        </p:spPr>
      </p:pic>
      <p:pic>
        <p:nvPicPr>
          <p:cNvPr id="7" name="IC5_L0_Unit 03-04 PC Pg 028 Ex 02 Listening">
            <a:hlinkClick r:id="" action="ppaction://media"/>
            <a:extLst>
              <a:ext uri="{FF2B5EF4-FFF2-40B4-BE49-F238E27FC236}">
                <a16:creationId xmlns:a16="http://schemas.microsoft.com/office/drawing/2014/main" id="{043E609F-4547-4AF7-9550-F33710448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985539"/>
            <a:ext cx="609600" cy="609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1788E36-1779-F1F0-4E07-40A2190A363F}"/>
              </a:ext>
            </a:extLst>
          </p:cNvPr>
          <p:cNvSpPr txBox="1"/>
          <p:nvPr/>
        </p:nvSpPr>
        <p:spPr>
          <a:xfrm>
            <a:off x="52387" y="5036642"/>
            <a:ext cx="903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B. </a:t>
            </a:r>
            <a:r>
              <a:rPr lang="es-MX" sz="1600" dirty="0" err="1"/>
              <a:t>Write</a:t>
            </a:r>
            <a:r>
              <a:rPr lang="es-MX" sz="1600" dirty="0"/>
              <a:t> </a:t>
            </a:r>
            <a:r>
              <a:rPr lang="es-MX" sz="1600" dirty="0" err="1"/>
              <a:t>three</a:t>
            </a:r>
            <a:r>
              <a:rPr lang="es-MX" sz="1600" dirty="0"/>
              <a:t> yes/no </a:t>
            </a:r>
            <a:r>
              <a:rPr lang="es-MX" sz="1600" dirty="0" err="1"/>
              <a:t>questions</a:t>
            </a:r>
            <a:r>
              <a:rPr lang="es-MX" sz="1600" dirty="0"/>
              <a:t> </a:t>
            </a:r>
            <a:r>
              <a:rPr lang="es-MX" sz="1600" dirty="0" err="1"/>
              <a:t>about</a:t>
            </a:r>
            <a:r>
              <a:rPr lang="es-MX" sz="1600" dirty="0"/>
              <a:t> </a:t>
            </a:r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dirty="0" err="1"/>
              <a:t>people</a:t>
            </a:r>
            <a:r>
              <a:rPr lang="es-MX" sz="1600" dirty="0"/>
              <a:t> in </a:t>
            </a:r>
            <a:r>
              <a:rPr lang="es-MX" sz="1600" dirty="0" err="1"/>
              <a:t>part</a:t>
            </a:r>
            <a:r>
              <a:rPr lang="es-MX" sz="1600" dirty="0"/>
              <a:t> A. </a:t>
            </a:r>
            <a:r>
              <a:rPr lang="es-MX" sz="1600" dirty="0" err="1"/>
              <a:t>Then</a:t>
            </a:r>
            <a:r>
              <a:rPr lang="es-MX" sz="1600" dirty="0"/>
              <a:t> </a:t>
            </a:r>
            <a:r>
              <a:rPr lang="es-MX" sz="1600" dirty="0" err="1"/>
              <a:t>ask</a:t>
            </a:r>
            <a:r>
              <a:rPr lang="es-MX" sz="1600" dirty="0"/>
              <a:t> a </a:t>
            </a:r>
            <a:r>
              <a:rPr lang="es-MX" sz="1600" dirty="0" err="1"/>
              <a:t>partner</a:t>
            </a:r>
            <a:r>
              <a:rPr lang="es-MX" sz="1600" dirty="0"/>
              <a:t> </a:t>
            </a:r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dirty="0" err="1"/>
              <a:t>questions</a:t>
            </a:r>
            <a:r>
              <a:rPr lang="es-MX" sz="1600" dirty="0"/>
              <a:t>.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CED5BC6D-33CE-6B95-02F8-5DB71B73D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863086"/>
              </p:ext>
            </p:extLst>
          </p:nvPr>
        </p:nvGraphicFramePr>
        <p:xfrm>
          <a:off x="323850" y="5436424"/>
          <a:ext cx="6096000" cy="1269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747375313"/>
                    </a:ext>
                  </a:extLst>
                </a:gridCol>
              </a:tblGrid>
              <a:tr h="423059">
                <a:tc>
                  <a:txBody>
                    <a:bodyPr/>
                    <a:lstStyle/>
                    <a:p>
                      <a:r>
                        <a:rPr lang="es-MX" b="0" dirty="0" smtClean="0">
                          <a:solidFill>
                            <a:schemeClr val="tx1"/>
                          </a:solidFill>
                        </a:rPr>
                        <a:t>1.Is </a:t>
                      </a:r>
                      <a:r>
                        <a:rPr lang="es-MX" b="0" dirty="0" err="1" smtClean="0">
                          <a:solidFill>
                            <a:schemeClr val="tx1"/>
                          </a:solidFill>
                        </a:rPr>
                        <a:t>Monica</a:t>
                      </a:r>
                      <a:r>
                        <a:rPr lang="es-MX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b="0" baseline="0" dirty="0" err="1" smtClean="0">
                          <a:solidFill>
                            <a:schemeClr val="tx1"/>
                          </a:solidFill>
                        </a:rPr>
                        <a:t>tall</a:t>
                      </a:r>
                      <a:r>
                        <a:rPr lang="es-MX" b="0" baseline="0" dirty="0" smtClean="0">
                          <a:solidFill>
                            <a:schemeClr val="tx1"/>
                          </a:solidFill>
                        </a:rPr>
                        <a:t>? No, </a:t>
                      </a:r>
                      <a:r>
                        <a:rPr lang="es-MX" b="0" baseline="0" dirty="0" err="1" smtClean="0">
                          <a:solidFill>
                            <a:schemeClr val="tx1"/>
                          </a:solidFill>
                        </a:rPr>
                        <a:t>she´s</a:t>
                      </a:r>
                      <a:r>
                        <a:rPr lang="es-MX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b="0" baseline="0" dirty="0" err="1" smtClean="0">
                          <a:solidFill>
                            <a:schemeClr val="tx1"/>
                          </a:solidFill>
                        </a:rPr>
                        <a:t>not</a:t>
                      </a:r>
                      <a:r>
                        <a:rPr lang="es-MX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MX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686645"/>
                  </a:ext>
                </a:extLst>
              </a:tr>
              <a:tr h="423059">
                <a:tc>
                  <a:txBody>
                    <a:bodyPr/>
                    <a:lstStyle/>
                    <a:p>
                      <a:r>
                        <a:rPr lang="es-MX" b="0" dirty="0" smtClean="0">
                          <a:solidFill>
                            <a:schemeClr val="tx1"/>
                          </a:solidFill>
                        </a:rPr>
                        <a:t>2.Is Jacob</a:t>
                      </a:r>
                      <a:r>
                        <a:rPr lang="es-MX" b="0" baseline="0" dirty="0" smtClean="0">
                          <a:solidFill>
                            <a:schemeClr val="tx1"/>
                          </a:solidFill>
                        </a:rPr>
                        <a:t> short? Yes , he </a:t>
                      </a:r>
                      <a:r>
                        <a:rPr lang="es-MX" b="0" baseline="0" dirty="0" err="1" smtClean="0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MX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172530"/>
                  </a:ext>
                </a:extLst>
              </a:tr>
              <a:tr h="423059">
                <a:tc>
                  <a:txBody>
                    <a:bodyPr/>
                    <a:lstStyle/>
                    <a:p>
                      <a:r>
                        <a:rPr lang="es-MX" b="0" dirty="0" smtClean="0">
                          <a:solidFill>
                            <a:schemeClr val="tx1"/>
                          </a:solidFill>
                        </a:rPr>
                        <a:t>3.Is Hannah </a:t>
                      </a:r>
                      <a:r>
                        <a:rPr lang="es-MX" b="0" dirty="0" err="1" smtClean="0">
                          <a:solidFill>
                            <a:schemeClr val="tx1"/>
                          </a:solidFill>
                        </a:rPr>
                        <a:t>funny</a:t>
                      </a:r>
                      <a:r>
                        <a:rPr lang="es-MX" b="0" dirty="0" smtClean="0">
                          <a:solidFill>
                            <a:schemeClr val="tx1"/>
                          </a:solidFill>
                        </a:rPr>
                        <a:t>? Yes,</a:t>
                      </a:r>
                      <a:r>
                        <a:rPr lang="es-MX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b="0" baseline="0" dirty="0" err="1" smtClean="0">
                          <a:solidFill>
                            <a:schemeClr val="tx1"/>
                          </a:solidFill>
                        </a:rPr>
                        <a:t>she</a:t>
                      </a:r>
                      <a:r>
                        <a:rPr lang="es-MX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b="0" baseline="0" dirty="0" err="1" smtClean="0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MX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995760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C45B0B29-604C-B83B-FB01-5AE73A029F53}"/>
              </a:ext>
            </a:extLst>
          </p:cNvPr>
          <p:cNvSpPr txBox="1"/>
          <p:nvPr/>
        </p:nvSpPr>
        <p:spPr>
          <a:xfrm>
            <a:off x="7229475" y="123111"/>
            <a:ext cx="1988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>
                <a:solidFill>
                  <a:schemeClr val="bg1"/>
                </a:solidFill>
              </a:rPr>
              <a:t>Student´sbook</a:t>
            </a:r>
            <a:r>
              <a:rPr lang="es-MX" sz="1400" dirty="0">
                <a:solidFill>
                  <a:schemeClr val="bg1"/>
                </a:solidFill>
              </a:rPr>
              <a:t> </a:t>
            </a:r>
            <a:r>
              <a:rPr lang="es-MX" sz="1400" dirty="0" err="1">
                <a:solidFill>
                  <a:schemeClr val="bg1"/>
                </a:solidFill>
              </a:rPr>
              <a:t>pg</a:t>
            </a:r>
            <a:r>
              <a:rPr lang="es-MX" sz="1400" dirty="0">
                <a:solidFill>
                  <a:schemeClr val="bg1"/>
                </a:solidFill>
              </a:rPr>
              <a:t> 28 ex2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762000" y="2521131"/>
            <a:ext cx="126274" cy="300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762000" y="3474720"/>
            <a:ext cx="126274" cy="28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762000" y="3944983"/>
            <a:ext cx="126274" cy="31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2899954" y="2521131"/>
            <a:ext cx="156755" cy="300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2873829" y="2965269"/>
            <a:ext cx="222068" cy="31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5068389" y="3030583"/>
            <a:ext cx="209005" cy="261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5016137" y="2521131"/>
            <a:ext cx="248194" cy="300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5068389" y="4441371"/>
            <a:ext cx="209005" cy="222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7229475" y="3474720"/>
            <a:ext cx="268605" cy="28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7229475" y="2063931"/>
            <a:ext cx="268605" cy="28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7229475" y="3944983"/>
            <a:ext cx="268605" cy="31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9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4C0C6F6-C9F1-44E9-9A6A-11E3F9722CA3}"/>
              </a:ext>
            </a:extLst>
          </p:cNvPr>
          <p:cNvSpPr txBox="1"/>
          <p:nvPr/>
        </p:nvSpPr>
        <p:spPr>
          <a:xfrm>
            <a:off x="454192" y="856065"/>
            <a:ext cx="4611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 err="1"/>
              <a:t>What</a:t>
            </a:r>
            <a:r>
              <a:rPr lang="es-MX" sz="3200" b="1" dirty="0"/>
              <a:t> </a:t>
            </a:r>
            <a:r>
              <a:rPr lang="es-MX" sz="3200" b="1" dirty="0" err="1"/>
              <a:t>is</a:t>
            </a:r>
            <a:r>
              <a:rPr lang="es-MX" sz="3200" b="1" dirty="0"/>
              <a:t> </a:t>
            </a:r>
            <a:r>
              <a:rPr lang="es-MX" sz="3200" b="1" dirty="0" err="1"/>
              <a:t>your</a:t>
            </a:r>
            <a:r>
              <a:rPr lang="es-MX" sz="3200" b="1" dirty="0"/>
              <a:t> City </a:t>
            </a:r>
            <a:r>
              <a:rPr lang="es-MX" sz="3200" b="1" dirty="0" err="1"/>
              <a:t>like</a:t>
            </a:r>
            <a:r>
              <a:rPr lang="es-MX" sz="3200" b="1" dirty="0"/>
              <a:t>?</a:t>
            </a:r>
            <a:endParaRPr lang="es-MX" sz="3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9BD8DA-93D7-4D97-9C78-C06A01C3CB35}"/>
              </a:ext>
            </a:extLst>
          </p:cNvPr>
          <p:cNvSpPr txBox="1"/>
          <p:nvPr/>
        </p:nvSpPr>
        <p:spPr>
          <a:xfrm>
            <a:off x="426112" y="4184806"/>
            <a:ext cx="48316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 err="1"/>
              <a:t>What</a:t>
            </a:r>
            <a:r>
              <a:rPr lang="es-MX" sz="3200" b="1" dirty="0"/>
              <a:t> </a:t>
            </a:r>
            <a:r>
              <a:rPr lang="es-MX" sz="3200" b="1" dirty="0" err="1"/>
              <a:t>is</a:t>
            </a:r>
            <a:r>
              <a:rPr lang="es-MX" sz="3200" b="1" dirty="0"/>
              <a:t> </a:t>
            </a:r>
            <a:r>
              <a:rPr lang="es-MX" sz="3200" b="1" dirty="0" err="1"/>
              <a:t>Mexico</a:t>
            </a:r>
            <a:r>
              <a:rPr lang="es-MX" sz="3200" b="1" dirty="0"/>
              <a:t> </a:t>
            </a:r>
            <a:r>
              <a:rPr lang="es-MX" sz="3200" b="1" dirty="0" err="1"/>
              <a:t>like</a:t>
            </a:r>
            <a:r>
              <a:rPr lang="es-MX" sz="3200" b="1" dirty="0"/>
              <a:t>?</a:t>
            </a:r>
            <a:endParaRPr lang="es-MX" sz="3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658" y="6792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describe places(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122" name="Picture 2" descr="único beneficioso Pompeya mapa d3 mexico Bienes pista Intrusión">
            <a:extLst>
              <a:ext uri="{FF2B5EF4-FFF2-40B4-BE49-F238E27FC236}">
                <a16:creationId xmlns:a16="http://schemas.microsoft.com/office/drawing/2014/main" id="{26C04D3A-C25C-E0C1-4038-4E88525E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3333750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istema Penal Coahuila">
            <a:extLst>
              <a:ext uri="{FF2B5EF4-FFF2-40B4-BE49-F238E27FC236}">
                <a16:creationId xmlns:a16="http://schemas.microsoft.com/office/drawing/2014/main" id="{BCF879E5-6CD7-4CDF-B1BD-32B88248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756247"/>
            <a:ext cx="1921041" cy="267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162594" y="1619794"/>
            <a:ext cx="313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big</a:t>
            </a:r>
            <a:endParaRPr lang="es-MX" dirty="0" smtClean="0"/>
          </a:p>
          <a:p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modern</a:t>
            </a:r>
            <a:r>
              <a:rPr lang="es-MX" dirty="0" smtClean="0"/>
              <a:t> </a:t>
            </a:r>
          </a:p>
          <a:p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ugly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1214846" y="5029200"/>
            <a:ext cx="3317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Is</a:t>
            </a:r>
            <a:r>
              <a:rPr lang="es-MX" dirty="0" smtClean="0"/>
              <a:t>  </a:t>
            </a:r>
            <a:r>
              <a:rPr lang="es-MX" dirty="0" err="1" smtClean="0"/>
              <a:t>big</a:t>
            </a:r>
            <a:endParaRPr lang="es-MX" dirty="0" smtClean="0"/>
          </a:p>
          <a:p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modern</a:t>
            </a:r>
            <a:r>
              <a:rPr lang="es-MX" dirty="0" smtClean="0"/>
              <a:t> </a:t>
            </a:r>
          </a:p>
          <a:p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beautiful</a:t>
            </a:r>
            <a:r>
              <a:rPr lang="es-MX" dirty="0" smtClean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9484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he 10 Most Historical Cities in the World">
            <a:extLst>
              <a:ext uri="{FF2B5EF4-FFF2-40B4-BE49-F238E27FC236}">
                <a16:creationId xmlns:a16="http://schemas.microsoft.com/office/drawing/2014/main" id="{ECAA7175-39F2-4D95-8B2D-B95A29BD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4" y="2804754"/>
            <a:ext cx="3067925" cy="180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mman - (not) the ugliest city in the world - Kami and the Rest of the World">
            <a:extLst>
              <a:ext uri="{FF2B5EF4-FFF2-40B4-BE49-F238E27FC236}">
                <a16:creationId xmlns:a16="http://schemas.microsoft.com/office/drawing/2014/main" id="{5C9FE973-23D1-4FAD-96E5-0A625D76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4" y="4903076"/>
            <a:ext cx="3100255" cy="18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50 Most Beautiful Cities in the World | Condé Nast Traveler">
            <a:extLst>
              <a:ext uri="{FF2B5EF4-FFF2-40B4-BE49-F238E27FC236}">
                <a16:creationId xmlns:a16="http://schemas.microsoft.com/office/drawing/2014/main" id="{33F54B89-983E-4B5C-A46C-A706089D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30" y="4853745"/>
            <a:ext cx="3126605" cy="195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Beautiful Cities of China - Home | Facebook">
            <a:extLst>
              <a:ext uri="{FF2B5EF4-FFF2-40B4-BE49-F238E27FC236}">
                <a16:creationId xmlns:a16="http://schemas.microsoft.com/office/drawing/2014/main" id="{45734B01-37B7-46B8-BF44-7FBA8CB1D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44" y="2770463"/>
            <a:ext cx="3065603" cy="18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184A393-BA8F-4D5F-BB2C-6513A1C53888}"/>
              </a:ext>
            </a:extLst>
          </p:cNvPr>
          <p:cNvSpPr txBox="1"/>
          <p:nvPr/>
        </p:nvSpPr>
        <p:spPr>
          <a:xfrm>
            <a:off x="3355708" y="3510222"/>
            <a:ext cx="3576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s-MX" sz="3200" dirty="0" err="1"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1F1E58-B412-498B-B25A-B4F7F1DE8105}"/>
              </a:ext>
            </a:extLst>
          </p:cNvPr>
          <p:cNvSpPr txBox="1"/>
          <p:nvPr/>
        </p:nvSpPr>
        <p:spPr>
          <a:xfrm>
            <a:off x="3148530" y="5612377"/>
            <a:ext cx="405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>
                <a:latin typeface="Arial" panose="020B0604020202020204" pitchFamily="34" charset="0"/>
                <a:cs typeface="Arial" panose="020B0604020202020204" pitchFamily="34" charset="0"/>
              </a:rPr>
              <a:t>ugly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s-MX" sz="3200" dirty="0" err="1"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96" name="Picture 24" descr="10 Best Small Towns in Mexico for Tourists | PlanetWare">
            <a:extLst>
              <a:ext uri="{FF2B5EF4-FFF2-40B4-BE49-F238E27FC236}">
                <a16:creationId xmlns:a16="http://schemas.microsoft.com/office/drawing/2014/main" id="{0FA00492-0D9C-4386-9090-AA0E41F9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9" y="565482"/>
            <a:ext cx="3034962" cy="181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DA719F7-E895-4E4F-BCEE-C032B6A503BA}"/>
              </a:ext>
            </a:extLst>
          </p:cNvPr>
          <p:cNvSpPr txBox="1"/>
          <p:nvPr/>
        </p:nvSpPr>
        <p:spPr>
          <a:xfrm>
            <a:off x="3509635" y="1205368"/>
            <a:ext cx="259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s-MX" sz="3200" dirty="0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98" name="Picture 26" descr="How to Sell Merchant Services in New York and Other Big Cities - CCSalesPro">
            <a:extLst>
              <a:ext uri="{FF2B5EF4-FFF2-40B4-BE49-F238E27FC236}">
                <a16:creationId xmlns:a16="http://schemas.microsoft.com/office/drawing/2014/main" id="{0202CA87-FD85-41BF-BEC3-33DB868D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44" y="624815"/>
            <a:ext cx="3065603" cy="17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1658" y="6792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describe places(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8478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8088527-C26F-0253-16E3-2608CDCE1FCD}"/>
              </a:ext>
            </a:extLst>
          </p:cNvPr>
          <p:cNvSpPr txBox="1"/>
          <p:nvPr/>
        </p:nvSpPr>
        <p:spPr>
          <a:xfrm>
            <a:off x="1658" y="6792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describe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843E46-D550-5FB1-157D-30383DE55CA7}"/>
              </a:ext>
            </a:extLst>
          </p:cNvPr>
          <p:cNvSpPr txBox="1"/>
          <p:nvPr/>
        </p:nvSpPr>
        <p:spPr>
          <a:xfrm>
            <a:off x="558371" y="511511"/>
            <a:ext cx="4606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2"/>
              </a:rPr>
              <a:t>https://wordwall.net/es/resource/2848738</a:t>
            </a:r>
            <a:endParaRPr lang="es-MX" dirty="0"/>
          </a:p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0F5F3A-F602-B306-CA8A-CC9D649B8687}"/>
              </a:ext>
            </a:extLst>
          </p:cNvPr>
          <p:cNvSpPr txBox="1"/>
          <p:nvPr/>
        </p:nvSpPr>
        <p:spPr>
          <a:xfrm>
            <a:off x="228600" y="2606301"/>
            <a:ext cx="4606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3"/>
              </a:rPr>
              <a:t>https://wordwall.net/es/resource/34854464</a:t>
            </a:r>
            <a:endParaRPr lang="es-MX" dirty="0"/>
          </a:p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90A9B39-D594-D58C-DB7E-5246F6CBAD78}"/>
              </a:ext>
            </a:extLst>
          </p:cNvPr>
          <p:cNvSpPr txBox="1"/>
          <p:nvPr/>
        </p:nvSpPr>
        <p:spPr>
          <a:xfrm>
            <a:off x="269544" y="4694409"/>
            <a:ext cx="4606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4"/>
              </a:rPr>
              <a:t>https://wordwall.net/es/resource/22125544</a:t>
            </a:r>
            <a:endParaRPr lang="es-MX" dirty="0"/>
          </a:p>
          <a:p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C354054-2E3A-2E4E-F710-06938B3D8B83}"/>
              </a:ext>
            </a:extLst>
          </p:cNvPr>
          <p:cNvSpPr txBox="1"/>
          <p:nvPr/>
        </p:nvSpPr>
        <p:spPr>
          <a:xfrm>
            <a:off x="1658" y="1779988"/>
            <a:ext cx="8697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Practice</a:t>
            </a:r>
            <a:r>
              <a:rPr lang="es-MX" dirty="0"/>
              <a:t> plural </a:t>
            </a:r>
            <a:r>
              <a:rPr lang="es-MX" dirty="0" err="1"/>
              <a:t>spelling</a:t>
            </a:r>
            <a:r>
              <a:rPr lang="es-MX" dirty="0"/>
              <a:t> rules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following</a:t>
            </a:r>
            <a:r>
              <a:rPr lang="es-MX" dirty="0"/>
              <a:t> online </a:t>
            </a:r>
            <a:r>
              <a:rPr lang="es-MX" dirty="0" err="1"/>
              <a:t>activities</a:t>
            </a:r>
            <a:r>
              <a:rPr lang="es-MX" dirty="0"/>
              <a:t>.</a:t>
            </a:r>
          </a:p>
          <a:p>
            <a:endParaRPr lang="es-MX" dirty="0"/>
          </a:p>
          <a:p>
            <a:r>
              <a:rPr lang="es-MX" dirty="0"/>
              <a:t>	</a:t>
            </a:r>
            <a:r>
              <a:rPr lang="es-MX" dirty="0" err="1"/>
              <a:t>Print</a:t>
            </a:r>
            <a:r>
              <a:rPr lang="es-MX" dirty="0"/>
              <a:t> </a:t>
            </a:r>
            <a:r>
              <a:rPr lang="es-MX" dirty="0" err="1"/>
              <a:t>screen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your</a:t>
            </a:r>
            <a:r>
              <a:rPr lang="es-MX" dirty="0"/>
              <a:t> score and </a:t>
            </a:r>
            <a:r>
              <a:rPr lang="es-MX" dirty="0" err="1"/>
              <a:t>insert</a:t>
            </a:r>
            <a:r>
              <a:rPr lang="es-MX" dirty="0"/>
              <a:t> </a:t>
            </a:r>
            <a:r>
              <a:rPr lang="es-MX" dirty="0" err="1"/>
              <a:t>here</a:t>
            </a:r>
            <a:endParaRPr lang="es-MX" dirty="0"/>
          </a:p>
        </p:txBody>
      </p:sp>
      <p:sp>
        <p:nvSpPr>
          <p:cNvPr id="11" name="Flecha derecha 5">
            <a:extLst>
              <a:ext uri="{FF2B5EF4-FFF2-40B4-BE49-F238E27FC236}">
                <a16:creationId xmlns:a16="http://schemas.microsoft.com/office/drawing/2014/main" id="{EC56B33B-2B70-2EDA-5CB2-312E8F31EFA0}"/>
              </a:ext>
            </a:extLst>
          </p:cNvPr>
          <p:cNvSpPr/>
          <p:nvPr/>
        </p:nvSpPr>
        <p:spPr>
          <a:xfrm>
            <a:off x="202177" y="1036912"/>
            <a:ext cx="712388" cy="405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 derecha 5">
            <a:extLst>
              <a:ext uri="{FF2B5EF4-FFF2-40B4-BE49-F238E27FC236}">
                <a16:creationId xmlns:a16="http://schemas.microsoft.com/office/drawing/2014/main" id="{DEDE4E4D-DB84-EFE3-3E96-C2F24F46CAD4}"/>
              </a:ext>
            </a:extLst>
          </p:cNvPr>
          <p:cNvSpPr/>
          <p:nvPr/>
        </p:nvSpPr>
        <p:spPr>
          <a:xfrm>
            <a:off x="190803" y="2963521"/>
            <a:ext cx="712388" cy="405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 derecha 5">
            <a:extLst>
              <a:ext uri="{FF2B5EF4-FFF2-40B4-BE49-F238E27FC236}">
                <a16:creationId xmlns:a16="http://schemas.microsoft.com/office/drawing/2014/main" id="{634CC400-8E0F-8F51-8B31-3A0977C06348}"/>
              </a:ext>
            </a:extLst>
          </p:cNvPr>
          <p:cNvSpPr/>
          <p:nvPr/>
        </p:nvSpPr>
        <p:spPr>
          <a:xfrm>
            <a:off x="204451" y="5133515"/>
            <a:ext cx="712388" cy="405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2858B07-8751-CB09-3041-F9D4A9ADD606}"/>
              </a:ext>
            </a:extLst>
          </p:cNvPr>
          <p:cNvSpPr txBox="1"/>
          <p:nvPr/>
        </p:nvSpPr>
        <p:spPr>
          <a:xfrm>
            <a:off x="951932" y="2961143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/>
              <a:t>Print screen with your score and insert here</a:t>
            </a:r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BFD3BC6-4479-99C4-EC38-F88621B89B5A}"/>
              </a:ext>
            </a:extLst>
          </p:cNvPr>
          <p:cNvSpPr txBox="1"/>
          <p:nvPr/>
        </p:nvSpPr>
        <p:spPr>
          <a:xfrm>
            <a:off x="940559" y="5147059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/>
              <a:t>Print screen with your score and insert here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29699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745970"/>
              </p:ext>
            </p:extLst>
          </p:nvPr>
        </p:nvGraphicFramePr>
        <p:xfrm>
          <a:off x="62074" y="609675"/>
          <a:ext cx="9081926" cy="5982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1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247">
                <a:tc>
                  <a:txBody>
                    <a:bodyPr/>
                    <a:lstStyle/>
                    <a:p>
                      <a:pPr algn="ctr"/>
                      <a:r>
                        <a:rPr lang="es-MX" sz="4400" dirty="0" err="1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r>
                        <a:rPr lang="es-MX" sz="4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s-MX" sz="4400" dirty="0" err="1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</a:t>
                      </a:r>
                      <a:r>
                        <a:rPr lang="es-MX" sz="4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look </a:t>
                      </a:r>
                      <a:r>
                        <a:rPr lang="es-MX" sz="4400" dirty="0" err="1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</a:t>
                      </a:r>
                      <a:r>
                        <a:rPr lang="es-MX" sz="4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6383"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84F6903-DAB2-4423-83F2-67A5B1F5B9BD}"/>
              </a:ext>
            </a:extLst>
          </p:cNvPr>
          <p:cNvSpPr txBox="1"/>
          <p:nvPr/>
        </p:nvSpPr>
        <p:spPr>
          <a:xfrm>
            <a:off x="660574" y="3226510"/>
            <a:ext cx="113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00" algn="ctr"/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4F6903-DAB2-4423-83F2-67A5B1F5B9BD}"/>
              </a:ext>
            </a:extLst>
          </p:cNvPr>
          <p:cNvSpPr txBox="1"/>
          <p:nvPr/>
        </p:nvSpPr>
        <p:spPr>
          <a:xfrm>
            <a:off x="2031865" y="3168706"/>
            <a:ext cx="149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00" algn="ctr"/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endParaRPr lang="es-MX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F2B5D-02DD-4699-8439-63A73896A316}"/>
              </a:ext>
            </a:extLst>
          </p:cNvPr>
          <p:cNvSpPr txBox="1"/>
          <p:nvPr/>
        </p:nvSpPr>
        <p:spPr>
          <a:xfrm>
            <a:off x="373079" y="6225668"/>
            <a:ext cx="913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5000"/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es-MX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57F2B5D-02DD-4699-8439-63A73896A316}"/>
              </a:ext>
            </a:extLst>
          </p:cNvPr>
          <p:cNvSpPr txBox="1"/>
          <p:nvPr/>
        </p:nvSpPr>
        <p:spPr>
          <a:xfrm>
            <a:off x="2686777" y="6187458"/>
            <a:ext cx="1220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5000"/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4F6903-DAB2-4423-83F2-67A5B1F5B9BD}"/>
              </a:ext>
            </a:extLst>
          </p:cNvPr>
          <p:cNvSpPr txBox="1"/>
          <p:nvPr/>
        </p:nvSpPr>
        <p:spPr>
          <a:xfrm>
            <a:off x="5371344" y="3534229"/>
            <a:ext cx="140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00" algn="ctr"/>
            <a:r>
              <a: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84F6903-DAB2-4423-83F2-67A5B1F5B9BD}"/>
              </a:ext>
            </a:extLst>
          </p:cNvPr>
          <p:cNvSpPr txBox="1"/>
          <p:nvPr/>
        </p:nvSpPr>
        <p:spPr>
          <a:xfrm>
            <a:off x="7089508" y="3544607"/>
            <a:ext cx="99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00" algn="ctr"/>
            <a:r>
              <a:rPr lang="es-MX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endParaRPr lang="es-MX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57F2B5D-02DD-4699-8439-63A73896A316}"/>
              </a:ext>
            </a:extLst>
          </p:cNvPr>
          <p:cNvSpPr txBox="1"/>
          <p:nvPr/>
        </p:nvSpPr>
        <p:spPr>
          <a:xfrm>
            <a:off x="5443808" y="5815751"/>
            <a:ext cx="1234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00"/>
            <a:r>
              <a:rPr lang="es-MX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pretty</a:t>
            </a:r>
            <a:endParaRPr lang="es-MX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57F2B5D-02DD-4699-8439-63A73896A316}"/>
              </a:ext>
            </a:extLst>
          </p:cNvPr>
          <p:cNvSpPr txBox="1"/>
          <p:nvPr/>
        </p:nvSpPr>
        <p:spPr>
          <a:xfrm>
            <a:off x="6864651" y="5839399"/>
            <a:ext cx="195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00"/>
            <a:r>
              <a:rPr lang="es-MX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handsome</a:t>
            </a:r>
            <a:endParaRPr lang="es-MX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57F2B5D-02DD-4699-8439-63A73896A316}"/>
              </a:ext>
            </a:extLst>
          </p:cNvPr>
          <p:cNvSpPr txBox="1"/>
          <p:nvPr/>
        </p:nvSpPr>
        <p:spPr>
          <a:xfrm>
            <a:off x="5686695" y="6362319"/>
            <a:ext cx="286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00"/>
            <a:r>
              <a:rPr lang="es-MX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es-MX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</a:t>
            </a:r>
            <a:endParaRPr lang="es-MX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brir llave 24"/>
          <p:cNvSpPr/>
          <p:nvPr/>
        </p:nvSpPr>
        <p:spPr>
          <a:xfrm rot="5400000">
            <a:off x="6731240" y="5411279"/>
            <a:ext cx="249098" cy="1728845"/>
          </a:xfrm>
          <a:prstGeom prst="leftBrace">
            <a:avLst>
              <a:gd name="adj1" fmla="val 8333"/>
              <a:gd name="adj2" fmla="val 50759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600">
              <a:solidFill>
                <a:srgbClr val="FFC000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0" y="8593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apearance</a:t>
            </a:r>
            <a:endParaRPr lang="es-MX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0" y="421146"/>
            <a:ext cx="520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err="1">
                <a:cs typeface="Arial" panose="020B0604020202020204" pitchFamily="34" charset="0"/>
              </a:rPr>
              <a:t>Adjectives</a:t>
            </a:r>
            <a:r>
              <a:rPr lang="es-MX" sz="1200" dirty="0">
                <a:cs typeface="Arial" panose="020B0604020202020204" pitchFamily="34" charset="0"/>
              </a:rPr>
              <a:t> are </a:t>
            </a:r>
            <a:r>
              <a:rPr lang="es-MX" sz="1200" dirty="0" err="1">
                <a:cs typeface="Arial" panose="020B0604020202020204" pitchFamily="34" charset="0"/>
              </a:rPr>
              <a:t>words</a:t>
            </a:r>
            <a:r>
              <a:rPr lang="es-MX" sz="1200" dirty="0">
                <a:cs typeface="Arial" panose="020B0604020202020204" pitchFamily="34" charset="0"/>
              </a:rPr>
              <a:t> </a:t>
            </a:r>
            <a:r>
              <a:rPr lang="es-MX" sz="1200" dirty="0" err="1">
                <a:cs typeface="Arial" panose="020B0604020202020204" pitchFamily="34" charset="0"/>
              </a:rPr>
              <a:t>used</a:t>
            </a:r>
            <a:r>
              <a:rPr lang="es-MX" sz="1200" dirty="0">
                <a:cs typeface="Arial" panose="020B0604020202020204" pitchFamily="34" charset="0"/>
              </a:rPr>
              <a:t> </a:t>
            </a:r>
            <a:r>
              <a:rPr lang="es-MX" sz="1200" dirty="0" err="1">
                <a:cs typeface="Arial" panose="020B0604020202020204" pitchFamily="34" charset="0"/>
              </a:rPr>
              <a:t>to</a:t>
            </a:r>
            <a:r>
              <a:rPr lang="es-MX" sz="1200" dirty="0">
                <a:cs typeface="Arial" panose="020B0604020202020204" pitchFamily="34" charset="0"/>
              </a:rPr>
              <a:t> </a:t>
            </a:r>
            <a:r>
              <a:rPr lang="es-MX" sz="1200" dirty="0" err="1">
                <a:cs typeface="Arial" panose="020B0604020202020204" pitchFamily="34" charset="0"/>
              </a:rPr>
              <a:t>decribe</a:t>
            </a:r>
            <a:r>
              <a:rPr lang="es-MX" sz="1200" dirty="0">
                <a:cs typeface="Arial" panose="020B0604020202020204" pitchFamily="34" charset="0"/>
              </a:rPr>
              <a:t> </a:t>
            </a:r>
            <a:r>
              <a:rPr lang="es-MX" sz="1200" dirty="0" err="1">
                <a:cs typeface="Arial" panose="020B0604020202020204" pitchFamily="34" charset="0"/>
              </a:rPr>
              <a:t>the</a:t>
            </a:r>
            <a:r>
              <a:rPr lang="es-MX" sz="1200" dirty="0">
                <a:cs typeface="Arial" panose="020B0604020202020204" pitchFamily="34" charset="0"/>
              </a:rPr>
              <a:t> </a:t>
            </a:r>
            <a:r>
              <a:rPr lang="es-MX" sz="1200" dirty="0" err="1">
                <a:cs typeface="Arial" panose="020B0604020202020204" pitchFamily="34" charset="0"/>
              </a:rPr>
              <a:t>appearance</a:t>
            </a:r>
            <a:r>
              <a:rPr lang="es-MX" sz="1200" dirty="0">
                <a:cs typeface="Arial" panose="020B0604020202020204" pitchFamily="34" charset="0"/>
              </a:rPr>
              <a:t> </a:t>
            </a:r>
            <a:r>
              <a:rPr lang="es-MX" sz="1200" dirty="0" err="1">
                <a:cs typeface="Arial" panose="020B0604020202020204" pitchFamily="34" charset="0"/>
              </a:rPr>
              <a:t>or</a:t>
            </a:r>
            <a:r>
              <a:rPr lang="es-MX" sz="1200" dirty="0">
                <a:cs typeface="Arial" panose="020B0604020202020204" pitchFamily="34" charset="0"/>
              </a:rPr>
              <a:t> </a:t>
            </a:r>
            <a:r>
              <a:rPr lang="es-MX" sz="1200" dirty="0" err="1">
                <a:cs typeface="Arial" panose="020B0604020202020204" pitchFamily="34" charset="0"/>
              </a:rPr>
              <a:t>personality</a:t>
            </a:r>
            <a:r>
              <a:rPr lang="es-MX" sz="1200" dirty="0">
                <a:cs typeface="Arial" panose="020B0604020202020204" pitchFamily="34" charset="0"/>
              </a:rPr>
              <a:t> of a </a:t>
            </a:r>
            <a:r>
              <a:rPr lang="es-MX" sz="1200" dirty="0" err="1">
                <a:cs typeface="Arial" panose="020B0604020202020204" pitchFamily="34" charset="0"/>
              </a:rPr>
              <a:t>person</a:t>
            </a:r>
            <a:r>
              <a:rPr lang="es-MX" sz="1200" dirty="0"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078" name="Picture 6" descr="Page 76 | Beautiful Elderly Woman Images - Free Download on Freepik">
            <a:extLst>
              <a:ext uri="{FF2B5EF4-FFF2-40B4-BE49-F238E27FC236}">
                <a16:creationId xmlns:a16="http://schemas.microsoft.com/office/drawing/2014/main" id="{39017425-AE3A-4622-AD5B-8EEAD4E9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2" y="1421610"/>
            <a:ext cx="1253313" cy="188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ágenes de Young Woman - Descarga gratuita en Freepik">
            <a:extLst>
              <a:ext uri="{FF2B5EF4-FFF2-40B4-BE49-F238E27FC236}">
                <a16:creationId xmlns:a16="http://schemas.microsoft.com/office/drawing/2014/main" id="{7C38C22B-F48D-4D6C-93E3-FA979BF2F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6" t="3938" r="20699"/>
          <a:stretch/>
        </p:blipFill>
        <p:spPr bwMode="auto">
          <a:xfrm>
            <a:off x="2199472" y="1579698"/>
            <a:ext cx="1043957" cy="17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 lovely overweight woman in her forties standing from front in tights,  isolated for white background Stock Photo - Alamy">
            <a:extLst>
              <a:ext uri="{FF2B5EF4-FFF2-40B4-BE49-F238E27FC236}">
                <a16:creationId xmlns:a16="http://schemas.microsoft.com/office/drawing/2014/main" id="{0FF22AA7-9227-4EA6-B2A0-7E076CC43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9192" r="24835" b="10239"/>
          <a:stretch/>
        </p:blipFill>
        <p:spPr bwMode="auto">
          <a:xfrm>
            <a:off x="5551508" y="1512116"/>
            <a:ext cx="1043956" cy="209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earchers measure impact of looking at pictures of skinny women">
            <a:extLst>
              <a:ext uri="{FF2B5EF4-FFF2-40B4-BE49-F238E27FC236}">
                <a16:creationId xmlns:a16="http://schemas.microsoft.com/office/drawing/2014/main" id="{5238D723-F0F2-470C-9B85-9FDDC1854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5" r="45423"/>
          <a:stretch/>
        </p:blipFill>
        <p:spPr bwMode="auto">
          <a:xfrm>
            <a:off x="7117665" y="1403503"/>
            <a:ext cx="779585" cy="22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Beautiful blonde woman with white background Stock Photo 11 free download">
            <a:extLst>
              <a:ext uri="{FF2B5EF4-FFF2-40B4-BE49-F238E27FC236}">
                <a16:creationId xmlns:a16="http://schemas.microsoft.com/office/drawing/2014/main" id="{175CD9E6-EB7B-4DD9-8689-5772B7FEF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ECEFF6"/>
              </a:clrFrom>
              <a:clrTo>
                <a:srgbClr val="ECE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7" r="4448"/>
          <a:stretch/>
        </p:blipFill>
        <p:spPr bwMode="auto">
          <a:xfrm>
            <a:off x="5643154" y="4326236"/>
            <a:ext cx="1230429" cy="16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Petition for Chris Hemsworth to aim for the head as the ban happens :  r/thanosdidnothingwrong">
            <a:extLst>
              <a:ext uri="{FF2B5EF4-FFF2-40B4-BE49-F238E27FC236}">
                <a16:creationId xmlns:a16="http://schemas.microsoft.com/office/drawing/2014/main" id="{BE205527-B745-4CCA-9482-E72BA564B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DFE3E6"/>
              </a:clrFrom>
              <a:clrTo>
                <a:srgbClr val="DFE3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1502" r="-598" b="13834"/>
          <a:stretch/>
        </p:blipFill>
        <p:spPr bwMode="auto">
          <a:xfrm>
            <a:off x="6828588" y="4311881"/>
            <a:ext cx="1313925" cy="16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B1F546F-32F0-42D3-A40C-DAF0DDCDE459}"/>
              </a:ext>
            </a:extLst>
          </p:cNvPr>
          <p:cNvSpPr/>
          <p:nvPr/>
        </p:nvSpPr>
        <p:spPr>
          <a:xfrm>
            <a:off x="7972444" y="4138075"/>
            <a:ext cx="497107" cy="406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F168026C-97A9-4C31-A6AC-1859E9DF2F72}"/>
              </a:ext>
            </a:extLst>
          </p:cNvPr>
          <p:cNvSpPr/>
          <p:nvPr/>
        </p:nvSpPr>
        <p:spPr>
          <a:xfrm>
            <a:off x="7820700" y="4181419"/>
            <a:ext cx="497107" cy="21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600">
              <a:solidFill>
                <a:srgbClr val="FFC000"/>
              </a:solidFill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3368FD1-0D04-4DB8-9A68-D3C7EE1306A4}"/>
              </a:ext>
            </a:extLst>
          </p:cNvPr>
          <p:cNvSpPr/>
          <p:nvPr/>
        </p:nvSpPr>
        <p:spPr>
          <a:xfrm rot="2633399">
            <a:off x="7987850" y="5338352"/>
            <a:ext cx="497107" cy="21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94" name="Picture 22" descr="Boy Full Size Images Photos, Download The BEST Free Boy Full Size Images  Stock Photos &amp; HD Images">
            <a:extLst>
              <a:ext uri="{FF2B5EF4-FFF2-40B4-BE49-F238E27FC236}">
                <a16:creationId xmlns:a16="http://schemas.microsoft.com/office/drawing/2014/main" id="{784FB4F5-2D01-4A25-9B78-00D4AE3ED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1782" r="1"/>
          <a:stretch/>
        </p:blipFill>
        <p:spPr bwMode="auto">
          <a:xfrm>
            <a:off x="1074746" y="3749240"/>
            <a:ext cx="1995416" cy="29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767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83771" y="404949"/>
            <a:ext cx="517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Primer link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5" y="1214845"/>
            <a:ext cx="3856878" cy="21684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268" y="1058092"/>
            <a:ext cx="4397616" cy="24724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600" y="3823844"/>
            <a:ext cx="4585335" cy="25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23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70709" y="352697"/>
            <a:ext cx="521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Segundo link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46" y="1626327"/>
            <a:ext cx="4414496" cy="24819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510" y="2194560"/>
            <a:ext cx="3403810" cy="19137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616" y="4572000"/>
            <a:ext cx="3720646" cy="20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7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27909" y="195943"/>
            <a:ext cx="544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Tercer link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22" y="1149532"/>
            <a:ext cx="3630888" cy="20413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304" y="928722"/>
            <a:ext cx="4023632" cy="22621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446" y="3926674"/>
            <a:ext cx="4128135" cy="232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07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3ACDDE3-1E8A-7C44-2E3C-7720ED29C8A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How to be a fun person — Steemit">
            <a:extLst>
              <a:ext uri="{FF2B5EF4-FFF2-40B4-BE49-F238E27FC236}">
                <a16:creationId xmlns:a16="http://schemas.microsoft.com/office/drawing/2014/main" id="{18A30A9F-7A9E-8984-4EDC-742ECCC1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3957638"/>
            <a:ext cx="2386012" cy="26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0C276E-9236-F527-E923-11AD19FF9F41}"/>
              </a:ext>
            </a:extLst>
          </p:cNvPr>
          <p:cNvSpPr txBox="1"/>
          <p:nvPr/>
        </p:nvSpPr>
        <p:spPr>
          <a:xfrm>
            <a:off x="-57150" y="4882634"/>
            <a:ext cx="6838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5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What´s</a:t>
            </a:r>
            <a:r>
              <a:rPr lang="es-MX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es-MX" sz="5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MX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529567-F240-6F8B-D783-BDC6AEC078AC}"/>
              </a:ext>
            </a:extLst>
          </p:cNvPr>
          <p:cNvSpPr txBox="1"/>
          <p:nvPr/>
        </p:nvSpPr>
        <p:spPr>
          <a:xfrm>
            <a:off x="-545911" y="1657781"/>
            <a:ext cx="83387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MX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s-MX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s-MX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</a:t>
            </a:r>
            <a:r>
              <a:rPr lang="es-MX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MX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853B37-DEFD-4A64-8E87-CE78B6B9E75D}"/>
              </a:ext>
            </a:extLst>
          </p:cNvPr>
          <p:cNvSpPr txBox="1"/>
          <p:nvPr/>
        </p:nvSpPr>
        <p:spPr>
          <a:xfrm>
            <a:off x="19051" y="457200"/>
            <a:ext cx="898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Look at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following</a:t>
            </a:r>
            <a:r>
              <a:rPr lang="es-MX" dirty="0"/>
              <a:t> </a:t>
            </a:r>
            <a:r>
              <a:rPr lang="es-MX" dirty="0" err="1"/>
              <a:t>questions</a:t>
            </a:r>
            <a:r>
              <a:rPr lang="es-MX" dirty="0"/>
              <a:t>.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first</a:t>
            </a:r>
            <a:r>
              <a:rPr lang="es-MX" dirty="0"/>
              <a:t> </a:t>
            </a:r>
            <a:r>
              <a:rPr lang="es-MX" dirty="0" err="1"/>
              <a:t>question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ask</a:t>
            </a:r>
            <a:r>
              <a:rPr lang="es-MX" dirty="0"/>
              <a:t> </a:t>
            </a:r>
            <a:r>
              <a:rPr lang="es-MX" dirty="0" err="1"/>
              <a:t>about</a:t>
            </a:r>
            <a:r>
              <a:rPr lang="es-MX" dirty="0"/>
              <a:t> </a:t>
            </a:r>
            <a:r>
              <a:rPr lang="es-MX" dirty="0" err="1"/>
              <a:t>adjectives</a:t>
            </a:r>
            <a:r>
              <a:rPr lang="es-MX" dirty="0"/>
              <a:t> </a:t>
            </a:r>
            <a:r>
              <a:rPr lang="es-MX" dirty="0" err="1"/>
              <a:t>that</a:t>
            </a:r>
            <a:r>
              <a:rPr lang="es-MX" dirty="0"/>
              <a:t> describe </a:t>
            </a:r>
            <a:r>
              <a:rPr lang="es-MX" dirty="0" err="1"/>
              <a:t>physical</a:t>
            </a:r>
            <a:r>
              <a:rPr lang="es-MX" dirty="0"/>
              <a:t> </a:t>
            </a:r>
            <a:r>
              <a:rPr lang="es-MX" dirty="0" err="1"/>
              <a:t>appearance</a:t>
            </a:r>
            <a:r>
              <a:rPr lang="es-MX" dirty="0"/>
              <a:t>,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second</a:t>
            </a:r>
            <a:r>
              <a:rPr lang="es-MX" dirty="0"/>
              <a:t> </a:t>
            </a:r>
            <a:r>
              <a:rPr lang="es-MX" dirty="0" err="1"/>
              <a:t>question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ask</a:t>
            </a:r>
            <a:r>
              <a:rPr lang="es-MX" dirty="0"/>
              <a:t> </a:t>
            </a:r>
            <a:r>
              <a:rPr lang="es-MX" dirty="0" err="1"/>
              <a:t>about</a:t>
            </a:r>
            <a:r>
              <a:rPr lang="es-MX" dirty="0"/>
              <a:t> </a:t>
            </a:r>
            <a:r>
              <a:rPr lang="es-MX" dirty="0" err="1"/>
              <a:t>personality</a:t>
            </a:r>
            <a:r>
              <a:rPr lang="es-MX" dirty="0"/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01106A-7415-2EC1-9BE9-9341FEBD2119}"/>
              </a:ext>
            </a:extLst>
          </p:cNvPr>
          <p:cNvSpPr txBox="1"/>
          <p:nvPr/>
        </p:nvSpPr>
        <p:spPr>
          <a:xfrm>
            <a:off x="240631" y="2245895"/>
            <a:ext cx="360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ask</a:t>
            </a:r>
            <a:r>
              <a:rPr lang="es-MX" dirty="0"/>
              <a:t> </a:t>
            </a:r>
            <a:r>
              <a:rPr lang="es-MX" dirty="0" err="1"/>
              <a:t>about</a:t>
            </a:r>
            <a:r>
              <a:rPr lang="es-MX" dirty="0"/>
              <a:t> </a:t>
            </a:r>
            <a:r>
              <a:rPr lang="es-MX" dirty="0" err="1"/>
              <a:t>physical</a:t>
            </a:r>
            <a:r>
              <a:rPr lang="es-MX" dirty="0"/>
              <a:t> </a:t>
            </a:r>
            <a:r>
              <a:rPr lang="es-MX" dirty="0" err="1"/>
              <a:t>appearance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66A487-C782-0D1E-9E39-80814A2EE086}"/>
              </a:ext>
            </a:extLst>
          </p:cNvPr>
          <p:cNvSpPr txBox="1"/>
          <p:nvPr/>
        </p:nvSpPr>
        <p:spPr>
          <a:xfrm>
            <a:off x="248653" y="5574634"/>
            <a:ext cx="274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ask</a:t>
            </a:r>
            <a:r>
              <a:rPr lang="es-MX" dirty="0"/>
              <a:t> </a:t>
            </a:r>
            <a:r>
              <a:rPr lang="es-MX" dirty="0" err="1"/>
              <a:t>about</a:t>
            </a:r>
            <a:r>
              <a:rPr lang="es-MX" dirty="0"/>
              <a:t> </a:t>
            </a:r>
            <a:r>
              <a:rPr lang="es-MX" dirty="0" err="1"/>
              <a:t>personality</a:t>
            </a:r>
            <a:endParaRPr lang="es-MX" dirty="0"/>
          </a:p>
        </p:txBody>
      </p:sp>
      <p:pic>
        <p:nvPicPr>
          <p:cNvPr id="10" name="Picture 2" descr="Mujer 70 Años And Fondo Blanco - Banco de fotos e imágenes de stock - iStock">
            <a:extLst>
              <a:ext uri="{FF2B5EF4-FFF2-40B4-BE49-F238E27FC236}">
                <a16:creationId xmlns:a16="http://schemas.microsoft.com/office/drawing/2014/main" id="{43C05098-66AB-4A64-A031-4058F4D36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62" y="715309"/>
            <a:ext cx="2386012" cy="310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59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59A36E5-19FB-DFDE-2D3E-70F66E63C46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2FE01FC-6757-FCAA-5D94-9C7E9D239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115762"/>
              </p:ext>
            </p:extLst>
          </p:nvPr>
        </p:nvGraphicFramePr>
        <p:xfrm>
          <a:off x="188675" y="761162"/>
          <a:ext cx="8666328" cy="5944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776">
                  <a:extLst>
                    <a:ext uri="{9D8B030D-6E8A-4147-A177-3AD203B41FA5}">
                      <a16:colId xmlns:a16="http://schemas.microsoft.com/office/drawing/2014/main" val="3341716777"/>
                    </a:ext>
                  </a:extLst>
                </a:gridCol>
                <a:gridCol w="2888776">
                  <a:extLst>
                    <a:ext uri="{9D8B030D-6E8A-4147-A177-3AD203B41FA5}">
                      <a16:colId xmlns:a16="http://schemas.microsoft.com/office/drawing/2014/main" val="802320419"/>
                    </a:ext>
                  </a:extLst>
                </a:gridCol>
                <a:gridCol w="2888776">
                  <a:extLst>
                    <a:ext uri="{9D8B030D-6E8A-4147-A177-3AD203B41FA5}">
                      <a16:colId xmlns:a16="http://schemas.microsoft.com/office/drawing/2014/main" val="4139816325"/>
                    </a:ext>
                  </a:extLst>
                </a:gridCol>
              </a:tblGrid>
              <a:tr h="2337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What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is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she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like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What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do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they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look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like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does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he look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like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38024"/>
                  </a:ext>
                </a:extLst>
              </a:tr>
              <a:tr h="581027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She´s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talkative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They´re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thin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He´s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handsome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025398"/>
                  </a:ext>
                </a:extLst>
              </a:tr>
              <a:tr h="25281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What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is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he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like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What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does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she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look </a:t>
                      </a:r>
                      <a:r>
                        <a:rPr kumimoji="0" lang="es-MX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like</a:t>
                      </a: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s-MX" b="1" dirty="0">
                          <a:solidFill>
                            <a:schemeClr val="tx1"/>
                          </a:solidFill>
                        </a:rPr>
                        <a:t> are </a:t>
                      </a:r>
                      <a:r>
                        <a:rPr lang="es-MX" b="1" dirty="0" err="1">
                          <a:solidFill>
                            <a:schemeClr val="tx1"/>
                          </a:solidFill>
                        </a:rPr>
                        <a:t>they</a:t>
                      </a:r>
                      <a:r>
                        <a:rPr lang="es-MX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b="1" dirty="0" err="1">
                          <a:solidFill>
                            <a:schemeClr val="tx1"/>
                          </a:solidFill>
                        </a:rPr>
                        <a:t>like</a:t>
                      </a:r>
                      <a:r>
                        <a:rPr lang="es-MX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3713"/>
                  </a:ext>
                </a:extLst>
              </a:tr>
              <a:tr h="4973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He´s</a:t>
                      </a:r>
                      <a:r>
                        <a:rPr kumimoji="0" lang="es-MX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shy</a:t>
                      </a:r>
                      <a:endParaRPr kumimoji="0" lang="es-MX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She´s</a:t>
                      </a:r>
                      <a:r>
                        <a:rPr kumimoji="0" lang="es-MX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short</a:t>
                      </a:r>
                      <a:endParaRPr kumimoji="0" lang="es-MX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 smtClean="0">
                          <a:solidFill>
                            <a:schemeClr val="tx1"/>
                          </a:solidFill>
                        </a:rPr>
                        <a:t>They´re</a:t>
                      </a:r>
                      <a:r>
                        <a:rPr lang="es-MX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b="1" dirty="0" err="1" smtClean="0">
                          <a:solidFill>
                            <a:schemeClr val="tx1"/>
                          </a:solidFill>
                        </a:rPr>
                        <a:t>funny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461117"/>
                  </a:ext>
                </a:extLst>
              </a:tr>
            </a:tbl>
          </a:graphicData>
        </a:graphic>
      </p:graphicFrame>
      <p:pic>
        <p:nvPicPr>
          <p:cNvPr id="8" name="Picture 14" descr="Amazon.com: Póster de Chris Hemsworth de 18.0 x 24.0 in : Hogar y Cocina">
            <a:extLst>
              <a:ext uri="{FF2B5EF4-FFF2-40B4-BE49-F238E27FC236}">
                <a16:creationId xmlns:a16="http://schemas.microsoft.com/office/drawing/2014/main" id="{4ECE1C47-ACF5-CA0B-0151-DEF04603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7F1"/>
              </a:clrFrom>
              <a:clrTo>
                <a:srgbClr val="F6F7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66" y="3588942"/>
            <a:ext cx="1916346" cy="23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492D1F3-A22C-A783-BDF9-F6841951D813}"/>
              </a:ext>
            </a:extLst>
          </p:cNvPr>
          <p:cNvSpPr txBox="1"/>
          <p:nvPr/>
        </p:nvSpPr>
        <p:spPr>
          <a:xfrm>
            <a:off x="232012" y="450376"/>
            <a:ext cx="318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Answer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following</a:t>
            </a:r>
            <a:r>
              <a:rPr lang="es-MX" dirty="0"/>
              <a:t> </a:t>
            </a:r>
            <a:r>
              <a:rPr lang="es-MX" dirty="0" err="1"/>
              <a:t>questions</a:t>
            </a:r>
            <a:r>
              <a:rPr lang="es-MX" dirty="0"/>
              <a:t>.</a:t>
            </a:r>
          </a:p>
        </p:txBody>
      </p:sp>
      <p:pic>
        <p:nvPicPr>
          <p:cNvPr id="12" name="Picture 6" descr="5 tips for better small talk (and 5 more on destroying the person  initiating it) | Daisy Buchanan and Bidisha | The Guardian">
            <a:extLst>
              <a:ext uri="{FF2B5EF4-FFF2-40B4-BE49-F238E27FC236}">
                <a16:creationId xmlns:a16="http://schemas.microsoft.com/office/drawing/2014/main" id="{EC531DB8-C670-96D1-1325-FC99EC8B9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3" t="27778" r="39677" b="7706"/>
          <a:stretch/>
        </p:blipFill>
        <p:spPr bwMode="auto">
          <a:xfrm>
            <a:off x="591550" y="1122948"/>
            <a:ext cx="1790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5 tips for better small talk (and 5 more on destroying the person  initiating it) | Daisy Buchanan and Bidisha | The Guardian">
            <a:extLst>
              <a:ext uri="{FF2B5EF4-FFF2-40B4-BE49-F238E27FC236}">
                <a16:creationId xmlns:a16="http://schemas.microsoft.com/office/drawing/2014/main" id="{AF441ED7-6580-6A55-967B-133DC4AB5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0" t="538" r="10000" b="60036"/>
          <a:stretch/>
        </p:blipFill>
        <p:spPr bwMode="auto">
          <a:xfrm>
            <a:off x="1992226" y="719890"/>
            <a:ext cx="1144640" cy="6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appy group friends having fun Cut Out Stock Images &amp; Pictures - Alamy">
            <a:extLst>
              <a:ext uri="{FF2B5EF4-FFF2-40B4-BE49-F238E27FC236}">
                <a16:creationId xmlns:a16="http://schemas.microsoft.com/office/drawing/2014/main" id="{AB040335-F9C6-FB21-331B-129257E52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629" r="12381" b="14932"/>
          <a:stretch/>
        </p:blipFill>
        <p:spPr bwMode="auto">
          <a:xfrm>
            <a:off x="6308936" y="3729813"/>
            <a:ext cx="2380729" cy="217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174 imágenes, fotos de stock, objetos en 3D y vectores sobre Trekkie |  Shutterstock">
            <a:extLst>
              <a:ext uri="{FF2B5EF4-FFF2-40B4-BE49-F238E27FC236}">
                <a16:creationId xmlns:a16="http://schemas.microsoft.com/office/drawing/2014/main" id="{CD439A60-FBE7-CF29-981E-6E96FD4FB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5" b="14258"/>
          <a:stretch/>
        </p:blipFill>
        <p:spPr bwMode="auto">
          <a:xfrm>
            <a:off x="945228" y="3801756"/>
            <a:ext cx="1418888" cy="198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Self-Love Quotes for Thin Girls – Cherry Blossom Intimates">
            <a:extLst>
              <a:ext uri="{FF2B5EF4-FFF2-40B4-BE49-F238E27FC236}">
                <a16:creationId xmlns:a16="http://schemas.microsoft.com/office/drawing/2014/main" id="{C7A914A3-4229-440B-A831-8E3FCC46F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CCD4E9"/>
              </a:clrFrom>
              <a:clrTo>
                <a:srgbClr val="CCD4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b="10686"/>
          <a:stretch/>
        </p:blipFill>
        <p:spPr bwMode="auto">
          <a:xfrm>
            <a:off x="3599829" y="987532"/>
            <a:ext cx="1844019" cy="17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Amazon.com: Póster de Chris Hemsworth de 18.0 x 24.0 in : Hogar y Cocina">
            <a:extLst>
              <a:ext uri="{FF2B5EF4-FFF2-40B4-BE49-F238E27FC236}">
                <a16:creationId xmlns:a16="http://schemas.microsoft.com/office/drawing/2014/main" id="{2CEE178F-2ADD-4C6E-B73F-C2EB5BD75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7F1"/>
              </a:clrFrom>
              <a:clrTo>
                <a:srgbClr val="F6F7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72" y="778414"/>
            <a:ext cx="1654342" cy="199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83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38ECB6B-BDF6-D23A-16C4-F5C40CAF66CC}"/>
              </a:ext>
            </a:extLst>
          </p:cNvPr>
          <p:cNvSpPr txBox="1"/>
          <p:nvPr/>
        </p:nvSpPr>
        <p:spPr>
          <a:xfrm>
            <a:off x="268719" y="66879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2"/>
              </a:rPr>
              <a:t>https://wordwall.net/es/resource/13596798</a:t>
            </a:r>
            <a:endParaRPr lang="es-MX" dirty="0"/>
          </a:p>
          <a:p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DEF572-49E7-F190-E051-CEB585C50EF3}"/>
              </a:ext>
            </a:extLst>
          </p:cNvPr>
          <p:cNvSpPr txBox="1"/>
          <p:nvPr/>
        </p:nvSpPr>
        <p:spPr>
          <a:xfrm>
            <a:off x="94312" y="372092"/>
            <a:ext cx="8697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Practice</a:t>
            </a:r>
            <a:r>
              <a:rPr lang="es-MX" dirty="0"/>
              <a:t> plural </a:t>
            </a:r>
            <a:r>
              <a:rPr lang="es-MX" dirty="0" err="1"/>
              <a:t>spelling</a:t>
            </a:r>
            <a:r>
              <a:rPr lang="es-MX" dirty="0"/>
              <a:t> rules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following</a:t>
            </a:r>
            <a:r>
              <a:rPr lang="es-MX" dirty="0"/>
              <a:t> online </a:t>
            </a:r>
            <a:r>
              <a:rPr lang="es-MX" dirty="0" err="1"/>
              <a:t>activities</a:t>
            </a:r>
            <a:r>
              <a:rPr lang="es-MX" dirty="0"/>
              <a:t>.</a:t>
            </a:r>
          </a:p>
          <a:p>
            <a:endParaRPr lang="es-MX" dirty="0"/>
          </a:p>
          <a:p>
            <a:r>
              <a:rPr lang="es-MX" dirty="0"/>
              <a:t>	</a:t>
            </a:r>
            <a:r>
              <a:rPr lang="es-MX" dirty="0" err="1"/>
              <a:t>Print</a:t>
            </a:r>
            <a:r>
              <a:rPr lang="es-MX" dirty="0"/>
              <a:t> </a:t>
            </a:r>
            <a:r>
              <a:rPr lang="es-MX" dirty="0" err="1"/>
              <a:t>screen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your</a:t>
            </a:r>
            <a:r>
              <a:rPr lang="es-MX" dirty="0"/>
              <a:t> score and </a:t>
            </a:r>
            <a:r>
              <a:rPr lang="es-MX" dirty="0" err="1"/>
              <a:t>insert</a:t>
            </a:r>
            <a:r>
              <a:rPr lang="es-MX" dirty="0"/>
              <a:t> </a:t>
            </a:r>
            <a:r>
              <a:rPr lang="es-MX" dirty="0" err="1"/>
              <a:t>here</a:t>
            </a:r>
            <a:endParaRPr lang="es-MX" dirty="0"/>
          </a:p>
        </p:txBody>
      </p:sp>
      <p:sp>
        <p:nvSpPr>
          <p:cNvPr id="4" name="Flecha derecha 5">
            <a:extLst>
              <a:ext uri="{FF2B5EF4-FFF2-40B4-BE49-F238E27FC236}">
                <a16:creationId xmlns:a16="http://schemas.microsoft.com/office/drawing/2014/main" id="{3CE1CFE3-B83C-C477-9FFF-4F6A342803C0}"/>
              </a:ext>
            </a:extLst>
          </p:cNvPr>
          <p:cNvSpPr/>
          <p:nvPr/>
        </p:nvSpPr>
        <p:spPr>
          <a:xfrm>
            <a:off x="245394" y="998718"/>
            <a:ext cx="712388" cy="405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5554A92-C674-EC17-02E5-F05706EDECBA}"/>
              </a:ext>
            </a:extLst>
          </p:cNvPr>
          <p:cNvSpPr txBox="1"/>
          <p:nvPr/>
        </p:nvSpPr>
        <p:spPr>
          <a:xfrm>
            <a:off x="1658" y="6792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s-MX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19" y="1660722"/>
            <a:ext cx="3139969" cy="17653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567" y="1660722"/>
            <a:ext cx="3248757" cy="18265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665" y="3998305"/>
            <a:ext cx="4370728" cy="245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8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C55EF2B-8AF9-4137-8506-12F32AC2C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547975"/>
              </p:ext>
            </p:extLst>
          </p:nvPr>
        </p:nvGraphicFramePr>
        <p:xfrm>
          <a:off x="47175" y="831229"/>
          <a:ext cx="9096825" cy="6034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92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4400" dirty="0" err="1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r>
                        <a:rPr lang="es-MX" sz="4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 </a:t>
                      </a:r>
                      <a:r>
                        <a:rPr lang="es-MX" sz="4400" dirty="0" err="1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</a:t>
                      </a:r>
                      <a:r>
                        <a:rPr lang="es-MX" sz="4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4400" dirty="0" err="1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</a:t>
                      </a:r>
                      <a:r>
                        <a:rPr lang="es-MX" sz="4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s-MX" sz="36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6934">
                <a:tc>
                  <a:txBody>
                    <a:bodyPr/>
                    <a:lstStyle/>
                    <a:p>
                      <a:endParaRPr lang="es-MX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7BB96EEC-F493-4E96-82EC-6490B596EC05}"/>
              </a:ext>
            </a:extLst>
          </p:cNvPr>
          <p:cNvSpPr txBox="1"/>
          <p:nvPr/>
        </p:nvSpPr>
        <p:spPr>
          <a:xfrm>
            <a:off x="0" y="8593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MX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  <a:r>
              <a:rPr lang="es-MX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MX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FCEC3E3-A10F-470D-A516-084E77700627}"/>
              </a:ext>
            </a:extLst>
          </p:cNvPr>
          <p:cNvGrpSpPr/>
          <p:nvPr/>
        </p:nvGrpSpPr>
        <p:grpSpPr>
          <a:xfrm>
            <a:off x="298328" y="3470412"/>
            <a:ext cx="8068530" cy="3247389"/>
            <a:chOff x="5319511" y="3069183"/>
            <a:chExt cx="9282573" cy="3950220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3D72E4BF-31C3-4C12-8B77-8A26A5B40CED}"/>
                </a:ext>
              </a:extLst>
            </p:cNvPr>
            <p:cNvSpPr txBox="1"/>
            <p:nvPr/>
          </p:nvSpPr>
          <p:spPr>
            <a:xfrm>
              <a:off x="5619493" y="3073843"/>
              <a:ext cx="2085097" cy="636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5000" algn="ctr"/>
              <a:r>
                <a:rPr lang="es-MX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talkative</a:t>
              </a:r>
              <a:endPara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265C827-3196-4BE5-AAEB-47FAE824FE3D}"/>
                </a:ext>
              </a:extLst>
            </p:cNvPr>
            <p:cNvSpPr txBox="1"/>
            <p:nvPr/>
          </p:nvSpPr>
          <p:spPr>
            <a:xfrm>
              <a:off x="8852359" y="3100189"/>
              <a:ext cx="2014372" cy="636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5000" algn="ctr"/>
              <a:r>
                <a:rPr lang="es-MX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serious</a:t>
              </a:r>
              <a:endPara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0B7EFF32-64CB-4B2F-A4F2-EBBF6CA6065A}"/>
                </a:ext>
              </a:extLst>
            </p:cNvPr>
            <p:cNvSpPr txBox="1"/>
            <p:nvPr/>
          </p:nvSpPr>
          <p:spPr>
            <a:xfrm>
              <a:off x="5319511" y="6169733"/>
              <a:ext cx="1414985" cy="78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5000" algn="ctr"/>
              <a:r>
                <a:rPr lang="es-MX" sz="36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shy</a:t>
              </a:r>
              <a:endParaRPr lang="es-MX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8072EA09-7452-4B76-A84C-94764D9C5C9A}"/>
                </a:ext>
              </a:extLst>
            </p:cNvPr>
            <p:cNvSpPr txBox="1"/>
            <p:nvPr/>
          </p:nvSpPr>
          <p:spPr>
            <a:xfrm>
              <a:off x="12516985" y="6308065"/>
              <a:ext cx="2085099" cy="71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5000" algn="ctr"/>
              <a:r>
                <a:rPr lang="es-MX" sz="32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friendly</a:t>
              </a:r>
              <a:endParaRPr lang="es-MX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B5BEBF93-8E7A-490C-B797-E68E7ADC4ED7}"/>
                </a:ext>
              </a:extLst>
            </p:cNvPr>
            <p:cNvSpPr txBox="1"/>
            <p:nvPr/>
          </p:nvSpPr>
          <p:spPr>
            <a:xfrm>
              <a:off x="13026231" y="3069183"/>
              <a:ext cx="1414985" cy="636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5000" algn="ctr"/>
              <a:r>
                <a:rPr lang="es-MX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kind</a:t>
              </a:r>
              <a:endParaRPr lang="es-MX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2B642C0-8936-489A-8C19-4FB9CFCBDBC3}"/>
              </a:ext>
            </a:extLst>
          </p:cNvPr>
          <p:cNvSpPr txBox="1"/>
          <p:nvPr/>
        </p:nvSpPr>
        <p:spPr>
          <a:xfrm>
            <a:off x="-41306" y="487002"/>
            <a:ext cx="604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>
                <a:cs typeface="Arial" panose="020B0604020202020204" pitchFamily="34" charset="0"/>
              </a:rPr>
              <a:t>Adjectives</a:t>
            </a:r>
            <a:r>
              <a:rPr lang="es-MX" sz="1400" dirty="0">
                <a:cs typeface="Arial" panose="020B0604020202020204" pitchFamily="34" charset="0"/>
              </a:rPr>
              <a:t> are </a:t>
            </a:r>
            <a:r>
              <a:rPr lang="es-MX" sz="1400" dirty="0" err="1">
                <a:cs typeface="Arial" panose="020B0604020202020204" pitchFamily="34" charset="0"/>
              </a:rPr>
              <a:t>words</a:t>
            </a:r>
            <a:r>
              <a:rPr lang="es-MX" sz="1400" dirty="0">
                <a:cs typeface="Arial" panose="020B0604020202020204" pitchFamily="34" charset="0"/>
              </a:rPr>
              <a:t> </a:t>
            </a:r>
            <a:r>
              <a:rPr lang="es-MX" sz="1400" dirty="0" err="1">
                <a:cs typeface="Arial" panose="020B0604020202020204" pitchFamily="34" charset="0"/>
              </a:rPr>
              <a:t>used</a:t>
            </a:r>
            <a:r>
              <a:rPr lang="es-MX" sz="1400" dirty="0">
                <a:cs typeface="Arial" panose="020B0604020202020204" pitchFamily="34" charset="0"/>
              </a:rPr>
              <a:t> </a:t>
            </a:r>
            <a:r>
              <a:rPr lang="es-MX" sz="1400" dirty="0" err="1">
                <a:cs typeface="Arial" panose="020B0604020202020204" pitchFamily="34" charset="0"/>
              </a:rPr>
              <a:t>to</a:t>
            </a:r>
            <a:r>
              <a:rPr lang="es-MX" sz="1400" dirty="0">
                <a:cs typeface="Arial" panose="020B0604020202020204" pitchFamily="34" charset="0"/>
              </a:rPr>
              <a:t> </a:t>
            </a:r>
            <a:r>
              <a:rPr lang="es-MX" sz="1400" dirty="0" err="1">
                <a:cs typeface="Arial" panose="020B0604020202020204" pitchFamily="34" charset="0"/>
              </a:rPr>
              <a:t>decribe</a:t>
            </a:r>
            <a:r>
              <a:rPr lang="es-MX" sz="1400" dirty="0">
                <a:cs typeface="Arial" panose="020B0604020202020204" pitchFamily="34" charset="0"/>
              </a:rPr>
              <a:t> </a:t>
            </a:r>
            <a:r>
              <a:rPr lang="es-MX" sz="1400" dirty="0" err="1">
                <a:cs typeface="Arial" panose="020B0604020202020204" pitchFamily="34" charset="0"/>
              </a:rPr>
              <a:t>the</a:t>
            </a:r>
            <a:r>
              <a:rPr lang="es-MX" sz="1400" dirty="0">
                <a:cs typeface="Arial" panose="020B0604020202020204" pitchFamily="34" charset="0"/>
              </a:rPr>
              <a:t> </a:t>
            </a:r>
            <a:r>
              <a:rPr lang="es-MX" sz="1400" dirty="0" err="1">
                <a:cs typeface="Arial" panose="020B0604020202020204" pitchFamily="34" charset="0"/>
              </a:rPr>
              <a:t>appearance</a:t>
            </a:r>
            <a:r>
              <a:rPr lang="es-MX" sz="1400" dirty="0">
                <a:cs typeface="Arial" panose="020B0604020202020204" pitchFamily="34" charset="0"/>
              </a:rPr>
              <a:t> </a:t>
            </a:r>
            <a:r>
              <a:rPr lang="es-MX" sz="1400" dirty="0" err="1">
                <a:cs typeface="Arial" panose="020B0604020202020204" pitchFamily="34" charset="0"/>
              </a:rPr>
              <a:t>or</a:t>
            </a:r>
            <a:r>
              <a:rPr lang="es-MX" sz="1400" dirty="0">
                <a:cs typeface="Arial" panose="020B0604020202020204" pitchFamily="34" charset="0"/>
              </a:rPr>
              <a:t> </a:t>
            </a:r>
            <a:r>
              <a:rPr lang="es-MX" sz="1400" dirty="0" err="1">
                <a:cs typeface="Arial" panose="020B0604020202020204" pitchFamily="34" charset="0"/>
              </a:rPr>
              <a:t>personality</a:t>
            </a:r>
            <a:r>
              <a:rPr lang="es-MX" sz="1400" dirty="0">
                <a:cs typeface="Arial" panose="020B0604020202020204" pitchFamily="34" charset="0"/>
              </a:rPr>
              <a:t> of a </a:t>
            </a:r>
            <a:r>
              <a:rPr lang="es-MX" sz="1400" dirty="0" err="1">
                <a:cs typeface="Arial" panose="020B0604020202020204" pitchFamily="34" charset="0"/>
              </a:rPr>
              <a:t>person</a:t>
            </a:r>
            <a:r>
              <a:rPr lang="es-MX" sz="1400" dirty="0"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026" name="Picture 2" descr="327 Idea Talkative Images, Stock Photos, 3D objects, &amp; Vectors |  Shutterstock">
            <a:extLst>
              <a:ext uri="{FF2B5EF4-FFF2-40B4-BE49-F238E27FC236}">
                <a16:creationId xmlns:a16="http://schemas.microsoft.com/office/drawing/2014/main" id="{171568C4-3746-421D-B056-D7800AC56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t="8674" r="6168" b="8977"/>
          <a:stretch/>
        </p:blipFill>
        <p:spPr bwMode="auto">
          <a:xfrm>
            <a:off x="919821" y="1783929"/>
            <a:ext cx="1329633" cy="171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ious Young Woman With Arms Crossed Stock Photo - Download Image Now -  Women, One Woman Only, Serious - iStock">
            <a:extLst>
              <a:ext uri="{FF2B5EF4-FFF2-40B4-BE49-F238E27FC236}">
                <a16:creationId xmlns:a16="http://schemas.microsoft.com/office/drawing/2014/main" id="{E46B71F6-EE11-4031-9D75-D8A5D2A5E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2F3F7"/>
              </a:clrFrom>
              <a:clrTo>
                <a:srgbClr val="F2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3" t="4783" r="19367" b="1720"/>
          <a:stretch/>
        </p:blipFill>
        <p:spPr bwMode="auto">
          <a:xfrm>
            <a:off x="3449301" y="1701757"/>
            <a:ext cx="1259509" cy="190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74 imágenes, fotos de stock, objetos en 3D y vectores sobre Trekkie |  Shutterstock">
            <a:extLst>
              <a:ext uri="{FF2B5EF4-FFF2-40B4-BE49-F238E27FC236}">
                <a16:creationId xmlns:a16="http://schemas.microsoft.com/office/drawing/2014/main" id="{86283526-051B-4483-99EA-56B1FA9C2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5" b="14258"/>
          <a:stretch/>
        </p:blipFill>
        <p:spPr bwMode="auto">
          <a:xfrm>
            <a:off x="1121690" y="4170725"/>
            <a:ext cx="1705737" cy="23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era de fotos e imágenes de stock de Ljupco Smokovski | Shutterstock">
            <a:extLst>
              <a:ext uri="{FF2B5EF4-FFF2-40B4-BE49-F238E27FC236}">
                <a16:creationId xmlns:a16="http://schemas.microsoft.com/office/drawing/2014/main" id="{9780B4C1-34B3-43B8-9B27-3FFBA2ACD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3417" r="29160" b="5974"/>
          <a:stretch/>
        </p:blipFill>
        <p:spPr bwMode="auto">
          <a:xfrm>
            <a:off x="5924247" y="1688727"/>
            <a:ext cx="1812394" cy="23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4" descr="Portrait of young people laughing on white background foto de Stock | Adobe  Stock">
            <a:extLst>
              <a:ext uri="{FF2B5EF4-FFF2-40B4-BE49-F238E27FC236}">
                <a16:creationId xmlns:a16="http://schemas.microsoft.com/office/drawing/2014/main" id="{29D86F51-515E-4209-A025-EB7D80F86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18" descr="Portrait of young people laughing on white background Photos | Adobe Stock">
            <a:extLst>
              <a:ext uri="{FF2B5EF4-FFF2-40B4-BE49-F238E27FC236}">
                <a16:creationId xmlns:a16="http://schemas.microsoft.com/office/drawing/2014/main" id="{ACF657D4-4467-44D9-850F-B32E45B2B5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182639-63B2-4196-A8FA-36A2FA810E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4247" y="4012874"/>
            <a:ext cx="3072826" cy="2173315"/>
          </a:xfrm>
          <a:prstGeom prst="rect">
            <a:avLst/>
          </a:prstGeom>
        </p:spPr>
      </p:pic>
      <p:sp>
        <p:nvSpPr>
          <p:cNvPr id="8" name="AutoShape 20" descr="Cute funny girl with microphone on white background Stock Photo by  ©NewAfrica 250184200">
            <a:extLst>
              <a:ext uri="{FF2B5EF4-FFF2-40B4-BE49-F238E27FC236}">
                <a16:creationId xmlns:a16="http://schemas.microsoft.com/office/drawing/2014/main" id="{DE508C9C-6949-4854-9053-4F90FDB4C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62DEECF-C18A-4745-89C7-2A2A73E904A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4375" y="3695530"/>
            <a:ext cx="2681333" cy="2591955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2737D6EF-4347-4A4B-8AB0-117638000790}"/>
              </a:ext>
            </a:extLst>
          </p:cNvPr>
          <p:cNvSpPr txBox="1"/>
          <p:nvPr/>
        </p:nvSpPr>
        <p:spPr>
          <a:xfrm>
            <a:off x="3457644" y="6142589"/>
            <a:ext cx="1812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00" algn="ctr"/>
            <a:r>
              <a:rPr lang="es-MX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funny</a:t>
            </a:r>
            <a:endParaRPr lang="es-MX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8123" t="21331" r="8414" b="22333"/>
          <a:stretch/>
        </p:blipFill>
        <p:spPr>
          <a:xfrm>
            <a:off x="194482" y="887104"/>
            <a:ext cx="8772097" cy="5970896"/>
          </a:xfrm>
          <a:prstGeom prst="rect">
            <a:avLst/>
          </a:prstGeom>
        </p:spPr>
      </p:pic>
      <p:pic>
        <p:nvPicPr>
          <p:cNvPr id="4" name="IC5_L0_Unit 03 Pg 021 Ex 09 Word Power Pt 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482" y="439288"/>
            <a:ext cx="457200" cy="4572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CA82651-7DF7-435B-B7CE-830075E28425}"/>
              </a:ext>
            </a:extLst>
          </p:cNvPr>
          <p:cNvSpPr txBox="1"/>
          <p:nvPr/>
        </p:nvSpPr>
        <p:spPr>
          <a:xfrm>
            <a:off x="0" y="8593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414055" y="79514"/>
            <a:ext cx="274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solidFill>
                  <a:schemeClr val="bg1"/>
                </a:solidFill>
              </a:rPr>
              <a:t>Student´s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book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pg</a:t>
            </a:r>
            <a:r>
              <a:rPr lang="es-MX" dirty="0">
                <a:solidFill>
                  <a:schemeClr val="bg1"/>
                </a:solidFill>
              </a:rPr>
              <a:t> 21 ex 9A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28872" y="386280"/>
            <a:ext cx="19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Listen and </a:t>
            </a:r>
            <a:r>
              <a:rPr lang="es-MX" dirty="0" err="1"/>
              <a:t>practice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889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CA82651-7DF7-435B-B7CE-830075E28425}"/>
              </a:ext>
            </a:extLst>
          </p:cNvPr>
          <p:cNvSpPr txBox="1"/>
          <p:nvPr/>
        </p:nvSpPr>
        <p:spPr>
          <a:xfrm>
            <a:off x="0" y="8593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414055" y="79514"/>
            <a:ext cx="2732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solidFill>
                  <a:schemeClr val="bg1"/>
                </a:solidFill>
              </a:rPr>
              <a:t>Student´s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book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pg</a:t>
            </a:r>
            <a:r>
              <a:rPr lang="es-MX" dirty="0">
                <a:solidFill>
                  <a:schemeClr val="bg1"/>
                </a:solidFill>
              </a:rPr>
              <a:t> 21 ex 9B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424091"/>
            <a:ext cx="775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Complete </a:t>
            </a:r>
            <a:r>
              <a:rPr lang="es-MX" dirty="0" err="1"/>
              <a:t>the</a:t>
            </a:r>
            <a:r>
              <a:rPr lang="es-MX" dirty="0"/>
              <a:t> chart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Word </a:t>
            </a:r>
            <a:r>
              <a:rPr lang="es-MX" dirty="0" err="1"/>
              <a:t>from</a:t>
            </a:r>
            <a:r>
              <a:rPr lang="es-MX" dirty="0"/>
              <a:t> </a:t>
            </a:r>
            <a:r>
              <a:rPr lang="es-MX" dirty="0" err="1"/>
              <a:t>part</a:t>
            </a:r>
            <a:r>
              <a:rPr lang="es-MX" dirty="0"/>
              <a:t> A. </a:t>
            </a:r>
            <a:r>
              <a:rPr lang="es-MX" dirty="0" err="1"/>
              <a:t>Add</a:t>
            </a:r>
            <a:r>
              <a:rPr lang="es-MX" dirty="0"/>
              <a:t> </a:t>
            </a:r>
            <a:r>
              <a:rPr lang="es-MX" dirty="0" err="1"/>
              <a:t>two</a:t>
            </a:r>
            <a:r>
              <a:rPr lang="es-MX" dirty="0"/>
              <a:t> more </a:t>
            </a:r>
            <a:r>
              <a:rPr lang="es-MX" dirty="0" err="1"/>
              <a:t>words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each</a:t>
            </a:r>
            <a:r>
              <a:rPr lang="es-MX" dirty="0"/>
              <a:t> </a:t>
            </a:r>
            <a:r>
              <a:rPr lang="es-MX" dirty="0" err="1"/>
              <a:t>list</a:t>
            </a:r>
            <a:r>
              <a:rPr lang="es-MX" dirty="0"/>
              <a:t>. 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442154"/>
              </p:ext>
            </p:extLst>
          </p:nvPr>
        </p:nvGraphicFramePr>
        <p:xfrm>
          <a:off x="463826" y="1118704"/>
          <a:ext cx="8123582" cy="529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1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781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err="1"/>
                        <a:t>Personality</a:t>
                      </a:r>
                      <a:endParaRPr lang="es-MX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err="1"/>
                        <a:t>Appearance</a:t>
                      </a:r>
                      <a:endParaRPr lang="es-MX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Serious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pretty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Quiet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handsome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Funny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short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Talkative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tall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shy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heavy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Friendly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thin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kind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Good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looking</a:t>
                      </a:r>
                      <a:r>
                        <a:rPr lang="es-MX" baseline="0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7781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1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424091"/>
            <a:ext cx="582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Describe </a:t>
            </a:r>
            <a:r>
              <a:rPr lang="es-MX" dirty="0" err="1"/>
              <a:t>your</a:t>
            </a:r>
            <a:r>
              <a:rPr lang="es-MX" dirty="0"/>
              <a:t> </a:t>
            </a:r>
            <a:r>
              <a:rPr lang="es-MX" dirty="0" err="1"/>
              <a:t>appearance</a:t>
            </a:r>
            <a:r>
              <a:rPr lang="es-MX" dirty="0"/>
              <a:t> and </a:t>
            </a:r>
            <a:r>
              <a:rPr lang="es-MX" dirty="0" err="1"/>
              <a:t>personality</a:t>
            </a:r>
            <a:r>
              <a:rPr lang="es-MX" dirty="0"/>
              <a:t>, </a:t>
            </a:r>
            <a:r>
              <a:rPr lang="es-MX" dirty="0" err="1"/>
              <a:t>to</a:t>
            </a:r>
            <a:r>
              <a:rPr lang="es-MX" dirty="0"/>
              <a:t> a </a:t>
            </a:r>
            <a:r>
              <a:rPr lang="es-MX" dirty="0" err="1"/>
              <a:t>partner</a:t>
            </a:r>
            <a:r>
              <a:rPr lang="es-MX" dirty="0"/>
              <a:t>.</a:t>
            </a:r>
            <a:endParaRPr lang="es-MX" sz="11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A82651-7DF7-435B-B7CE-830075E28425}"/>
              </a:ext>
            </a:extLst>
          </p:cNvPr>
          <p:cNvSpPr txBox="1"/>
          <p:nvPr/>
        </p:nvSpPr>
        <p:spPr>
          <a:xfrm>
            <a:off x="0" y="8593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414055" y="79514"/>
            <a:ext cx="273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solidFill>
                  <a:schemeClr val="bg1"/>
                </a:solidFill>
              </a:rPr>
              <a:t>Student´s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book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pg</a:t>
            </a:r>
            <a:r>
              <a:rPr lang="es-MX" dirty="0">
                <a:solidFill>
                  <a:schemeClr val="bg1"/>
                </a:solidFill>
              </a:rPr>
              <a:t> 21 ex 9C</a:t>
            </a: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64248"/>
              </p:ext>
            </p:extLst>
          </p:nvPr>
        </p:nvGraphicFramePr>
        <p:xfrm>
          <a:off x="503581" y="3684103"/>
          <a:ext cx="8123582" cy="282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2465">
                <a:tc>
                  <a:txBody>
                    <a:bodyPr/>
                    <a:lstStyle/>
                    <a:p>
                      <a:pPr algn="ctr"/>
                      <a:r>
                        <a:rPr lang="es-MX" sz="3600" dirty="0" err="1">
                          <a:solidFill>
                            <a:schemeClr val="bg1"/>
                          </a:solidFill>
                        </a:rPr>
                        <a:t>Personality</a:t>
                      </a:r>
                      <a:endParaRPr lang="es-MX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600" dirty="0" err="1">
                          <a:solidFill>
                            <a:schemeClr val="bg1"/>
                          </a:solidFill>
                        </a:rPr>
                        <a:t>Appearance</a:t>
                      </a:r>
                      <a:endParaRPr lang="es-MX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125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serious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pretty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125"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talkative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thin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Free photo: Woman in White Sweater Smiling With White Background - Girl,  Happy, Model - Free Download - Jooin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60"/>
          <a:stretch/>
        </p:blipFill>
        <p:spPr bwMode="auto">
          <a:xfrm flipH="1">
            <a:off x="4863417" y="342203"/>
            <a:ext cx="3725840" cy="349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514902" y="1017614"/>
            <a:ext cx="3887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500" b="1" dirty="0">
                <a:solidFill>
                  <a:srgbClr val="FFC000"/>
                </a:solidFill>
              </a:rPr>
              <a:t>I am…</a:t>
            </a:r>
          </a:p>
        </p:txBody>
      </p:sp>
    </p:spTree>
    <p:extLst>
      <p:ext uri="{BB962C8B-B14F-4D97-AF65-F5344CB8AC3E}">
        <p14:creationId xmlns:p14="http://schemas.microsoft.com/office/powerpoint/2010/main" val="1921688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CA82651-7DF7-435B-B7CE-830075E28425}"/>
              </a:ext>
            </a:extLst>
          </p:cNvPr>
          <p:cNvSpPr txBox="1"/>
          <p:nvPr/>
        </p:nvSpPr>
        <p:spPr>
          <a:xfrm>
            <a:off x="0" y="8593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Descriptions</a:t>
            </a:r>
            <a:endParaRPr lang="es-MX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52205" y="79514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solidFill>
                  <a:schemeClr val="bg1"/>
                </a:solidFill>
              </a:rPr>
              <a:t>Workbook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pg</a:t>
            </a:r>
            <a:r>
              <a:rPr lang="es-MX" dirty="0">
                <a:solidFill>
                  <a:schemeClr val="bg1"/>
                </a:solidFill>
              </a:rPr>
              <a:t> 17 ex 6A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424091"/>
            <a:ext cx="732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Write</a:t>
            </a:r>
            <a:r>
              <a:rPr lang="es-MX" dirty="0"/>
              <a:t> </a:t>
            </a:r>
            <a:r>
              <a:rPr lang="es-MX" dirty="0" err="1"/>
              <a:t>sentences</a:t>
            </a:r>
            <a:r>
              <a:rPr lang="es-MX" dirty="0"/>
              <a:t> </a:t>
            </a:r>
            <a:r>
              <a:rPr lang="es-MX" dirty="0" err="1"/>
              <a:t>about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people</a:t>
            </a:r>
            <a:r>
              <a:rPr lang="es-MX" dirty="0"/>
              <a:t> in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pictures</a:t>
            </a:r>
            <a:r>
              <a:rPr lang="es-MX" dirty="0"/>
              <a:t>. Use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words</a:t>
            </a:r>
            <a:r>
              <a:rPr lang="es-MX" dirty="0"/>
              <a:t> in </a:t>
            </a:r>
            <a:r>
              <a:rPr lang="es-MX" dirty="0" err="1"/>
              <a:t>the</a:t>
            </a:r>
            <a:r>
              <a:rPr lang="es-MX" dirty="0"/>
              <a:t> box.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68F032-4624-D6D4-489F-F175C40D9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0" t="19458" r="47377" b="28021"/>
          <a:stretch/>
        </p:blipFill>
        <p:spPr>
          <a:xfrm>
            <a:off x="2248517" y="809473"/>
            <a:ext cx="2278504" cy="248836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905F6F4-D86F-3DCD-DAA4-117A59AF8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0" t="18582" r="62065" b="26066"/>
          <a:stretch/>
        </p:blipFill>
        <p:spPr>
          <a:xfrm>
            <a:off x="4559499" y="826962"/>
            <a:ext cx="2216047" cy="30854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B2A6DFB-48F1-9E77-4F23-F4A939B5C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66" t="18582" r="35478" b="25823"/>
          <a:stretch/>
        </p:blipFill>
        <p:spPr>
          <a:xfrm>
            <a:off x="6805523" y="844450"/>
            <a:ext cx="2278507" cy="30679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B257D52-BF44-BA69-D92E-82A3A9D51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70" t="18582" r="10000" b="29663"/>
          <a:stretch/>
        </p:blipFill>
        <p:spPr>
          <a:xfrm>
            <a:off x="14989" y="4009872"/>
            <a:ext cx="2203554" cy="26757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634EB7B-B49B-87E7-3F6A-CE7B84FE1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6" t="25873" r="9672" b="19602"/>
          <a:stretch/>
        </p:blipFill>
        <p:spPr>
          <a:xfrm>
            <a:off x="2203554" y="4009868"/>
            <a:ext cx="6940446" cy="2803162"/>
          </a:xfrm>
          <a:prstGeom prst="rect">
            <a:avLst/>
          </a:prstGeom>
        </p:spPr>
      </p:pic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CA529590-4944-90F2-9F45-03E9BC2CD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010864"/>
              </p:ext>
            </p:extLst>
          </p:nvPr>
        </p:nvGraphicFramePr>
        <p:xfrm>
          <a:off x="54965" y="857358"/>
          <a:ext cx="2193562" cy="2665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781">
                  <a:extLst>
                    <a:ext uri="{9D8B030D-6E8A-4147-A177-3AD203B41FA5}">
                      <a16:colId xmlns:a16="http://schemas.microsoft.com/office/drawing/2014/main" val="1133156550"/>
                    </a:ext>
                  </a:extLst>
                </a:gridCol>
                <a:gridCol w="1096781">
                  <a:extLst>
                    <a:ext uri="{9D8B030D-6E8A-4147-A177-3AD203B41FA5}">
                      <a16:colId xmlns:a16="http://schemas.microsoft.com/office/drawing/2014/main" val="1110781802"/>
                    </a:ext>
                  </a:extLst>
                </a:gridCol>
              </a:tblGrid>
              <a:tr h="533067"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s-MX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shy</a:t>
                      </a:r>
                      <a:endParaRPr lang="es-MX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kind</a:t>
                      </a:r>
                      <a:endParaRPr lang="es-MX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731519"/>
                  </a:ext>
                </a:extLst>
              </a:tr>
              <a:tr h="533067">
                <a:tc>
                  <a:txBody>
                    <a:bodyPr/>
                    <a:lstStyle/>
                    <a:p>
                      <a:pPr algn="ctr"/>
                      <a:r>
                        <a:rPr lang="es-MX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thin</a:t>
                      </a:r>
                      <a:endParaRPr lang="es-MX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10323"/>
                  </a:ext>
                </a:extLst>
              </a:tr>
              <a:tr h="533067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tall</a:t>
                      </a:r>
                      <a:endParaRPr lang="es-MX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900223"/>
                  </a:ext>
                </a:extLst>
              </a:tr>
              <a:tr h="533067">
                <a:tc>
                  <a:txBody>
                    <a:bodyPr/>
                    <a:lstStyle/>
                    <a:p>
                      <a:pPr algn="ctr"/>
                      <a:r>
                        <a:rPr lang="es-MX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funny</a:t>
                      </a:r>
                      <a:endParaRPr lang="es-MX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serious</a:t>
                      </a:r>
                      <a:endParaRPr lang="es-MX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653642"/>
                  </a:ext>
                </a:extLst>
              </a:tr>
              <a:tr h="533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talkative</a:t>
                      </a:r>
                      <a:endParaRPr lang="es-MX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015787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163F3D62-084C-2200-4317-CBACB44D7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0" t="72243" r="61519" b="20796"/>
          <a:stretch/>
        </p:blipFill>
        <p:spPr>
          <a:xfrm>
            <a:off x="2325966" y="3312825"/>
            <a:ext cx="1928630" cy="4047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833257" y="3522693"/>
            <a:ext cx="163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talkative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650967" y="3212283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thin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914400" y="6280270"/>
            <a:ext cx="110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serious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3161211" y="6257109"/>
            <a:ext cx="109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short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139582" y="6515003"/>
            <a:ext cx="113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tall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421086" y="6280270"/>
            <a:ext cx="121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funny</a:t>
            </a:r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99154" y="6257109"/>
            <a:ext cx="111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Kind</a:t>
            </a:r>
            <a:endParaRPr lang="es-MX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999154" y="3581615"/>
            <a:ext cx="108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heavy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2208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74E5D4A-2601-7296-ABD6-362D28344CE2}"/>
              </a:ext>
            </a:extLst>
          </p:cNvPr>
          <p:cNvSpPr txBox="1"/>
          <p:nvPr/>
        </p:nvSpPr>
        <p:spPr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Yes-No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38CBE8C-DE41-7A2E-B593-185B7D0B3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207843"/>
              </p:ext>
            </p:extLst>
          </p:nvPr>
        </p:nvGraphicFramePr>
        <p:xfrm>
          <a:off x="179884" y="1037231"/>
          <a:ext cx="535148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987">
                  <a:extLst>
                    <a:ext uri="{9D8B030D-6E8A-4147-A177-3AD203B41FA5}">
                      <a16:colId xmlns:a16="http://schemas.microsoft.com/office/drawing/2014/main" val="713417791"/>
                    </a:ext>
                  </a:extLst>
                </a:gridCol>
                <a:gridCol w="1714398">
                  <a:extLst>
                    <a:ext uri="{9D8B030D-6E8A-4147-A177-3AD203B41FA5}">
                      <a16:colId xmlns:a16="http://schemas.microsoft.com/office/drawing/2014/main" val="2277223630"/>
                    </a:ext>
                  </a:extLst>
                </a:gridCol>
                <a:gridCol w="2893103">
                  <a:extLst>
                    <a:ext uri="{9D8B030D-6E8A-4147-A177-3AD203B41FA5}">
                      <a16:colId xmlns:a16="http://schemas.microsoft.com/office/drawing/2014/main" val="21333194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solidFill>
                            <a:schemeClr val="tx1"/>
                          </a:solidFill>
                        </a:rPr>
                        <a:t>Be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err="1">
                          <a:solidFill>
                            <a:schemeClr val="tx1"/>
                          </a:solidFill>
                        </a:rPr>
                        <a:t>subject</a:t>
                      </a:r>
                      <a:endParaRPr lang="es-MX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err="1">
                          <a:solidFill>
                            <a:schemeClr val="tx1"/>
                          </a:solidFill>
                        </a:rPr>
                        <a:t>complement</a:t>
                      </a:r>
                      <a:endParaRPr lang="es-MX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90316"/>
                  </a:ext>
                </a:extLst>
              </a:tr>
            </a:tbl>
          </a:graphicData>
        </a:graphic>
      </p:graphicFrame>
      <p:sp>
        <p:nvSpPr>
          <p:cNvPr id="6" name="Signo más 5">
            <a:extLst>
              <a:ext uri="{FF2B5EF4-FFF2-40B4-BE49-F238E27FC236}">
                <a16:creationId xmlns:a16="http://schemas.microsoft.com/office/drawing/2014/main" id="{6E09F949-0F8D-2FAE-D952-4A11F97DE561}"/>
              </a:ext>
            </a:extLst>
          </p:cNvPr>
          <p:cNvSpPr/>
          <p:nvPr/>
        </p:nvSpPr>
        <p:spPr>
          <a:xfrm>
            <a:off x="764499" y="1094281"/>
            <a:ext cx="314793" cy="374751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Signo más 6">
            <a:extLst>
              <a:ext uri="{FF2B5EF4-FFF2-40B4-BE49-F238E27FC236}">
                <a16:creationId xmlns:a16="http://schemas.microsoft.com/office/drawing/2014/main" id="{BACF19F5-799A-9FEF-7A83-0F4CE71253CB}"/>
              </a:ext>
            </a:extLst>
          </p:cNvPr>
          <p:cNvSpPr/>
          <p:nvPr/>
        </p:nvSpPr>
        <p:spPr>
          <a:xfrm>
            <a:off x="2490865" y="1111772"/>
            <a:ext cx="314793" cy="374751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97304F8-2F8A-45B2-20B6-00CD83324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938798"/>
              </p:ext>
            </p:extLst>
          </p:nvPr>
        </p:nvGraphicFramePr>
        <p:xfrm>
          <a:off x="174889" y="1741770"/>
          <a:ext cx="5311512" cy="497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482">
                  <a:extLst>
                    <a:ext uri="{9D8B030D-6E8A-4147-A177-3AD203B41FA5}">
                      <a16:colId xmlns:a16="http://schemas.microsoft.com/office/drawing/2014/main" val="2349008272"/>
                    </a:ext>
                  </a:extLst>
                </a:gridCol>
                <a:gridCol w="1034322">
                  <a:extLst>
                    <a:ext uri="{9D8B030D-6E8A-4147-A177-3AD203B41FA5}">
                      <a16:colId xmlns:a16="http://schemas.microsoft.com/office/drawing/2014/main" val="1088158864"/>
                    </a:ext>
                  </a:extLst>
                </a:gridCol>
                <a:gridCol w="3492708">
                  <a:extLst>
                    <a:ext uri="{9D8B030D-6E8A-4147-A177-3AD203B41FA5}">
                      <a16:colId xmlns:a16="http://schemas.microsoft.com/office/drawing/2014/main" val="1896480317"/>
                    </a:ext>
                  </a:extLst>
                </a:gridCol>
              </a:tblGrid>
              <a:tr h="710546">
                <a:tc>
                  <a:txBody>
                    <a:bodyPr/>
                    <a:lstStyle/>
                    <a:p>
                      <a:pPr algn="ctr"/>
                      <a:r>
                        <a:rPr lang="es-MX" sz="2800" b="0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/>
                      <a:r>
                        <a:rPr lang="es-MX" sz="3200" b="0" dirty="0" err="1">
                          <a:solidFill>
                            <a:schemeClr val="tx1"/>
                          </a:solidFill>
                        </a:rPr>
                        <a:t>shy</a:t>
                      </a:r>
                      <a:r>
                        <a:rPr lang="es-MX" sz="32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s-MX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algn="ctr"/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200" b="0" dirty="0" err="1">
                          <a:solidFill>
                            <a:schemeClr val="tx1"/>
                          </a:solidFill>
                        </a:rPr>
                        <a:t>talkative</a:t>
                      </a:r>
                      <a:r>
                        <a:rPr lang="es-MX" sz="3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40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200" b="0" dirty="0" err="1">
                          <a:solidFill>
                            <a:schemeClr val="tx1"/>
                          </a:solidFill>
                        </a:rPr>
                        <a:t>funny</a:t>
                      </a:r>
                      <a:r>
                        <a:rPr lang="es-MX" sz="3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s-MX" sz="32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s-MX" sz="3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458478"/>
                  </a:ext>
                </a:extLst>
              </a:tr>
              <a:tr h="710546">
                <a:tc rowSpan="3"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Is</a:t>
                      </a:r>
                      <a:endParaRPr lang="es-MX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/>
                        <a:t>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56249"/>
                  </a:ext>
                </a:extLst>
              </a:tr>
              <a:tr h="710546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She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1846"/>
                  </a:ext>
                </a:extLst>
              </a:tr>
              <a:tr h="710546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It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17238"/>
                  </a:ext>
                </a:extLst>
              </a:tr>
              <a:tr h="710546">
                <a:tc rowSpan="3">
                  <a:txBody>
                    <a:bodyPr/>
                    <a:lstStyle/>
                    <a:p>
                      <a:pPr algn="ctr"/>
                      <a:r>
                        <a:rPr lang="es-MX" sz="3200" dirty="0"/>
                        <a:t>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You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674425"/>
                  </a:ext>
                </a:extLst>
              </a:tr>
              <a:tr h="710546">
                <a:tc vMerge="1">
                  <a:txBody>
                    <a:bodyPr/>
                    <a:lstStyle/>
                    <a:p>
                      <a:r>
                        <a:rPr lang="es-MX" dirty="0"/>
                        <a:t>are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We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280776"/>
                  </a:ext>
                </a:extLst>
              </a:tr>
              <a:tr h="710546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err="1"/>
                        <a:t>They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605462"/>
                  </a:ext>
                </a:extLst>
              </a:tr>
            </a:tbl>
          </a:graphicData>
        </a:graphic>
      </p:graphicFrame>
      <p:pic>
        <p:nvPicPr>
          <p:cNvPr id="1026" name="Picture 2" descr="Sticker Shy emoticon - PIXERS.CO.NZ">
            <a:extLst>
              <a:ext uri="{FF2B5EF4-FFF2-40B4-BE49-F238E27FC236}">
                <a16:creationId xmlns:a16="http://schemas.microsoft.com/office/drawing/2014/main" id="{3460D2A9-837E-664A-4CEC-D42091CA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55" y="1856016"/>
            <a:ext cx="1319132" cy="12169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oticon Talkative Vector Images (over 5,500)">
            <a:extLst>
              <a:ext uri="{FF2B5EF4-FFF2-40B4-BE49-F238E27FC236}">
                <a16:creationId xmlns:a16="http://schemas.microsoft.com/office/drawing/2014/main" id="{E11743BC-C743-D4EC-560C-90FBA4561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51" y="3672589"/>
            <a:ext cx="1238021" cy="12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ty Smiley | Emoticon, Funny emoticons, Smiley">
            <a:extLst>
              <a:ext uri="{FF2B5EF4-FFF2-40B4-BE49-F238E27FC236}">
                <a16:creationId xmlns:a16="http://schemas.microsoft.com/office/drawing/2014/main" id="{DE1D2D38-0104-BA80-A24C-D96B3061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06" y="5001717"/>
            <a:ext cx="2081446" cy="166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59CEB70-9C22-D2FA-246A-FEF6DAB00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972111"/>
              </p:ext>
            </p:extLst>
          </p:nvPr>
        </p:nvGraphicFramePr>
        <p:xfrm>
          <a:off x="5666284" y="947295"/>
          <a:ext cx="326785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8">
                  <a:extLst>
                    <a:ext uri="{9D8B030D-6E8A-4147-A177-3AD203B41FA5}">
                      <a16:colId xmlns:a16="http://schemas.microsoft.com/office/drawing/2014/main" val="3562211876"/>
                    </a:ext>
                  </a:extLst>
                </a:gridCol>
                <a:gridCol w="1264174">
                  <a:extLst>
                    <a:ext uri="{9D8B030D-6E8A-4147-A177-3AD203B41FA5}">
                      <a16:colId xmlns:a16="http://schemas.microsoft.com/office/drawing/2014/main" val="808353399"/>
                    </a:ext>
                  </a:extLst>
                </a:gridCol>
                <a:gridCol w="1089286">
                  <a:extLst>
                    <a:ext uri="{9D8B030D-6E8A-4147-A177-3AD203B41FA5}">
                      <a16:colId xmlns:a16="http://schemas.microsoft.com/office/drawing/2014/main" val="3958121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</a:rPr>
                        <a:t>Yes,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>
                          <a:solidFill>
                            <a:schemeClr val="tx1"/>
                          </a:solidFill>
                        </a:rPr>
                        <a:t>Subject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</a:rPr>
                        <a:t>Be.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35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</a:rPr>
                        <a:t>No.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>
                          <a:solidFill>
                            <a:schemeClr val="tx1"/>
                          </a:solidFill>
                        </a:rPr>
                        <a:t>Subject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tx1"/>
                          </a:solidFill>
                        </a:rPr>
                        <a:t>Be </a:t>
                      </a:r>
                      <a:r>
                        <a:rPr lang="es-MX" b="1" dirty="0" err="1">
                          <a:solidFill>
                            <a:schemeClr val="tx1"/>
                          </a:solidFill>
                        </a:rPr>
                        <a:t>not</a:t>
                      </a:r>
                      <a:r>
                        <a:rPr lang="es-MX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159541"/>
                  </a:ext>
                </a:extLst>
              </a:tr>
            </a:tbl>
          </a:graphicData>
        </a:graphic>
      </p:graphicFrame>
      <p:sp>
        <p:nvSpPr>
          <p:cNvPr id="10" name="Signo más 9">
            <a:extLst>
              <a:ext uri="{FF2B5EF4-FFF2-40B4-BE49-F238E27FC236}">
                <a16:creationId xmlns:a16="http://schemas.microsoft.com/office/drawing/2014/main" id="{3086D11F-8157-4BA7-A8CA-3076018B1E10}"/>
              </a:ext>
            </a:extLst>
          </p:cNvPr>
          <p:cNvSpPr/>
          <p:nvPr/>
        </p:nvSpPr>
        <p:spPr>
          <a:xfrm>
            <a:off x="6390806" y="1114270"/>
            <a:ext cx="314793" cy="374751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Signo más 10">
            <a:extLst>
              <a:ext uri="{FF2B5EF4-FFF2-40B4-BE49-F238E27FC236}">
                <a16:creationId xmlns:a16="http://schemas.microsoft.com/office/drawing/2014/main" id="{02EC295F-FB19-DC7C-BB63-E1D60469C199}"/>
              </a:ext>
            </a:extLst>
          </p:cNvPr>
          <p:cNvSpPr/>
          <p:nvPr/>
        </p:nvSpPr>
        <p:spPr>
          <a:xfrm>
            <a:off x="7667466" y="1101780"/>
            <a:ext cx="314793" cy="374751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6112C6F-C5A2-006E-2642-580719BFE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537572"/>
              </p:ext>
            </p:extLst>
          </p:nvPr>
        </p:nvGraphicFramePr>
        <p:xfrm>
          <a:off x="5543865" y="1780115"/>
          <a:ext cx="3480212" cy="4961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965">
                  <a:extLst>
                    <a:ext uri="{9D8B030D-6E8A-4147-A177-3AD203B41FA5}">
                      <a16:colId xmlns:a16="http://schemas.microsoft.com/office/drawing/2014/main" val="2349008272"/>
                    </a:ext>
                  </a:extLst>
                </a:gridCol>
                <a:gridCol w="862594">
                  <a:extLst>
                    <a:ext uri="{9D8B030D-6E8A-4147-A177-3AD203B41FA5}">
                      <a16:colId xmlns:a16="http://schemas.microsoft.com/office/drawing/2014/main" val="1088158864"/>
                    </a:ext>
                  </a:extLst>
                </a:gridCol>
                <a:gridCol w="1805653">
                  <a:extLst>
                    <a:ext uri="{9D8B030D-6E8A-4147-A177-3AD203B41FA5}">
                      <a16:colId xmlns:a16="http://schemas.microsoft.com/office/drawing/2014/main" val="1896480317"/>
                    </a:ext>
                  </a:extLst>
                </a:gridCol>
              </a:tblGrid>
              <a:tr h="708821">
                <a:tc rowSpan="4">
                  <a:txBody>
                    <a:bodyPr/>
                    <a:lstStyle/>
                    <a:p>
                      <a:pPr algn="ctr"/>
                      <a:r>
                        <a:rPr lang="es-MX" sz="2000" b="0" dirty="0">
                          <a:solidFill>
                            <a:schemeClr val="tx1"/>
                          </a:solidFill>
                        </a:rPr>
                        <a:t>Yes,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s-MX" sz="2800" b="0" dirty="0" err="1">
                          <a:solidFill>
                            <a:schemeClr val="tx1"/>
                          </a:solidFill>
                        </a:rPr>
                        <a:t>am,is</a:t>
                      </a:r>
                      <a:r>
                        <a:rPr lang="es-MX" sz="2800" b="0" dirty="0">
                          <a:solidFill>
                            <a:schemeClr val="tx1"/>
                          </a:solidFill>
                        </a:rPr>
                        <a:t> 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458478"/>
                  </a:ext>
                </a:extLst>
              </a:tr>
              <a:tr h="708821">
                <a:tc vMerge="1">
                  <a:txBody>
                    <a:bodyPr/>
                    <a:lstStyle/>
                    <a:p>
                      <a:pPr algn="ctr"/>
                      <a:endParaRPr lang="es-MX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56249"/>
                  </a:ext>
                </a:extLst>
              </a:tr>
              <a:tr h="708821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She</a:t>
                      </a:r>
                      <a:endParaRPr lang="es-MX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1846"/>
                  </a:ext>
                </a:extLst>
              </a:tr>
              <a:tr h="35441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It</a:t>
                      </a:r>
                      <a:endParaRPr lang="es-MX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17238"/>
                  </a:ext>
                </a:extLst>
              </a:tr>
              <a:tr h="354410">
                <a:tc rowSpan="4">
                  <a:txBody>
                    <a:bodyPr/>
                    <a:lstStyle/>
                    <a:p>
                      <a:pPr algn="ctr"/>
                      <a:r>
                        <a:rPr lang="es-MX" sz="2000" b="0" dirty="0">
                          <a:solidFill>
                            <a:schemeClr val="tx1"/>
                          </a:solidFill>
                        </a:rPr>
                        <a:t>No,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s-MX" sz="2800" b="0" dirty="0">
                          <a:solidFill>
                            <a:schemeClr val="tx1"/>
                          </a:solidFill>
                        </a:rPr>
                        <a:t>am </a:t>
                      </a:r>
                      <a:r>
                        <a:rPr lang="es-MX" sz="2800" b="0" dirty="0" err="1">
                          <a:solidFill>
                            <a:schemeClr val="tx1"/>
                          </a:solidFill>
                        </a:rPr>
                        <a:t>not</a:t>
                      </a:r>
                      <a:r>
                        <a:rPr lang="es-MX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es-MX" sz="2800" b="0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2800" b="0" dirty="0" err="1">
                          <a:solidFill>
                            <a:schemeClr val="tx1"/>
                          </a:solidFill>
                        </a:rPr>
                        <a:t>not</a:t>
                      </a:r>
                      <a:r>
                        <a:rPr lang="es-MX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es-MX" sz="2800" b="0" dirty="0">
                          <a:solidFill>
                            <a:schemeClr val="tx1"/>
                          </a:solidFill>
                        </a:rPr>
                        <a:t>are </a:t>
                      </a:r>
                      <a:r>
                        <a:rPr lang="es-MX" sz="2800" b="0" dirty="0" err="1">
                          <a:solidFill>
                            <a:schemeClr val="tx1"/>
                          </a:solidFill>
                        </a:rPr>
                        <a:t>not</a:t>
                      </a:r>
                      <a:r>
                        <a:rPr lang="es-MX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848327"/>
                  </a:ext>
                </a:extLst>
              </a:tr>
              <a:tr h="708821">
                <a:tc vMerge="1">
                  <a:txBody>
                    <a:bodyPr/>
                    <a:lstStyle/>
                    <a:p>
                      <a:pPr algn="ctr"/>
                      <a:endParaRPr lang="es-MX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You</a:t>
                      </a:r>
                      <a:endParaRPr lang="es-MX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674425"/>
                  </a:ext>
                </a:extLst>
              </a:tr>
              <a:tr h="708821">
                <a:tc vMerge="1">
                  <a:txBody>
                    <a:bodyPr/>
                    <a:lstStyle/>
                    <a:p>
                      <a:r>
                        <a:rPr lang="es-MX" dirty="0"/>
                        <a:t>are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We</a:t>
                      </a:r>
                      <a:endParaRPr lang="es-MX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280776"/>
                  </a:ext>
                </a:extLst>
              </a:tr>
              <a:tr h="708821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They</a:t>
                      </a:r>
                      <a:endParaRPr lang="es-MX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605462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2F7B19AC-F46B-3235-F079-9ADA3EEE1EAA}"/>
              </a:ext>
            </a:extLst>
          </p:cNvPr>
          <p:cNvSpPr txBox="1"/>
          <p:nvPr/>
        </p:nvSpPr>
        <p:spPr>
          <a:xfrm>
            <a:off x="1184224" y="404735"/>
            <a:ext cx="2424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FFC000"/>
                </a:solidFill>
              </a:rPr>
              <a:t>QUESTIONS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0B5315B-813E-4046-42D4-B6D17B5638D6}"/>
              </a:ext>
            </a:extLst>
          </p:cNvPr>
          <p:cNvSpPr txBox="1"/>
          <p:nvPr/>
        </p:nvSpPr>
        <p:spPr>
          <a:xfrm>
            <a:off x="6283375" y="407233"/>
            <a:ext cx="2100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FFC000"/>
                </a:solidFill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77653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jer 70 Años And Fondo Blanco - Banco de fotos e imágenes de stock - iStock">
            <a:extLst>
              <a:ext uri="{FF2B5EF4-FFF2-40B4-BE49-F238E27FC236}">
                <a16:creationId xmlns:a16="http://schemas.microsoft.com/office/drawing/2014/main" id="{EEEDA75E-F56A-4A04-B8E6-0D9117FF2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98" y="695053"/>
            <a:ext cx="1741217" cy="226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272502D-51AD-4641-B53C-28BDDE785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131166"/>
              </p:ext>
            </p:extLst>
          </p:nvPr>
        </p:nvGraphicFramePr>
        <p:xfrm>
          <a:off x="712864" y="2964484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she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young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Yes, </a:t>
                      </a:r>
                      <a:r>
                        <a:rPr lang="es-MX" dirty="0" err="1" smtClean="0"/>
                        <a:t>she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is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0" name="Picture 6" descr="Fotos de Niño obeso de stock, Niño obeso imágenes libres de derechos |  Depositphotos®">
            <a:extLst>
              <a:ext uri="{FF2B5EF4-FFF2-40B4-BE49-F238E27FC236}">
                <a16:creationId xmlns:a16="http://schemas.microsoft.com/office/drawing/2014/main" id="{F0AC14E8-9C53-44CB-B3BA-6157E42C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638" y="1156999"/>
            <a:ext cx="1984370" cy="18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3534859-898C-4024-9897-D4D505A30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103425"/>
              </p:ext>
            </p:extLst>
          </p:nvPr>
        </p:nvGraphicFramePr>
        <p:xfrm>
          <a:off x="3572375" y="2960468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she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tall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No, </a:t>
                      </a:r>
                      <a:r>
                        <a:rPr lang="es-MX" dirty="0" err="1" smtClean="0"/>
                        <a:t>she´s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baseline="0" dirty="0" err="1" smtClean="0"/>
                        <a:t>not</a:t>
                      </a:r>
                      <a:r>
                        <a:rPr lang="es-MX" baseline="0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2" name="Picture 8" descr="Fotos de Chico de stock, Chico imágenes libres de derechos | Depositphotos®">
            <a:extLst>
              <a:ext uri="{FF2B5EF4-FFF2-40B4-BE49-F238E27FC236}">
                <a16:creationId xmlns:a16="http://schemas.microsoft.com/office/drawing/2014/main" id="{2DCBE734-2518-4E4B-8D5B-3647EF75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61" y="579476"/>
            <a:ext cx="1537776" cy="24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4A84408-19CA-4F7C-9356-D8D087296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633653"/>
              </p:ext>
            </p:extLst>
          </p:nvPr>
        </p:nvGraphicFramePr>
        <p:xfrm>
          <a:off x="6672518" y="2968484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he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thin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No, </a:t>
                      </a:r>
                      <a:r>
                        <a:rPr lang="es-MX" dirty="0" err="1" smtClean="0"/>
                        <a:t>he´s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bot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4" name="Picture 10" descr="Self-Love Quotes for Thin Girls – Cherry Blossom Intimates">
            <a:extLst>
              <a:ext uri="{FF2B5EF4-FFF2-40B4-BE49-F238E27FC236}">
                <a16:creationId xmlns:a16="http://schemas.microsoft.com/office/drawing/2014/main" id="{AAD6A6B9-576F-40E3-B131-5D58B5DAE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CD4E9"/>
              </a:clrFrom>
              <a:clrTo>
                <a:srgbClr val="CCD4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b="10686"/>
          <a:stretch/>
        </p:blipFill>
        <p:spPr bwMode="auto">
          <a:xfrm>
            <a:off x="867684" y="4185733"/>
            <a:ext cx="1844019" cy="17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97BA32D-51BE-4A8B-B01D-44C81AC86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035644"/>
              </p:ext>
            </p:extLst>
          </p:nvPr>
        </p:nvGraphicFramePr>
        <p:xfrm>
          <a:off x="756980" y="5944294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Are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they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thin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Yes,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baseline="0" dirty="0" err="1" smtClean="0"/>
                        <a:t>they´re</a:t>
                      </a:r>
                      <a:r>
                        <a:rPr lang="es-MX" baseline="0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6" name="Picture 12" descr="Adolescencia tardía y formación de huesos, lo que debes saber -  ClikiSalud.net | Fundación Carlos Slim">
            <a:extLst>
              <a:ext uri="{FF2B5EF4-FFF2-40B4-BE49-F238E27FC236}">
                <a16:creationId xmlns:a16="http://schemas.microsoft.com/office/drawing/2014/main" id="{E1667EFD-7C92-4ADD-99E4-F961B53B1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r="27895"/>
          <a:stretch/>
        </p:blipFill>
        <p:spPr bwMode="auto">
          <a:xfrm>
            <a:off x="3561347" y="3924802"/>
            <a:ext cx="1949117" cy="1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D2B4583-6DA8-4648-9237-38D7355FC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780799"/>
              </p:ext>
            </p:extLst>
          </p:nvPr>
        </p:nvGraphicFramePr>
        <p:xfrm>
          <a:off x="3520232" y="5916222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he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tall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Yes , he </a:t>
                      </a:r>
                      <a:r>
                        <a:rPr lang="es-MX" dirty="0" err="1" smtClean="0"/>
                        <a:t>is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1F63E38-3948-4124-BEC5-4BFE55CAC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503027"/>
              </p:ext>
            </p:extLst>
          </p:nvPr>
        </p:nvGraphicFramePr>
        <p:xfrm>
          <a:off x="6632396" y="5912211"/>
          <a:ext cx="21536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 he </a:t>
                      </a:r>
                      <a:r>
                        <a:rPr lang="es-MX" dirty="0" err="1">
                          <a:solidFill>
                            <a:schemeClr val="tx1"/>
                          </a:solidFill>
                        </a:rPr>
                        <a:t>handsome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Yes , he </a:t>
                      </a:r>
                      <a:r>
                        <a:rPr lang="es-MX" dirty="0" err="1" smtClean="0"/>
                        <a:t>is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8" name="Picture 14" descr="Amazon.com: Póster de Chris Hemsworth de 18.0 x 24.0 in : Hogar y Cocina">
            <a:extLst>
              <a:ext uri="{FF2B5EF4-FFF2-40B4-BE49-F238E27FC236}">
                <a16:creationId xmlns:a16="http://schemas.microsoft.com/office/drawing/2014/main" id="{C88C6716-FB74-43CF-9A2A-BC446B18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7F1"/>
              </a:clrFrom>
              <a:clrTo>
                <a:srgbClr val="F6F7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68" y="3909008"/>
            <a:ext cx="1654342" cy="199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F001DA5-62C7-4DB6-90B4-76DF87F955FB}"/>
              </a:ext>
            </a:extLst>
          </p:cNvPr>
          <p:cNvSpPr txBox="1"/>
          <p:nvPr/>
        </p:nvSpPr>
        <p:spPr>
          <a:xfrm>
            <a:off x="36092" y="437500"/>
            <a:ext cx="3220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yes/no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6E477D4-EFDE-460D-82A6-E449FDE2C043}"/>
              </a:ext>
            </a:extLst>
          </p:cNvPr>
          <p:cNvSpPr txBox="1"/>
          <p:nvPr/>
        </p:nvSpPr>
        <p:spPr>
          <a:xfrm>
            <a:off x="0" y="8593"/>
            <a:ext cx="9144000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“Yes no </a:t>
            </a:r>
            <a:r>
              <a:rPr lang="es-MX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MX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08642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1452</TotalTime>
  <Words>929</Words>
  <Application>Microsoft Office PowerPoint</Application>
  <PresentationFormat>Carta (216 x 279 mm)</PresentationFormat>
  <Paragraphs>269</Paragraphs>
  <Slides>25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ENEP</dc:creator>
  <cp:lastModifiedBy>usuario</cp:lastModifiedBy>
  <cp:revision>73</cp:revision>
  <dcterms:created xsi:type="dcterms:W3CDTF">2020-10-28T18:09:44Z</dcterms:created>
  <dcterms:modified xsi:type="dcterms:W3CDTF">2023-11-29T02:30:35Z</dcterms:modified>
</cp:coreProperties>
</file>