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56" r:id="rId3"/>
    <p:sldId id="257" r:id="rId4"/>
    <p:sldId id="258" r:id="rId5"/>
  </p:sldIdLst>
  <p:sldSz cx="25199975" cy="10799763"/>
  <p:notesSz cx="6858000" cy="9144000"/>
  <p:defaultTextStyle>
    <a:defPPr>
      <a:defRPr lang="es-MX"/>
    </a:defPPr>
    <a:lvl1pPr marL="0" algn="l" defTabSz="1489459" rtl="0" eaLnBrk="1" latinLnBrk="0" hangingPunct="1">
      <a:defRPr sz="2932" kern="1200">
        <a:solidFill>
          <a:schemeClr val="tx1"/>
        </a:solidFill>
        <a:latin typeface="+mn-lt"/>
        <a:ea typeface="+mn-ea"/>
        <a:cs typeface="+mn-cs"/>
      </a:defRPr>
    </a:lvl1pPr>
    <a:lvl2pPr marL="744730" algn="l" defTabSz="1489459" rtl="0" eaLnBrk="1" latinLnBrk="0" hangingPunct="1">
      <a:defRPr sz="2932" kern="1200">
        <a:solidFill>
          <a:schemeClr val="tx1"/>
        </a:solidFill>
        <a:latin typeface="+mn-lt"/>
        <a:ea typeface="+mn-ea"/>
        <a:cs typeface="+mn-cs"/>
      </a:defRPr>
    </a:lvl2pPr>
    <a:lvl3pPr marL="1489459" algn="l" defTabSz="1489459" rtl="0" eaLnBrk="1" latinLnBrk="0" hangingPunct="1">
      <a:defRPr sz="2932" kern="1200">
        <a:solidFill>
          <a:schemeClr val="tx1"/>
        </a:solidFill>
        <a:latin typeface="+mn-lt"/>
        <a:ea typeface="+mn-ea"/>
        <a:cs typeface="+mn-cs"/>
      </a:defRPr>
    </a:lvl3pPr>
    <a:lvl4pPr marL="2234189" algn="l" defTabSz="1489459" rtl="0" eaLnBrk="1" latinLnBrk="0" hangingPunct="1">
      <a:defRPr sz="2932" kern="1200">
        <a:solidFill>
          <a:schemeClr val="tx1"/>
        </a:solidFill>
        <a:latin typeface="+mn-lt"/>
        <a:ea typeface="+mn-ea"/>
        <a:cs typeface="+mn-cs"/>
      </a:defRPr>
    </a:lvl4pPr>
    <a:lvl5pPr marL="2978919" algn="l" defTabSz="1489459" rtl="0" eaLnBrk="1" latinLnBrk="0" hangingPunct="1">
      <a:defRPr sz="2932" kern="1200">
        <a:solidFill>
          <a:schemeClr val="tx1"/>
        </a:solidFill>
        <a:latin typeface="+mn-lt"/>
        <a:ea typeface="+mn-ea"/>
        <a:cs typeface="+mn-cs"/>
      </a:defRPr>
    </a:lvl5pPr>
    <a:lvl6pPr marL="3723649" algn="l" defTabSz="1489459" rtl="0" eaLnBrk="1" latinLnBrk="0" hangingPunct="1">
      <a:defRPr sz="2932" kern="1200">
        <a:solidFill>
          <a:schemeClr val="tx1"/>
        </a:solidFill>
        <a:latin typeface="+mn-lt"/>
        <a:ea typeface="+mn-ea"/>
        <a:cs typeface="+mn-cs"/>
      </a:defRPr>
    </a:lvl6pPr>
    <a:lvl7pPr marL="4468379" algn="l" defTabSz="1489459" rtl="0" eaLnBrk="1" latinLnBrk="0" hangingPunct="1">
      <a:defRPr sz="2932" kern="1200">
        <a:solidFill>
          <a:schemeClr val="tx1"/>
        </a:solidFill>
        <a:latin typeface="+mn-lt"/>
        <a:ea typeface="+mn-ea"/>
        <a:cs typeface="+mn-cs"/>
      </a:defRPr>
    </a:lvl7pPr>
    <a:lvl8pPr marL="5213109" algn="l" defTabSz="1489459" rtl="0" eaLnBrk="1" latinLnBrk="0" hangingPunct="1">
      <a:defRPr sz="2932" kern="1200">
        <a:solidFill>
          <a:schemeClr val="tx1"/>
        </a:solidFill>
        <a:latin typeface="+mn-lt"/>
        <a:ea typeface="+mn-ea"/>
        <a:cs typeface="+mn-cs"/>
      </a:defRPr>
    </a:lvl8pPr>
    <a:lvl9pPr marL="5957838" algn="l" defTabSz="1489459" rtl="0" eaLnBrk="1" latinLnBrk="0" hangingPunct="1">
      <a:defRPr sz="2932"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2B0"/>
    <a:srgbClr val="FED794"/>
    <a:srgbClr val="C9DBFF"/>
    <a:srgbClr val="9BC1CA"/>
    <a:srgbClr val="FEF9F0"/>
    <a:srgbClr val="FDF4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p:scale>
          <a:sx n="35" d="100"/>
          <a:sy n="35" d="100"/>
        </p:scale>
        <p:origin x="579" y="8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149997" y="1767462"/>
            <a:ext cx="18899981" cy="3759917"/>
          </a:xfrm>
        </p:spPr>
        <p:txBody>
          <a:bodyPr anchor="b"/>
          <a:lstStyle>
            <a:lvl1pPr algn="ctr">
              <a:defRPr sz="9449"/>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5672376"/>
            <a:ext cx="18899981" cy="2607442"/>
          </a:xfrm>
        </p:spPr>
        <p:txBody>
          <a:bodyPr/>
          <a:lstStyle>
            <a:lvl1pPr marL="0" indent="0" algn="ctr">
              <a:buNone/>
              <a:defRPr sz="3780"/>
            </a:lvl1pPr>
            <a:lvl2pPr marL="719999" indent="0" algn="ctr">
              <a:buNone/>
              <a:defRPr sz="3150"/>
            </a:lvl2pPr>
            <a:lvl3pPr marL="1439997" indent="0" algn="ctr">
              <a:buNone/>
              <a:defRPr sz="2835"/>
            </a:lvl3pPr>
            <a:lvl4pPr marL="2159996" indent="0" algn="ctr">
              <a:buNone/>
              <a:defRPr sz="2520"/>
            </a:lvl4pPr>
            <a:lvl5pPr marL="2879994" indent="0" algn="ctr">
              <a:buNone/>
              <a:defRPr sz="2520"/>
            </a:lvl5pPr>
            <a:lvl6pPr marL="3599993" indent="0" algn="ctr">
              <a:buNone/>
              <a:defRPr sz="2520"/>
            </a:lvl6pPr>
            <a:lvl7pPr marL="4319991" indent="0" algn="ctr">
              <a:buNone/>
              <a:defRPr sz="2520"/>
            </a:lvl7pPr>
            <a:lvl8pPr marL="5039990" indent="0" algn="ctr">
              <a:buNone/>
              <a:defRPr sz="2520"/>
            </a:lvl8pPr>
            <a:lvl9pPr marL="5759988" indent="0" algn="ctr">
              <a:buNone/>
              <a:defRPr sz="252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AEAB314-61AB-47D6-A063-F071E19103E6}" type="datetimeFigureOut">
              <a:rPr lang="es-MX" smtClean="0"/>
              <a:t>10/12/2023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3871436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EAB314-61AB-47D6-A063-F071E19103E6}" type="datetimeFigureOut">
              <a:rPr lang="es-MX" smtClean="0"/>
              <a:t>10/12/2023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285390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2" y="574987"/>
            <a:ext cx="5433745" cy="91523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498" y="574987"/>
            <a:ext cx="15986234" cy="915230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EAB314-61AB-47D6-A063-F071E19103E6}" type="datetimeFigureOut">
              <a:rPr lang="es-MX" smtClean="0"/>
              <a:t>10/12/2023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39030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EAB314-61AB-47D6-A063-F071E19103E6}" type="datetimeFigureOut">
              <a:rPr lang="es-MX" smtClean="0"/>
              <a:t>10/12/2023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421210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4" y="2692442"/>
            <a:ext cx="21734978" cy="4492401"/>
          </a:xfrm>
        </p:spPr>
        <p:txBody>
          <a:bodyPr anchor="b"/>
          <a:lstStyle>
            <a:lvl1pPr>
              <a:defRPr sz="9449"/>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4" y="7227343"/>
            <a:ext cx="21734978" cy="2362447"/>
          </a:xfrm>
        </p:spPr>
        <p:txBody>
          <a:bodyPr/>
          <a:lstStyle>
            <a:lvl1pPr marL="0" indent="0">
              <a:buNone/>
              <a:defRPr sz="3780">
                <a:solidFill>
                  <a:schemeClr val="tx1">
                    <a:tint val="75000"/>
                  </a:schemeClr>
                </a:solidFill>
              </a:defRPr>
            </a:lvl1pPr>
            <a:lvl2pPr marL="719999" indent="0">
              <a:buNone/>
              <a:defRPr sz="3150">
                <a:solidFill>
                  <a:schemeClr val="tx1">
                    <a:tint val="75000"/>
                  </a:schemeClr>
                </a:solidFill>
              </a:defRPr>
            </a:lvl2pPr>
            <a:lvl3pPr marL="1439997" indent="0">
              <a:buNone/>
              <a:defRPr sz="2835">
                <a:solidFill>
                  <a:schemeClr val="tx1">
                    <a:tint val="75000"/>
                  </a:schemeClr>
                </a:solidFill>
              </a:defRPr>
            </a:lvl3pPr>
            <a:lvl4pPr marL="2159996" indent="0">
              <a:buNone/>
              <a:defRPr sz="2520">
                <a:solidFill>
                  <a:schemeClr val="tx1">
                    <a:tint val="75000"/>
                  </a:schemeClr>
                </a:solidFill>
              </a:defRPr>
            </a:lvl4pPr>
            <a:lvl5pPr marL="2879994" indent="0">
              <a:buNone/>
              <a:defRPr sz="2520">
                <a:solidFill>
                  <a:schemeClr val="tx1">
                    <a:tint val="75000"/>
                  </a:schemeClr>
                </a:solidFill>
              </a:defRPr>
            </a:lvl5pPr>
            <a:lvl6pPr marL="3599993" indent="0">
              <a:buNone/>
              <a:defRPr sz="2520">
                <a:solidFill>
                  <a:schemeClr val="tx1">
                    <a:tint val="75000"/>
                  </a:schemeClr>
                </a:solidFill>
              </a:defRPr>
            </a:lvl6pPr>
            <a:lvl7pPr marL="4319991" indent="0">
              <a:buNone/>
              <a:defRPr sz="2520">
                <a:solidFill>
                  <a:schemeClr val="tx1">
                    <a:tint val="75000"/>
                  </a:schemeClr>
                </a:solidFill>
              </a:defRPr>
            </a:lvl7pPr>
            <a:lvl8pPr marL="5039990" indent="0">
              <a:buNone/>
              <a:defRPr sz="2520">
                <a:solidFill>
                  <a:schemeClr val="tx1">
                    <a:tint val="75000"/>
                  </a:schemeClr>
                </a:solidFill>
              </a:defRPr>
            </a:lvl8pPr>
            <a:lvl9pPr marL="5759988" indent="0">
              <a:buNone/>
              <a:defRPr sz="252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AEAB314-61AB-47D6-A063-F071E19103E6}" type="datetimeFigureOut">
              <a:rPr lang="es-MX" smtClean="0"/>
              <a:t>10/12/2023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43484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2874937"/>
            <a:ext cx="10709989" cy="685235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2874937"/>
            <a:ext cx="10709989" cy="685235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AEAB314-61AB-47D6-A063-F071E19103E6}" type="datetimeFigureOut">
              <a:rPr lang="es-MX" smtClean="0"/>
              <a:t>10/12/2023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2756183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574988"/>
            <a:ext cx="21734978" cy="2087455"/>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1" y="2647443"/>
            <a:ext cx="10660770" cy="1297471"/>
          </a:xfrm>
        </p:spPr>
        <p:txBody>
          <a:bodyPr anchor="b"/>
          <a:lstStyle>
            <a:lvl1pPr marL="0" indent="0">
              <a:buNone/>
              <a:defRPr sz="3780" b="1"/>
            </a:lvl1pPr>
            <a:lvl2pPr marL="719999" indent="0">
              <a:buNone/>
              <a:defRPr sz="3150" b="1"/>
            </a:lvl2pPr>
            <a:lvl3pPr marL="1439997" indent="0">
              <a:buNone/>
              <a:defRPr sz="2835" b="1"/>
            </a:lvl3pPr>
            <a:lvl4pPr marL="2159996" indent="0">
              <a:buNone/>
              <a:defRPr sz="2520" b="1"/>
            </a:lvl4pPr>
            <a:lvl5pPr marL="2879994" indent="0">
              <a:buNone/>
              <a:defRPr sz="2520" b="1"/>
            </a:lvl5pPr>
            <a:lvl6pPr marL="3599993" indent="0">
              <a:buNone/>
              <a:defRPr sz="2520" b="1"/>
            </a:lvl6pPr>
            <a:lvl7pPr marL="4319991" indent="0">
              <a:buNone/>
              <a:defRPr sz="2520" b="1"/>
            </a:lvl7pPr>
            <a:lvl8pPr marL="5039990" indent="0">
              <a:buNone/>
              <a:defRPr sz="2520" b="1"/>
            </a:lvl8pPr>
            <a:lvl9pPr marL="5759988" indent="0">
              <a:buNone/>
              <a:defRPr sz="2520" b="1"/>
            </a:lvl9pPr>
          </a:lstStyle>
          <a:p>
            <a:pPr lvl="0"/>
            <a:r>
              <a:rPr lang="es-ES" smtClean="0"/>
              <a:t>Editar el estilo de texto del patrón</a:t>
            </a:r>
          </a:p>
        </p:txBody>
      </p:sp>
      <p:sp>
        <p:nvSpPr>
          <p:cNvPr id="4" name="Content Placeholder 3"/>
          <p:cNvSpPr>
            <a:spLocks noGrp="1"/>
          </p:cNvSpPr>
          <p:nvPr>
            <p:ph sz="half" idx="2"/>
          </p:nvPr>
        </p:nvSpPr>
        <p:spPr>
          <a:xfrm>
            <a:off x="1735781" y="3944914"/>
            <a:ext cx="10660770" cy="58023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7" y="2647443"/>
            <a:ext cx="10713272" cy="1297471"/>
          </a:xfrm>
        </p:spPr>
        <p:txBody>
          <a:bodyPr anchor="b"/>
          <a:lstStyle>
            <a:lvl1pPr marL="0" indent="0">
              <a:buNone/>
              <a:defRPr sz="3780" b="1"/>
            </a:lvl1pPr>
            <a:lvl2pPr marL="719999" indent="0">
              <a:buNone/>
              <a:defRPr sz="3150" b="1"/>
            </a:lvl2pPr>
            <a:lvl3pPr marL="1439997" indent="0">
              <a:buNone/>
              <a:defRPr sz="2835" b="1"/>
            </a:lvl3pPr>
            <a:lvl4pPr marL="2159996" indent="0">
              <a:buNone/>
              <a:defRPr sz="2520" b="1"/>
            </a:lvl4pPr>
            <a:lvl5pPr marL="2879994" indent="0">
              <a:buNone/>
              <a:defRPr sz="2520" b="1"/>
            </a:lvl5pPr>
            <a:lvl6pPr marL="3599993" indent="0">
              <a:buNone/>
              <a:defRPr sz="2520" b="1"/>
            </a:lvl6pPr>
            <a:lvl7pPr marL="4319991" indent="0">
              <a:buNone/>
              <a:defRPr sz="2520" b="1"/>
            </a:lvl7pPr>
            <a:lvl8pPr marL="5039990" indent="0">
              <a:buNone/>
              <a:defRPr sz="2520" b="1"/>
            </a:lvl8pPr>
            <a:lvl9pPr marL="5759988" indent="0">
              <a:buNone/>
              <a:defRPr sz="2520" b="1"/>
            </a:lvl9pPr>
          </a:lstStyle>
          <a:p>
            <a:pPr lvl="0"/>
            <a:r>
              <a:rPr lang="es-ES" smtClean="0"/>
              <a:t>Editar el estilo de texto del patrón</a:t>
            </a:r>
          </a:p>
        </p:txBody>
      </p:sp>
      <p:sp>
        <p:nvSpPr>
          <p:cNvPr id="6" name="Content Placeholder 5"/>
          <p:cNvSpPr>
            <a:spLocks noGrp="1"/>
          </p:cNvSpPr>
          <p:nvPr>
            <p:ph sz="quarter" idx="4"/>
          </p:nvPr>
        </p:nvSpPr>
        <p:spPr>
          <a:xfrm>
            <a:off x="12757487" y="3944914"/>
            <a:ext cx="10713272" cy="58023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AEAB314-61AB-47D6-A063-F071E19103E6}" type="datetimeFigureOut">
              <a:rPr lang="es-MX" smtClean="0"/>
              <a:t>10/12/2023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476323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AEAB314-61AB-47D6-A063-F071E19103E6}" type="datetimeFigureOut">
              <a:rPr lang="es-MX" smtClean="0"/>
              <a:t>10/12/2023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2465948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EAB314-61AB-47D6-A063-F071E19103E6}" type="datetimeFigureOut">
              <a:rPr lang="es-MX" smtClean="0"/>
              <a:t>10/12/2023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256173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2" y="719984"/>
            <a:ext cx="8127647" cy="2519945"/>
          </a:xfrm>
        </p:spPr>
        <p:txBody>
          <a:bodyPr anchor="b"/>
          <a:lstStyle>
            <a:lvl1pPr>
              <a:defRPr sz="503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1554966"/>
            <a:ext cx="12757487" cy="7674832"/>
          </a:xfrm>
        </p:spPr>
        <p:txBody>
          <a:bodyPr/>
          <a:lstStyle>
            <a:lvl1pPr>
              <a:defRPr sz="5039"/>
            </a:lvl1pPr>
            <a:lvl2pPr>
              <a:defRPr sz="4409"/>
            </a:lvl2pPr>
            <a:lvl3pPr>
              <a:defRPr sz="3780"/>
            </a:lvl3pPr>
            <a:lvl4pPr>
              <a:defRPr sz="3150"/>
            </a:lvl4pPr>
            <a:lvl5pPr>
              <a:defRPr sz="3150"/>
            </a:lvl5pPr>
            <a:lvl6pPr>
              <a:defRPr sz="3150"/>
            </a:lvl6pPr>
            <a:lvl7pPr>
              <a:defRPr sz="3150"/>
            </a:lvl7pPr>
            <a:lvl8pPr>
              <a:defRPr sz="3150"/>
            </a:lvl8pPr>
            <a:lvl9pPr>
              <a:defRPr sz="315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2" y="3239929"/>
            <a:ext cx="8127647" cy="6002369"/>
          </a:xfrm>
        </p:spPr>
        <p:txBody>
          <a:bodyPr/>
          <a:lstStyle>
            <a:lvl1pPr marL="0" indent="0">
              <a:buNone/>
              <a:defRPr sz="2520"/>
            </a:lvl1pPr>
            <a:lvl2pPr marL="719999" indent="0">
              <a:buNone/>
              <a:defRPr sz="2205"/>
            </a:lvl2pPr>
            <a:lvl3pPr marL="1439997" indent="0">
              <a:buNone/>
              <a:defRPr sz="1890"/>
            </a:lvl3pPr>
            <a:lvl4pPr marL="2159996" indent="0">
              <a:buNone/>
              <a:defRPr sz="1575"/>
            </a:lvl4pPr>
            <a:lvl5pPr marL="2879994" indent="0">
              <a:buNone/>
              <a:defRPr sz="1575"/>
            </a:lvl5pPr>
            <a:lvl6pPr marL="3599993" indent="0">
              <a:buNone/>
              <a:defRPr sz="1575"/>
            </a:lvl6pPr>
            <a:lvl7pPr marL="4319991" indent="0">
              <a:buNone/>
              <a:defRPr sz="1575"/>
            </a:lvl7pPr>
            <a:lvl8pPr marL="5039990" indent="0">
              <a:buNone/>
              <a:defRPr sz="1575"/>
            </a:lvl8pPr>
            <a:lvl9pPr marL="5759988" indent="0">
              <a:buNone/>
              <a:defRPr sz="15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AEAB314-61AB-47D6-A063-F071E19103E6}" type="datetimeFigureOut">
              <a:rPr lang="es-MX" smtClean="0"/>
              <a:t>10/12/2023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4102402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2" y="719984"/>
            <a:ext cx="8127647" cy="2519945"/>
          </a:xfrm>
        </p:spPr>
        <p:txBody>
          <a:bodyPr anchor="b"/>
          <a:lstStyle>
            <a:lvl1pPr>
              <a:defRPr sz="503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1554966"/>
            <a:ext cx="12757487" cy="7674832"/>
          </a:xfrm>
        </p:spPr>
        <p:txBody>
          <a:bodyPr anchor="t"/>
          <a:lstStyle>
            <a:lvl1pPr marL="0" indent="0">
              <a:buNone/>
              <a:defRPr sz="5039"/>
            </a:lvl1pPr>
            <a:lvl2pPr marL="719999" indent="0">
              <a:buNone/>
              <a:defRPr sz="4409"/>
            </a:lvl2pPr>
            <a:lvl3pPr marL="1439997" indent="0">
              <a:buNone/>
              <a:defRPr sz="3780"/>
            </a:lvl3pPr>
            <a:lvl4pPr marL="2159996" indent="0">
              <a:buNone/>
              <a:defRPr sz="3150"/>
            </a:lvl4pPr>
            <a:lvl5pPr marL="2879994" indent="0">
              <a:buNone/>
              <a:defRPr sz="3150"/>
            </a:lvl5pPr>
            <a:lvl6pPr marL="3599993" indent="0">
              <a:buNone/>
              <a:defRPr sz="3150"/>
            </a:lvl6pPr>
            <a:lvl7pPr marL="4319991" indent="0">
              <a:buNone/>
              <a:defRPr sz="3150"/>
            </a:lvl7pPr>
            <a:lvl8pPr marL="5039990" indent="0">
              <a:buNone/>
              <a:defRPr sz="3150"/>
            </a:lvl8pPr>
            <a:lvl9pPr marL="5759988" indent="0">
              <a:buNone/>
              <a:defRPr sz="315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2" y="3239929"/>
            <a:ext cx="8127647" cy="6002369"/>
          </a:xfrm>
        </p:spPr>
        <p:txBody>
          <a:bodyPr/>
          <a:lstStyle>
            <a:lvl1pPr marL="0" indent="0">
              <a:buNone/>
              <a:defRPr sz="2520"/>
            </a:lvl1pPr>
            <a:lvl2pPr marL="719999" indent="0">
              <a:buNone/>
              <a:defRPr sz="2205"/>
            </a:lvl2pPr>
            <a:lvl3pPr marL="1439997" indent="0">
              <a:buNone/>
              <a:defRPr sz="1890"/>
            </a:lvl3pPr>
            <a:lvl4pPr marL="2159996" indent="0">
              <a:buNone/>
              <a:defRPr sz="1575"/>
            </a:lvl4pPr>
            <a:lvl5pPr marL="2879994" indent="0">
              <a:buNone/>
              <a:defRPr sz="1575"/>
            </a:lvl5pPr>
            <a:lvl6pPr marL="3599993" indent="0">
              <a:buNone/>
              <a:defRPr sz="1575"/>
            </a:lvl6pPr>
            <a:lvl7pPr marL="4319991" indent="0">
              <a:buNone/>
              <a:defRPr sz="1575"/>
            </a:lvl7pPr>
            <a:lvl8pPr marL="5039990" indent="0">
              <a:buNone/>
              <a:defRPr sz="1575"/>
            </a:lvl8pPr>
            <a:lvl9pPr marL="5759988" indent="0">
              <a:buNone/>
              <a:defRPr sz="1575"/>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AEAB314-61AB-47D6-A063-F071E19103E6}" type="datetimeFigureOut">
              <a:rPr lang="es-MX" smtClean="0"/>
              <a:t>10/12/2023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9C1EBB50-DEEC-45AC-BB4B-D00B7B5FC6DA}" type="slidenum">
              <a:rPr lang="es-MX" smtClean="0"/>
              <a:t>‹Nº›</a:t>
            </a:fld>
            <a:endParaRPr lang="es-MX"/>
          </a:p>
        </p:txBody>
      </p:sp>
    </p:spTree>
    <p:extLst>
      <p:ext uri="{BB962C8B-B14F-4D97-AF65-F5344CB8AC3E}">
        <p14:creationId xmlns:p14="http://schemas.microsoft.com/office/powerpoint/2010/main" val="154464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574988"/>
            <a:ext cx="21734978" cy="208745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2874937"/>
            <a:ext cx="21734978" cy="6852350"/>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10009781"/>
            <a:ext cx="5669994" cy="574987"/>
          </a:xfrm>
          <a:prstGeom prst="rect">
            <a:avLst/>
          </a:prstGeom>
        </p:spPr>
        <p:txBody>
          <a:bodyPr vert="horz" lIns="91440" tIns="45720" rIns="91440" bIns="45720" rtlCol="0" anchor="ctr"/>
          <a:lstStyle>
            <a:lvl1pPr algn="l">
              <a:defRPr sz="1890">
                <a:solidFill>
                  <a:schemeClr val="tx1">
                    <a:tint val="75000"/>
                  </a:schemeClr>
                </a:solidFill>
              </a:defRPr>
            </a:lvl1pPr>
          </a:lstStyle>
          <a:p>
            <a:fld id="{2AEAB314-61AB-47D6-A063-F071E19103E6}" type="datetimeFigureOut">
              <a:rPr lang="es-MX" smtClean="0"/>
              <a:t>10/12/2023</a:t>
            </a:fld>
            <a:endParaRPr lang="es-MX"/>
          </a:p>
        </p:txBody>
      </p:sp>
      <p:sp>
        <p:nvSpPr>
          <p:cNvPr id="5" name="Footer Placeholder 4"/>
          <p:cNvSpPr>
            <a:spLocks noGrp="1"/>
          </p:cNvSpPr>
          <p:nvPr>
            <p:ph type="ftr" sz="quarter" idx="3"/>
          </p:nvPr>
        </p:nvSpPr>
        <p:spPr>
          <a:xfrm>
            <a:off x="8347492" y="10009781"/>
            <a:ext cx="8504992" cy="574987"/>
          </a:xfrm>
          <a:prstGeom prst="rect">
            <a:avLst/>
          </a:prstGeom>
        </p:spPr>
        <p:txBody>
          <a:bodyPr vert="horz" lIns="91440" tIns="45720" rIns="91440" bIns="45720" rtlCol="0" anchor="ctr"/>
          <a:lstStyle>
            <a:lvl1pPr algn="ctr">
              <a:defRPr sz="189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7797483" y="10009781"/>
            <a:ext cx="5669994" cy="574987"/>
          </a:xfrm>
          <a:prstGeom prst="rect">
            <a:avLst/>
          </a:prstGeom>
        </p:spPr>
        <p:txBody>
          <a:bodyPr vert="horz" lIns="91440" tIns="45720" rIns="91440" bIns="45720" rtlCol="0" anchor="ctr"/>
          <a:lstStyle>
            <a:lvl1pPr algn="r">
              <a:defRPr sz="1890">
                <a:solidFill>
                  <a:schemeClr val="tx1">
                    <a:tint val="75000"/>
                  </a:schemeClr>
                </a:solidFill>
              </a:defRPr>
            </a:lvl1pPr>
          </a:lstStyle>
          <a:p>
            <a:fld id="{9C1EBB50-DEEC-45AC-BB4B-D00B7B5FC6DA}" type="slidenum">
              <a:rPr lang="es-MX" smtClean="0"/>
              <a:t>‹Nº›</a:t>
            </a:fld>
            <a:endParaRPr lang="es-MX"/>
          </a:p>
        </p:txBody>
      </p:sp>
    </p:spTree>
    <p:extLst>
      <p:ext uri="{BB962C8B-B14F-4D97-AF65-F5344CB8AC3E}">
        <p14:creationId xmlns:p14="http://schemas.microsoft.com/office/powerpoint/2010/main" val="10255730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439997" rtl="0" eaLnBrk="1" latinLnBrk="0" hangingPunct="1">
        <a:lnSpc>
          <a:spcPct val="90000"/>
        </a:lnSpc>
        <a:spcBef>
          <a:spcPct val="0"/>
        </a:spcBef>
        <a:buNone/>
        <a:defRPr sz="6929" kern="1200">
          <a:solidFill>
            <a:schemeClr val="tx1"/>
          </a:solidFill>
          <a:latin typeface="+mj-lt"/>
          <a:ea typeface="+mj-ea"/>
          <a:cs typeface="+mj-cs"/>
        </a:defRPr>
      </a:lvl1pPr>
    </p:titleStyle>
    <p:bodyStyle>
      <a:lvl1pPr marL="359999" indent="-359999" algn="l" defTabSz="1439997" rtl="0" eaLnBrk="1" latinLnBrk="0" hangingPunct="1">
        <a:lnSpc>
          <a:spcPct val="90000"/>
        </a:lnSpc>
        <a:spcBef>
          <a:spcPts val="1575"/>
        </a:spcBef>
        <a:buFont typeface="Arial" panose="020B0604020202020204" pitchFamily="34" charset="0"/>
        <a:buChar char="•"/>
        <a:defRPr sz="4409" kern="1200">
          <a:solidFill>
            <a:schemeClr val="tx1"/>
          </a:solidFill>
          <a:latin typeface="+mn-lt"/>
          <a:ea typeface="+mn-ea"/>
          <a:cs typeface="+mn-cs"/>
        </a:defRPr>
      </a:lvl1pPr>
      <a:lvl2pPr marL="1079998" indent="-359999" algn="l" defTabSz="1439997" rtl="0" eaLnBrk="1" latinLnBrk="0" hangingPunct="1">
        <a:lnSpc>
          <a:spcPct val="90000"/>
        </a:lnSpc>
        <a:spcBef>
          <a:spcPts val="787"/>
        </a:spcBef>
        <a:buFont typeface="Arial" panose="020B0604020202020204" pitchFamily="34" charset="0"/>
        <a:buChar char="•"/>
        <a:defRPr sz="3780" kern="1200">
          <a:solidFill>
            <a:schemeClr val="tx1"/>
          </a:solidFill>
          <a:latin typeface="+mn-lt"/>
          <a:ea typeface="+mn-ea"/>
          <a:cs typeface="+mn-cs"/>
        </a:defRPr>
      </a:lvl2pPr>
      <a:lvl3pPr marL="1799996" indent="-359999" algn="l" defTabSz="1439997" rtl="0" eaLnBrk="1" latinLnBrk="0" hangingPunct="1">
        <a:lnSpc>
          <a:spcPct val="90000"/>
        </a:lnSpc>
        <a:spcBef>
          <a:spcPts val="787"/>
        </a:spcBef>
        <a:buFont typeface="Arial" panose="020B0604020202020204" pitchFamily="34" charset="0"/>
        <a:buChar char="•"/>
        <a:defRPr sz="3150" kern="1200">
          <a:solidFill>
            <a:schemeClr val="tx1"/>
          </a:solidFill>
          <a:latin typeface="+mn-lt"/>
          <a:ea typeface="+mn-ea"/>
          <a:cs typeface="+mn-cs"/>
        </a:defRPr>
      </a:lvl3pPr>
      <a:lvl4pPr marL="2519995"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4pPr>
      <a:lvl5pPr marL="3239994"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5pPr>
      <a:lvl6pPr marL="3959992"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6pPr>
      <a:lvl7pPr marL="4679991"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7pPr>
      <a:lvl8pPr marL="5399989"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8pPr>
      <a:lvl9pPr marL="6119988" indent="-359999" algn="l" defTabSz="1439997" rtl="0" eaLnBrk="1" latinLnBrk="0" hangingPunct="1">
        <a:lnSpc>
          <a:spcPct val="90000"/>
        </a:lnSpc>
        <a:spcBef>
          <a:spcPts val="787"/>
        </a:spcBef>
        <a:buFont typeface="Arial" panose="020B0604020202020204" pitchFamily="34" charset="0"/>
        <a:buChar char="•"/>
        <a:defRPr sz="2835" kern="1200">
          <a:solidFill>
            <a:schemeClr val="tx1"/>
          </a:solidFill>
          <a:latin typeface="+mn-lt"/>
          <a:ea typeface="+mn-ea"/>
          <a:cs typeface="+mn-cs"/>
        </a:defRPr>
      </a:lvl9pPr>
    </p:bodyStyle>
    <p:otherStyle>
      <a:defPPr>
        <a:defRPr lang="en-US"/>
      </a:defPPr>
      <a:lvl1pPr marL="0" algn="l" defTabSz="1439997" rtl="0" eaLnBrk="1" latinLnBrk="0" hangingPunct="1">
        <a:defRPr sz="2835" kern="1200">
          <a:solidFill>
            <a:schemeClr val="tx1"/>
          </a:solidFill>
          <a:latin typeface="+mn-lt"/>
          <a:ea typeface="+mn-ea"/>
          <a:cs typeface="+mn-cs"/>
        </a:defRPr>
      </a:lvl1pPr>
      <a:lvl2pPr marL="719999" algn="l" defTabSz="1439997" rtl="0" eaLnBrk="1" latinLnBrk="0" hangingPunct="1">
        <a:defRPr sz="2835" kern="1200">
          <a:solidFill>
            <a:schemeClr val="tx1"/>
          </a:solidFill>
          <a:latin typeface="+mn-lt"/>
          <a:ea typeface="+mn-ea"/>
          <a:cs typeface="+mn-cs"/>
        </a:defRPr>
      </a:lvl2pPr>
      <a:lvl3pPr marL="1439997" algn="l" defTabSz="1439997" rtl="0" eaLnBrk="1" latinLnBrk="0" hangingPunct="1">
        <a:defRPr sz="2835" kern="1200">
          <a:solidFill>
            <a:schemeClr val="tx1"/>
          </a:solidFill>
          <a:latin typeface="+mn-lt"/>
          <a:ea typeface="+mn-ea"/>
          <a:cs typeface="+mn-cs"/>
        </a:defRPr>
      </a:lvl3pPr>
      <a:lvl4pPr marL="2159996" algn="l" defTabSz="1439997" rtl="0" eaLnBrk="1" latinLnBrk="0" hangingPunct="1">
        <a:defRPr sz="2835" kern="1200">
          <a:solidFill>
            <a:schemeClr val="tx1"/>
          </a:solidFill>
          <a:latin typeface="+mn-lt"/>
          <a:ea typeface="+mn-ea"/>
          <a:cs typeface="+mn-cs"/>
        </a:defRPr>
      </a:lvl4pPr>
      <a:lvl5pPr marL="2879994" algn="l" defTabSz="1439997" rtl="0" eaLnBrk="1" latinLnBrk="0" hangingPunct="1">
        <a:defRPr sz="2835" kern="1200">
          <a:solidFill>
            <a:schemeClr val="tx1"/>
          </a:solidFill>
          <a:latin typeface="+mn-lt"/>
          <a:ea typeface="+mn-ea"/>
          <a:cs typeface="+mn-cs"/>
        </a:defRPr>
      </a:lvl5pPr>
      <a:lvl6pPr marL="3599993" algn="l" defTabSz="1439997" rtl="0" eaLnBrk="1" latinLnBrk="0" hangingPunct="1">
        <a:defRPr sz="2835" kern="1200">
          <a:solidFill>
            <a:schemeClr val="tx1"/>
          </a:solidFill>
          <a:latin typeface="+mn-lt"/>
          <a:ea typeface="+mn-ea"/>
          <a:cs typeface="+mn-cs"/>
        </a:defRPr>
      </a:lvl6pPr>
      <a:lvl7pPr marL="4319991" algn="l" defTabSz="1439997" rtl="0" eaLnBrk="1" latinLnBrk="0" hangingPunct="1">
        <a:defRPr sz="2835" kern="1200">
          <a:solidFill>
            <a:schemeClr val="tx1"/>
          </a:solidFill>
          <a:latin typeface="+mn-lt"/>
          <a:ea typeface="+mn-ea"/>
          <a:cs typeface="+mn-cs"/>
        </a:defRPr>
      </a:lvl7pPr>
      <a:lvl8pPr marL="5039990" algn="l" defTabSz="1439997" rtl="0" eaLnBrk="1" latinLnBrk="0" hangingPunct="1">
        <a:defRPr sz="2835" kern="1200">
          <a:solidFill>
            <a:schemeClr val="tx1"/>
          </a:solidFill>
          <a:latin typeface="+mn-lt"/>
          <a:ea typeface="+mn-ea"/>
          <a:cs typeface="+mn-cs"/>
        </a:defRPr>
      </a:lvl8pPr>
      <a:lvl9pPr marL="5759988" algn="l" defTabSz="1439997" rtl="0" eaLnBrk="1" latinLnBrk="0" hangingPunct="1">
        <a:defRPr sz="28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ángulo 20"/>
          <p:cNvSpPr/>
          <p:nvPr/>
        </p:nvSpPr>
        <p:spPr>
          <a:xfrm>
            <a:off x="1319355" y="0"/>
            <a:ext cx="22564227" cy="10522432"/>
          </a:xfrm>
          <a:prstGeom prst="rect">
            <a:avLst/>
          </a:prstGeom>
        </p:spPr>
        <p:txBody>
          <a:bodyPr wrap="square">
            <a:spAutoFit/>
          </a:bodyPr>
          <a:lstStyle/>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600" b="1" dirty="0" smtClean="0">
                <a:effectLst/>
                <a:latin typeface="Times New Roman" panose="02020603050405020304" pitchFamily="18" charset="0"/>
                <a:ea typeface="Times New Roman" panose="02020603050405020304" pitchFamily="18" charset="0"/>
                <a:cs typeface="Times New Roman" panose="02020603050405020304" pitchFamily="18" charset="0"/>
              </a:rPr>
              <a:t>ESCUELA NORMAL DE EDUCACIÓN PREESCOLAR</a:t>
            </a:r>
            <a:endParaRPr lang="es-MX"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Ciclo Escolar 2023 – 2024</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i="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LITERATURA INFANTIL</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Docente:</a:t>
            </a:r>
            <a:r>
              <a:rPr lang="es-MX"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Silvia Banda Servín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Trabajo</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Organizador Gráfico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UNIDAD III. LA LITERATURA INFANTIL EN LOS CENTROS ESCOLARES.</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Competencias: </a:t>
            </a:r>
            <a:r>
              <a:rPr lang="es-MX"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MX"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Detecta los procesos de aprendizaje de sus alumnos para favorecer su desarrollo cognitivo y socioemocional.</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es-MX"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s-MX" sz="28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Actúa de manera ética ante la diversidad de situaciones que se presentan en la práctica profesional.</a:t>
            </a:r>
            <a:r>
              <a:rPr lang="es-MX" sz="28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nSpc>
                <a:spcPct val="107000"/>
              </a:lnSpc>
              <a:spcAft>
                <a:spcPts val="800"/>
              </a:spcAft>
              <a:buFont typeface="Symbol" panose="05050102010706020507" pitchFamily="18" charset="2"/>
              <a:buChar char=""/>
            </a:pP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Alumna:</a:t>
            </a:r>
            <a:r>
              <a:rPr lang="es-MX"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 Gabriela Berenice Gutierrez Cisneros #12</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dirty="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MX"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2800" b="1" i="1" dirty="0" smtClean="0">
                <a:effectLst/>
                <a:latin typeface="Times New Roman" panose="02020603050405020304" pitchFamily="18" charset="0"/>
                <a:ea typeface="Times New Roman" panose="02020603050405020304" pitchFamily="18" charset="0"/>
                <a:cs typeface="Times New Roman" panose="02020603050405020304" pitchFamily="18" charset="0"/>
              </a:rPr>
              <a:t>Saltillo, Coahuila a 10 de Diciembre de 2023</a:t>
            </a:r>
            <a:endParaRPr lang="es-MX"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2" name="Imagen 21"/>
          <p:cNvPicPr>
            <a:picLocks noChangeAspect="1"/>
          </p:cNvPicPr>
          <p:nvPr/>
        </p:nvPicPr>
        <p:blipFill>
          <a:blip r:embed="rId2"/>
          <a:stretch>
            <a:fillRect/>
          </a:stretch>
        </p:blipFill>
        <p:spPr>
          <a:xfrm>
            <a:off x="518247" y="368287"/>
            <a:ext cx="3507843" cy="1652584"/>
          </a:xfrm>
          <a:prstGeom prst="rect">
            <a:avLst/>
          </a:prstGeom>
        </p:spPr>
      </p:pic>
    </p:spTree>
    <p:extLst>
      <p:ext uri="{BB962C8B-B14F-4D97-AF65-F5344CB8AC3E}">
        <p14:creationId xmlns:p14="http://schemas.microsoft.com/office/powerpoint/2010/main" val="205835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 name="Imagen 99"/>
          <p:cNvPicPr>
            <a:picLocks noChangeAspect="1"/>
          </p:cNvPicPr>
          <p:nvPr/>
        </p:nvPicPr>
        <p:blipFill rotWithShape="1">
          <a:blip r:embed="rId2"/>
          <a:srcRect r="81336"/>
          <a:stretch/>
        </p:blipFill>
        <p:spPr>
          <a:xfrm>
            <a:off x="24161216" y="0"/>
            <a:ext cx="1132496" cy="10791023"/>
          </a:xfrm>
          <a:prstGeom prst="rect">
            <a:avLst/>
          </a:prstGeom>
        </p:spPr>
      </p:pic>
      <p:pic>
        <p:nvPicPr>
          <p:cNvPr id="99" name="Imagen 98"/>
          <p:cNvPicPr>
            <a:picLocks noChangeAspect="1"/>
          </p:cNvPicPr>
          <p:nvPr/>
        </p:nvPicPr>
        <p:blipFill>
          <a:blip r:embed="rId2"/>
          <a:stretch>
            <a:fillRect/>
          </a:stretch>
        </p:blipFill>
        <p:spPr>
          <a:xfrm>
            <a:off x="18089562" y="0"/>
            <a:ext cx="6067933" cy="10830211"/>
          </a:xfrm>
          <a:prstGeom prst="rect">
            <a:avLst/>
          </a:prstGeom>
        </p:spPr>
      </p:pic>
      <p:pic>
        <p:nvPicPr>
          <p:cNvPr id="98" name="Imagen 97"/>
          <p:cNvPicPr>
            <a:picLocks noChangeAspect="1"/>
          </p:cNvPicPr>
          <p:nvPr/>
        </p:nvPicPr>
        <p:blipFill>
          <a:blip r:embed="rId2"/>
          <a:stretch>
            <a:fillRect/>
          </a:stretch>
        </p:blipFill>
        <p:spPr>
          <a:xfrm>
            <a:off x="12048157" y="0"/>
            <a:ext cx="6067933" cy="10830211"/>
          </a:xfrm>
          <a:prstGeom prst="rect">
            <a:avLst/>
          </a:prstGeom>
        </p:spPr>
      </p:pic>
      <p:pic>
        <p:nvPicPr>
          <p:cNvPr id="97" name="Imagen 96"/>
          <p:cNvPicPr>
            <a:picLocks noChangeAspect="1"/>
          </p:cNvPicPr>
          <p:nvPr/>
        </p:nvPicPr>
        <p:blipFill>
          <a:blip r:embed="rId2"/>
          <a:stretch>
            <a:fillRect/>
          </a:stretch>
        </p:blipFill>
        <p:spPr>
          <a:xfrm>
            <a:off x="5986522" y="23118"/>
            <a:ext cx="6067933" cy="10791023"/>
          </a:xfrm>
          <a:prstGeom prst="rect">
            <a:avLst/>
          </a:prstGeom>
        </p:spPr>
      </p:pic>
      <p:pic>
        <p:nvPicPr>
          <p:cNvPr id="94" name="Imagen 93"/>
          <p:cNvPicPr>
            <a:picLocks noChangeAspect="1"/>
          </p:cNvPicPr>
          <p:nvPr/>
        </p:nvPicPr>
        <p:blipFill>
          <a:blip r:embed="rId2"/>
          <a:stretch>
            <a:fillRect/>
          </a:stretch>
        </p:blipFill>
        <p:spPr>
          <a:xfrm>
            <a:off x="-32104" y="22851"/>
            <a:ext cx="6067933" cy="10791023"/>
          </a:xfrm>
          <a:prstGeom prst="rect">
            <a:avLst/>
          </a:prstGeom>
        </p:spPr>
      </p:pic>
      <p:sp>
        <p:nvSpPr>
          <p:cNvPr id="95" name="Rectángulo 94"/>
          <p:cNvSpPr/>
          <p:nvPr/>
        </p:nvSpPr>
        <p:spPr>
          <a:xfrm>
            <a:off x="153270" y="1117086"/>
            <a:ext cx="24825198" cy="9428666"/>
          </a:xfrm>
          <a:prstGeom prst="rect">
            <a:avLst/>
          </a:prstGeom>
          <a:solidFill>
            <a:srgbClr val="FEE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cxnSp>
        <p:nvCxnSpPr>
          <p:cNvPr id="56" name="Conector recto 55"/>
          <p:cNvCxnSpPr>
            <a:stCxn id="4" idx="2"/>
          </p:cNvCxnSpPr>
          <p:nvPr/>
        </p:nvCxnSpPr>
        <p:spPr>
          <a:xfrm flipH="1">
            <a:off x="11711776" y="1093968"/>
            <a:ext cx="1" cy="656110"/>
          </a:xfrm>
          <a:prstGeom prst="line">
            <a:avLst/>
          </a:prstGeom>
          <a:ln w="28575"/>
        </p:spPr>
        <p:style>
          <a:lnRef idx="1">
            <a:schemeClr val="dk1"/>
          </a:lnRef>
          <a:fillRef idx="0">
            <a:schemeClr val="dk1"/>
          </a:fillRef>
          <a:effectRef idx="0">
            <a:schemeClr val="dk1"/>
          </a:effectRef>
          <a:fontRef idx="minor">
            <a:schemeClr val="tx1"/>
          </a:fontRef>
        </p:style>
      </p:cxnSp>
      <p:cxnSp>
        <p:nvCxnSpPr>
          <p:cNvPr id="63" name="Conector recto 62"/>
          <p:cNvCxnSpPr>
            <a:stCxn id="6" idx="3"/>
            <a:endCxn id="48" idx="1"/>
          </p:cNvCxnSpPr>
          <p:nvPr/>
        </p:nvCxnSpPr>
        <p:spPr>
          <a:xfrm>
            <a:off x="3754197" y="1754541"/>
            <a:ext cx="17729498" cy="6859"/>
          </a:xfrm>
          <a:prstGeom prst="line">
            <a:avLst/>
          </a:prstGeom>
          <a:ln w="28575"/>
        </p:spPr>
        <p:style>
          <a:lnRef idx="1">
            <a:schemeClr val="dk1"/>
          </a:lnRef>
          <a:fillRef idx="0">
            <a:schemeClr val="dk1"/>
          </a:fillRef>
          <a:effectRef idx="0">
            <a:schemeClr val="dk1"/>
          </a:effectRef>
          <a:fontRef idx="minor">
            <a:schemeClr val="tx1"/>
          </a:fontRef>
        </p:style>
      </p:cxnSp>
      <p:cxnSp>
        <p:nvCxnSpPr>
          <p:cNvPr id="65" name="Conector recto 64"/>
          <p:cNvCxnSpPr/>
          <p:nvPr/>
        </p:nvCxnSpPr>
        <p:spPr>
          <a:xfrm>
            <a:off x="2093580" y="1938179"/>
            <a:ext cx="92559" cy="5150659"/>
          </a:xfrm>
          <a:prstGeom prst="line">
            <a:avLst/>
          </a:prstGeom>
          <a:ln w="28575"/>
        </p:spPr>
        <p:style>
          <a:lnRef idx="1">
            <a:schemeClr val="dk1"/>
          </a:lnRef>
          <a:fillRef idx="0">
            <a:schemeClr val="dk1"/>
          </a:fillRef>
          <a:effectRef idx="0">
            <a:schemeClr val="dk1"/>
          </a:effectRef>
          <a:fontRef idx="minor">
            <a:schemeClr val="tx1"/>
          </a:fontRef>
        </p:style>
      </p:cxnSp>
      <p:cxnSp>
        <p:nvCxnSpPr>
          <p:cNvPr id="67" name="Conector recto 66"/>
          <p:cNvCxnSpPr>
            <a:stCxn id="11" idx="2"/>
          </p:cNvCxnSpPr>
          <p:nvPr/>
        </p:nvCxnSpPr>
        <p:spPr>
          <a:xfrm>
            <a:off x="6041928" y="1941944"/>
            <a:ext cx="72467" cy="5195118"/>
          </a:xfrm>
          <a:prstGeom prst="line">
            <a:avLst/>
          </a:prstGeom>
          <a:ln w="28575"/>
        </p:spPr>
        <p:style>
          <a:lnRef idx="1">
            <a:schemeClr val="dk1"/>
          </a:lnRef>
          <a:fillRef idx="0">
            <a:schemeClr val="dk1"/>
          </a:fillRef>
          <a:effectRef idx="0">
            <a:schemeClr val="dk1"/>
          </a:effectRef>
          <a:fontRef idx="minor">
            <a:schemeClr val="tx1"/>
          </a:fontRef>
        </p:style>
      </p:cxnSp>
      <p:cxnSp>
        <p:nvCxnSpPr>
          <p:cNvPr id="69" name="Conector recto 68"/>
          <p:cNvCxnSpPr>
            <a:stCxn id="16" idx="3"/>
            <a:endCxn id="21" idx="0"/>
          </p:cNvCxnSpPr>
          <p:nvPr/>
        </p:nvCxnSpPr>
        <p:spPr>
          <a:xfrm>
            <a:off x="7531775" y="7290951"/>
            <a:ext cx="490018" cy="593171"/>
          </a:xfrm>
          <a:prstGeom prst="line">
            <a:avLst/>
          </a:prstGeom>
          <a:ln w="28575"/>
        </p:spPr>
        <p:style>
          <a:lnRef idx="1">
            <a:schemeClr val="dk1"/>
          </a:lnRef>
          <a:fillRef idx="0">
            <a:schemeClr val="dk1"/>
          </a:fillRef>
          <a:effectRef idx="0">
            <a:schemeClr val="dk1"/>
          </a:effectRef>
          <a:fontRef idx="minor">
            <a:schemeClr val="tx1"/>
          </a:fontRef>
        </p:style>
      </p:cxnSp>
      <p:cxnSp>
        <p:nvCxnSpPr>
          <p:cNvPr id="71" name="Conector recto 70"/>
          <p:cNvCxnSpPr>
            <a:stCxn id="16" idx="1"/>
            <a:endCxn id="17" idx="0"/>
          </p:cNvCxnSpPr>
          <p:nvPr/>
        </p:nvCxnSpPr>
        <p:spPr>
          <a:xfrm flipH="1">
            <a:off x="4240917" y="7290951"/>
            <a:ext cx="1381360" cy="576080"/>
          </a:xfrm>
          <a:prstGeom prst="line">
            <a:avLst/>
          </a:prstGeom>
          <a:ln w="28575"/>
        </p:spPr>
        <p:style>
          <a:lnRef idx="1">
            <a:schemeClr val="dk1"/>
          </a:lnRef>
          <a:fillRef idx="0">
            <a:schemeClr val="dk1"/>
          </a:fillRef>
          <a:effectRef idx="0">
            <a:schemeClr val="dk1"/>
          </a:effectRef>
          <a:fontRef idx="minor">
            <a:schemeClr val="tx1"/>
          </a:fontRef>
        </p:style>
      </p:cxnSp>
      <p:cxnSp>
        <p:nvCxnSpPr>
          <p:cNvPr id="73" name="Conector recto de flecha 72"/>
          <p:cNvCxnSpPr>
            <a:stCxn id="21" idx="2"/>
          </p:cNvCxnSpPr>
          <p:nvPr/>
        </p:nvCxnSpPr>
        <p:spPr>
          <a:xfrm>
            <a:off x="8021793" y="8407342"/>
            <a:ext cx="11190" cy="57360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5" name="Conector recto de flecha 74"/>
          <p:cNvCxnSpPr/>
          <p:nvPr/>
        </p:nvCxnSpPr>
        <p:spPr>
          <a:xfrm>
            <a:off x="3044283" y="8652971"/>
            <a:ext cx="11151" cy="52322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7" name="Conector recto 76"/>
          <p:cNvCxnSpPr>
            <a:stCxn id="23" idx="2"/>
          </p:cNvCxnSpPr>
          <p:nvPr/>
        </p:nvCxnSpPr>
        <p:spPr>
          <a:xfrm>
            <a:off x="9574394" y="1939207"/>
            <a:ext cx="82008" cy="4328917"/>
          </a:xfrm>
          <a:prstGeom prst="line">
            <a:avLst/>
          </a:prstGeom>
          <a:ln w="28575"/>
        </p:spPr>
        <p:style>
          <a:lnRef idx="1">
            <a:schemeClr val="dk1"/>
          </a:lnRef>
          <a:fillRef idx="0">
            <a:schemeClr val="dk1"/>
          </a:fillRef>
          <a:effectRef idx="0">
            <a:schemeClr val="dk1"/>
          </a:effectRef>
          <a:fontRef idx="minor">
            <a:schemeClr val="tx1"/>
          </a:fontRef>
        </p:style>
      </p:cxnSp>
      <p:cxnSp>
        <p:nvCxnSpPr>
          <p:cNvPr id="81" name="Conector recto 80"/>
          <p:cNvCxnSpPr>
            <a:stCxn id="29" idx="2"/>
          </p:cNvCxnSpPr>
          <p:nvPr/>
        </p:nvCxnSpPr>
        <p:spPr>
          <a:xfrm>
            <a:off x="13801950" y="1946066"/>
            <a:ext cx="70813" cy="7854119"/>
          </a:xfrm>
          <a:prstGeom prst="line">
            <a:avLst/>
          </a:prstGeom>
          <a:ln w="28575"/>
        </p:spPr>
        <p:style>
          <a:lnRef idx="1">
            <a:schemeClr val="dk1"/>
          </a:lnRef>
          <a:fillRef idx="0">
            <a:schemeClr val="dk1"/>
          </a:fillRef>
          <a:effectRef idx="0">
            <a:schemeClr val="dk1"/>
          </a:effectRef>
          <a:fontRef idx="minor">
            <a:schemeClr val="tx1"/>
          </a:fontRef>
        </p:style>
      </p:cxnSp>
      <p:cxnSp>
        <p:nvCxnSpPr>
          <p:cNvPr id="84" name="Conector recto 83"/>
          <p:cNvCxnSpPr>
            <a:stCxn id="36" idx="2"/>
          </p:cNvCxnSpPr>
          <p:nvPr/>
        </p:nvCxnSpPr>
        <p:spPr>
          <a:xfrm flipH="1">
            <a:off x="18522606" y="1938179"/>
            <a:ext cx="32379" cy="7453455"/>
          </a:xfrm>
          <a:prstGeom prst="line">
            <a:avLst/>
          </a:prstGeom>
          <a:ln w="28575"/>
        </p:spPr>
        <p:style>
          <a:lnRef idx="1">
            <a:schemeClr val="dk1"/>
          </a:lnRef>
          <a:fillRef idx="0">
            <a:schemeClr val="dk1"/>
          </a:fillRef>
          <a:effectRef idx="0">
            <a:schemeClr val="dk1"/>
          </a:effectRef>
          <a:fontRef idx="minor">
            <a:schemeClr val="tx1"/>
          </a:fontRef>
        </p:style>
      </p:cxnSp>
      <p:cxnSp>
        <p:nvCxnSpPr>
          <p:cNvPr id="86" name="Conector recto 85"/>
          <p:cNvCxnSpPr/>
          <p:nvPr/>
        </p:nvCxnSpPr>
        <p:spPr>
          <a:xfrm>
            <a:off x="22840223" y="1946066"/>
            <a:ext cx="0" cy="6461276"/>
          </a:xfrm>
          <a:prstGeom prst="line">
            <a:avLst/>
          </a:prstGeom>
          <a:ln w="28575"/>
        </p:spPr>
        <p:style>
          <a:lnRef idx="1">
            <a:schemeClr val="dk1"/>
          </a:lnRef>
          <a:fillRef idx="0">
            <a:schemeClr val="dk1"/>
          </a:fillRef>
          <a:effectRef idx="0">
            <a:schemeClr val="dk1"/>
          </a:effectRef>
          <a:fontRef idx="minor">
            <a:schemeClr val="tx1"/>
          </a:fontRef>
        </p:style>
      </p:cxnSp>
      <p:grpSp>
        <p:nvGrpSpPr>
          <p:cNvPr id="54" name="Grupo 53"/>
          <p:cNvGrpSpPr/>
          <p:nvPr/>
        </p:nvGrpSpPr>
        <p:grpSpPr>
          <a:xfrm>
            <a:off x="121085" y="170638"/>
            <a:ext cx="24857383" cy="10152767"/>
            <a:chOff x="121085" y="158607"/>
            <a:chExt cx="24857383" cy="10152767"/>
          </a:xfrm>
          <a:solidFill>
            <a:srgbClr val="FEF9F0"/>
          </a:solidFill>
        </p:grpSpPr>
        <p:sp>
          <p:nvSpPr>
            <p:cNvPr id="4" name="CuadroTexto 3"/>
            <p:cNvSpPr txBox="1"/>
            <p:nvPr/>
          </p:nvSpPr>
          <p:spPr>
            <a:xfrm>
              <a:off x="6451069" y="158607"/>
              <a:ext cx="10521415" cy="923330"/>
            </a:xfrm>
            <a:prstGeom prst="rect">
              <a:avLst/>
            </a:prstGeom>
            <a:grpFill/>
            <a:ln w="28575">
              <a:solidFill>
                <a:schemeClr val="tx1"/>
              </a:solidFill>
            </a:ln>
          </p:spPr>
          <p:txBody>
            <a:bodyPr wrap="square" rtlCol="0">
              <a:spAutoFit/>
            </a:bodyPr>
            <a:lstStyle/>
            <a:p>
              <a:pPr algn="ctr"/>
              <a:r>
                <a:rPr lang="es-MX" sz="3600" b="1" dirty="0">
                  <a:latin typeface="Century Gothic" panose="020B0502020202020204" pitchFamily="34" charset="0"/>
                </a:rPr>
                <a:t>Ética, literatura infantil y formación literaria</a:t>
              </a:r>
            </a:p>
            <a:p>
              <a:pPr algn="ctr"/>
              <a:r>
                <a:rPr lang="es-MX" sz="1800" b="1" i="1" dirty="0">
                  <a:latin typeface="Century Gothic" panose="020B0502020202020204" pitchFamily="34" charset="0"/>
                </a:rPr>
                <a:t>Juan Mata</a:t>
              </a:r>
            </a:p>
          </p:txBody>
        </p:sp>
        <p:sp>
          <p:nvSpPr>
            <p:cNvPr id="6" name="Rectángulo 5"/>
            <p:cNvSpPr/>
            <p:nvPr/>
          </p:nvSpPr>
          <p:spPr>
            <a:xfrm>
              <a:off x="980681" y="1557844"/>
              <a:ext cx="2773516" cy="369332"/>
            </a:xfrm>
            <a:prstGeom prst="rect">
              <a:avLst/>
            </a:prstGeom>
            <a:grpFill/>
            <a:ln w="28575">
              <a:solidFill>
                <a:schemeClr val="tx1"/>
              </a:solidFill>
            </a:ln>
          </p:spPr>
          <p:txBody>
            <a:bodyPr wrap="none">
              <a:spAutoFit/>
            </a:bodyPr>
            <a:lstStyle/>
            <a:p>
              <a:pPr algn="ctr"/>
              <a:r>
                <a:rPr lang="es-MX" sz="1800" b="1" dirty="0" smtClean="0">
                  <a:latin typeface="Century Gothic" panose="020B0502020202020204" pitchFamily="34" charset="0"/>
                </a:rPr>
                <a:t>LA LITERATURA INFANTIL</a:t>
              </a:r>
              <a:endParaRPr lang="es-MX" sz="1800" b="1" dirty="0">
                <a:latin typeface="Century Gothic" panose="020B0502020202020204" pitchFamily="34" charset="0"/>
              </a:endParaRPr>
            </a:p>
          </p:txBody>
        </p:sp>
        <p:sp>
          <p:nvSpPr>
            <p:cNvPr id="7" name="Rectángulo 6"/>
            <p:cNvSpPr/>
            <p:nvPr/>
          </p:nvSpPr>
          <p:spPr>
            <a:xfrm>
              <a:off x="930482" y="2405593"/>
              <a:ext cx="2538105" cy="738664"/>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Es </a:t>
              </a:r>
              <a:r>
                <a:rPr lang="es-MX" sz="1400" b="1" dirty="0">
                  <a:latin typeface="Century Gothic" panose="020B0502020202020204" pitchFamily="34" charset="0"/>
                </a:rPr>
                <a:t>estimada sobre todo como depósito de valores morales</a:t>
              </a:r>
            </a:p>
          </p:txBody>
        </p:sp>
        <p:sp>
          <p:nvSpPr>
            <p:cNvPr id="8" name="Rectángulo 7"/>
            <p:cNvSpPr/>
            <p:nvPr/>
          </p:nvSpPr>
          <p:spPr>
            <a:xfrm>
              <a:off x="614724" y="3714028"/>
              <a:ext cx="3264091" cy="1169551"/>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Como </a:t>
              </a:r>
              <a:r>
                <a:rPr lang="es-MX" sz="1400" b="1" dirty="0">
                  <a:latin typeface="Century Gothic" panose="020B0502020202020204" pitchFamily="34" charset="0"/>
                </a:rPr>
                <a:t>una provisión de enseñanzas morales, que se propagarían por medio de la lectura, como un instrumento didáctico.</a:t>
              </a:r>
            </a:p>
          </p:txBody>
        </p:sp>
        <p:sp>
          <p:nvSpPr>
            <p:cNvPr id="9" name="Rectángulo 8"/>
            <p:cNvSpPr/>
            <p:nvPr/>
          </p:nvSpPr>
          <p:spPr>
            <a:xfrm>
              <a:off x="512062" y="5732873"/>
              <a:ext cx="3525680" cy="523220"/>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las </a:t>
              </a:r>
              <a:r>
                <a:rPr lang="es-MX" sz="1400" b="1" dirty="0">
                  <a:latin typeface="Century Gothic" panose="020B0502020202020204" pitchFamily="34" charset="0"/>
                </a:rPr>
                <a:t>fábulas, los cuentos, las parábolas, las moralejas, etc.</a:t>
              </a:r>
            </a:p>
          </p:txBody>
        </p:sp>
        <p:sp>
          <p:nvSpPr>
            <p:cNvPr id="10" name="Rectángulo 9"/>
            <p:cNvSpPr/>
            <p:nvPr/>
          </p:nvSpPr>
          <p:spPr>
            <a:xfrm>
              <a:off x="121085" y="7076807"/>
              <a:ext cx="4677884" cy="307777"/>
            </a:xfrm>
            <a:prstGeom prst="rect">
              <a:avLst/>
            </a:prstGeom>
            <a:grpFill/>
            <a:ln w="28575">
              <a:solidFill>
                <a:schemeClr val="tx1"/>
              </a:solidFill>
            </a:ln>
          </p:spPr>
          <p:txBody>
            <a:bodyPr wrap="none">
              <a:spAutoFit/>
            </a:bodyPr>
            <a:lstStyle/>
            <a:p>
              <a:pPr algn="ctr"/>
              <a:r>
                <a:rPr lang="es-MX" sz="1400" b="1" dirty="0" smtClean="0">
                  <a:latin typeface="Century Gothic" panose="020B0502020202020204" pitchFamily="34" charset="0"/>
                </a:rPr>
                <a:t>Objetivo </a:t>
              </a:r>
              <a:r>
                <a:rPr lang="es-MX" sz="1400" b="1" dirty="0">
                  <a:latin typeface="Century Gothic" panose="020B0502020202020204" pitchFamily="34" charset="0"/>
                </a:rPr>
                <a:t>ha sido y sigue siendo adoctrinar o instruir.</a:t>
              </a:r>
            </a:p>
          </p:txBody>
        </p:sp>
        <p:sp>
          <p:nvSpPr>
            <p:cNvPr id="11" name="Rectángulo 10"/>
            <p:cNvSpPr/>
            <p:nvPr/>
          </p:nvSpPr>
          <p:spPr>
            <a:xfrm>
              <a:off x="4807455" y="1560581"/>
              <a:ext cx="2468946" cy="369332"/>
            </a:xfrm>
            <a:prstGeom prst="rect">
              <a:avLst/>
            </a:prstGeom>
            <a:grpFill/>
            <a:ln w="28575">
              <a:solidFill>
                <a:schemeClr val="tx1"/>
              </a:solidFill>
            </a:ln>
          </p:spPr>
          <p:txBody>
            <a:bodyPr wrap="none">
              <a:spAutoFit/>
            </a:bodyPr>
            <a:lstStyle/>
            <a:p>
              <a:pPr algn="ctr"/>
              <a:r>
                <a:rPr lang="es-MX" sz="1800" b="1" dirty="0" smtClean="0">
                  <a:latin typeface="Century Gothic" panose="020B0502020202020204" pitchFamily="34" charset="0"/>
                </a:rPr>
                <a:t>HABLAR DE VALORES</a:t>
              </a:r>
              <a:endParaRPr lang="es-MX" sz="1800" b="1" dirty="0">
                <a:latin typeface="Century Gothic" panose="020B0502020202020204" pitchFamily="34" charset="0"/>
              </a:endParaRPr>
            </a:p>
          </p:txBody>
        </p:sp>
        <p:sp>
          <p:nvSpPr>
            <p:cNvPr id="12" name="CuadroTexto 11"/>
            <p:cNvSpPr txBox="1"/>
            <p:nvPr/>
          </p:nvSpPr>
          <p:spPr>
            <a:xfrm>
              <a:off x="5193190" y="2145882"/>
              <a:ext cx="1695797" cy="307777"/>
            </a:xfrm>
            <a:prstGeom prst="rect">
              <a:avLst/>
            </a:prstGeom>
            <a:grpFill/>
            <a:ln w="28575">
              <a:solidFill>
                <a:schemeClr val="tx1"/>
              </a:solidFill>
            </a:ln>
          </p:spPr>
          <p:txBody>
            <a:bodyPr wrap="square" rtlCol="0">
              <a:spAutoFit/>
            </a:bodyPr>
            <a:lstStyle/>
            <a:p>
              <a:pPr algn="ctr"/>
              <a:r>
                <a:rPr lang="es-MX" sz="1400" b="1" dirty="0">
                  <a:latin typeface="Century Gothic" panose="020B0502020202020204" pitchFamily="34" charset="0"/>
                </a:rPr>
                <a:t>Es abstracto</a:t>
              </a:r>
            </a:p>
          </p:txBody>
        </p:sp>
        <p:sp>
          <p:nvSpPr>
            <p:cNvPr id="13" name="Rectángulo 12"/>
            <p:cNvSpPr/>
            <p:nvPr/>
          </p:nvSpPr>
          <p:spPr>
            <a:xfrm>
              <a:off x="4395155" y="2745337"/>
              <a:ext cx="3454792" cy="307777"/>
            </a:xfrm>
            <a:prstGeom prst="rect">
              <a:avLst/>
            </a:prstGeom>
            <a:grpFill/>
            <a:ln w="28575">
              <a:solidFill>
                <a:schemeClr val="tx1"/>
              </a:solidFill>
            </a:ln>
          </p:spPr>
          <p:txBody>
            <a:bodyPr wrap="none">
              <a:spAutoFit/>
            </a:bodyPr>
            <a:lstStyle/>
            <a:p>
              <a:pPr algn="ctr"/>
              <a:r>
                <a:rPr lang="es-MX" sz="1400" b="1" dirty="0">
                  <a:latin typeface="Century Gothic" panose="020B0502020202020204" pitchFamily="34" charset="0"/>
                </a:rPr>
                <a:t>Los hay benéficos y los hay perversos</a:t>
              </a:r>
            </a:p>
          </p:txBody>
        </p:sp>
        <p:sp>
          <p:nvSpPr>
            <p:cNvPr id="14" name="Rectángulo 13"/>
            <p:cNvSpPr/>
            <p:nvPr/>
          </p:nvSpPr>
          <p:spPr>
            <a:xfrm>
              <a:off x="4715878" y="3535387"/>
              <a:ext cx="2509207" cy="1169551"/>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son construcciones sociales e históricas que florecen, se expanden, languidecen o perduran a lo largo de los siglos.</a:t>
              </a:r>
            </a:p>
          </p:txBody>
        </p:sp>
        <p:sp>
          <p:nvSpPr>
            <p:cNvPr id="15" name="Rectángulo 14"/>
            <p:cNvSpPr/>
            <p:nvPr/>
          </p:nvSpPr>
          <p:spPr>
            <a:xfrm>
              <a:off x="4771718" y="5229153"/>
              <a:ext cx="2453367" cy="1169551"/>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los libros para niños como reservorios de valores que los lectores perciben, digieren y asimilan cuando los leen.</a:t>
              </a:r>
            </a:p>
          </p:txBody>
        </p:sp>
        <p:sp>
          <p:nvSpPr>
            <p:cNvPr id="16" name="Rectángulo 15"/>
            <p:cNvSpPr/>
            <p:nvPr/>
          </p:nvSpPr>
          <p:spPr>
            <a:xfrm>
              <a:off x="5622277" y="7125031"/>
              <a:ext cx="1909498" cy="307777"/>
            </a:xfrm>
            <a:prstGeom prst="rect">
              <a:avLst/>
            </a:prstGeom>
            <a:grpFill/>
            <a:ln w="28575">
              <a:solidFill>
                <a:schemeClr val="tx1"/>
              </a:solidFill>
            </a:ln>
          </p:spPr>
          <p:txBody>
            <a:bodyPr wrap="none">
              <a:spAutoFit/>
            </a:bodyPr>
            <a:lstStyle/>
            <a:p>
              <a:pPr algn="ctr"/>
              <a:r>
                <a:rPr lang="es-MX" sz="1400" b="1" dirty="0">
                  <a:latin typeface="Century Gothic" panose="020B0502020202020204" pitchFamily="34" charset="0"/>
                </a:rPr>
                <a:t>transmitir y construir</a:t>
              </a:r>
            </a:p>
          </p:txBody>
        </p:sp>
        <p:sp>
          <p:nvSpPr>
            <p:cNvPr id="17" name="Rectángulo 16"/>
            <p:cNvSpPr/>
            <p:nvPr/>
          </p:nvSpPr>
          <p:spPr>
            <a:xfrm>
              <a:off x="2367439" y="7855000"/>
              <a:ext cx="3746956" cy="954107"/>
            </a:xfrm>
            <a:prstGeom prst="rect">
              <a:avLst/>
            </a:prstGeom>
            <a:grpFill/>
            <a:ln w="28575">
              <a:solidFill>
                <a:schemeClr val="tx1"/>
              </a:solidFill>
            </a:ln>
          </p:spPr>
          <p:txBody>
            <a:bodyPr wrap="square">
              <a:spAutoFit/>
            </a:bodyPr>
            <a:lstStyle/>
            <a:p>
              <a:pPr algn="ctr"/>
              <a:r>
                <a:rPr lang="es-MX" sz="1400" b="1" dirty="0">
                  <a:solidFill>
                    <a:srgbClr val="374151"/>
                  </a:solidFill>
                  <a:latin typeface="Century Gothic" panose="020B0502020202020204" pitchFamily="34" charset="0"/>
                </a:rPr>
                <a:t>Se trata de un proceso tangible, donde se comparten conocimientos, enfermedades, imágenes, patrimonio, entre otros.</a:t>
              </a:r>
              <a:endParaRPr lang="es-MX" sz="1400" b="1" dirty="0">
                <a:latin typeface="Century Gothic" panose="020B0502020202020204" pitchFamily="34" charset="0"/>
              </a:endParaRPr>
            </a:p>
          </p:txBody>
        </p:sp>
        <p:sp>
          <p:nvSpPr>
            <p:cNvPr id="18" name="Rectángulo 17"/>
            <p:cNvSpPr/>
            <p:nvPr/>
          </p:nvSpPr>
          <p:spPr>
            <a:xfrm>
              <a:off x="527605" y="9164160"/>
              <a:ext cx="4279850" cy="738664"/>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Percibir valores en un texto literario no significa que esos valores pasen de inmediato a formar parte de la conciencia del lector. </a:t>
              </a:r>
            </a:p>
          </p:txBody>
        </p:sp>
        <p:sp>
          <p:nvSpPr>
            <p:cNvPr id="21" name="Rectángulo 20"/>
            <p:cNvSpPr/>
            <p:nvPr/>
          </p:nvSpPr>
          <p:spPr>
            <a:xfrm>
              <a:off x="6577025" y="7872091"/>
              <a:ext cx="2889536" cy="523220"/>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exige poner los medios para realizar algo inexistente. </a:t>
              </a:r>
            </a:p>
          </p:txBody>
        </p:sp>
        <p:sp>
          <p:nvSpPr>
            <p:cNvPr id="22" name="Rectángulo 21"/>
            <p:cNvSpPr/>
            <p:nvPr/>
          </p:nvSpPr>
          <p:spPr>
            <a:xfrm>
              <a:off x="5970481" y="9164160"/>
              <a:ext cx="5034251" cy="954107"/>
            </a:xfrm>
            <a:prstGeom prst="rect">
              <a:avLst/>
            </a:prstGeom>
            <a:grpFill/>
            <a:ln w="28575">
              <a:solidFill>
                <a:schemeClr val="tx1"/>
              </a:solidFill>
            </a:ln>
          </p:spPr>
          <p:txBody>
            <a:bodyPr wrap="square">
              <a:spAutoFit/>
            </a:bodyPr>
            <a:lstStyle/>
            <a:p>
              <a:pPr algn="ctr"/>
              <a:r>
                <a:rPr lang="es-MX" sz="1400" b="1" dirty="0">
                  <a:solidFill>
                    <a:srgbClr val="374151"/>
                  </a:solidFill>
                  <a:latin typeface="Century Gothic" panose="020B0502020202020204" pitchFamily="34" charset="0"/>
                </a:rPr>
                <a:t>Adoptar un valor implica un proceso complejo que incluye deseos, razonamientos y experiencias. A lo largo del tiempo, alguien puede identificar en sí mismo comportamientos valorados por la sociedad.</a:t>
              </a:r>
              <a:endParaRPr lang="es-MX" sz="1400" b="1" dirty="0">
                <a:latin typeface="Century Gothic" panose="020B0502020202020204" pitchFamily="34" charset="0"/>
              </a:endParaRPr>
            </a:p>
          </p:txBody>
        </p:sp>
        <p:sp>
          <p:nvSpPr>
            <p:cNvPr id="23" name="Rectángulo 22"/>
            <p:cNvSpPr/>
            <p:nvPr/>
          </p:nvSpPr>
          <p:spPr>
            <a:xfrm>
              <a:off x="8522663" y="1557844"/>
              <a:ext cx="2103461" cy="369332"/>
            </a:xfrm>
            <a:prstGeom prst="rect">
              <a:avLst/>
            </a:prstGeom>
            <a:grpFill/>
            <a:ln w="28575">
              <a:solidFill>
                <a:schemeClr val="tx1"/>
              </a:solidFill>
            </a:ln>
          </p:spPr>
          <p:txBody>
            <a:bodyPr wrap="none">
              <a:spAutoFit/>
            </a:bodyPr>
            <a:lstStyle/>
            <a:p>
              <a:pPr algn="ctr"/>
              <a:r>
                <a:rPr lang="es-MX" sz="1800" b="1" dirty="0" smtClean="0">
                  <a:latin typeface="Century Gothic" panose="020B0502020202020204" pitchFamily="34" charset="0"/>
                </a:rPr>
                <a:t>LEER ÉTICAMENTE</a:t>
              </a:r>
              <a:endParaRPr lang="es-MX" sz="1800" b="1" dirty="0">
                <a:latin typeface="Century Gothic" panose="020B0502020202020204" pitchFamily="34" charset="0"/>
              </a:endParaRPr>
            </a:p>
          </p:txBody>
        </p:sp>
        <p:sp>
          <p:nvSpPr>
            <p:cNvPr id="24" name="Rectángulo 23"/>
            <p:cNvSpPr/>
            <p:nvPr/>
          </p:nvSpPr>
          <p:spPr>
            <a:xfrm>
              <a:off x="8114344" y="4927461"/>
              <a:ext cx="3011884" cy="738664"/>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lo que ocurra después depende siempre del lector, del sentido y el carácter de sus lecturas. </a:t>
              </a:r>
            </a:p>
          </p:txBody>
        </p:sp>
        <p:sp>
          <p:nvSpPr>
            <p:cNvPr id="25" name="Rectángulo 24"/>
            <p:cNvSpPr/>
            <p:nvPr/>
          </p:nvSpPr>
          <p:spPr>
            <a:xfrm>
              <a:off x="8144056" y="2405593"/>
              <a:ext cx="2860676" cy="30777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La lectura no trasmite valores</a:t>
              </a:r>
            </a:p>
          </p:txBody>
        </p:sp>
        <p:sp>
          <p:nvSpPr>
            <p:cNvPr id="26" name="Rectángulo 25"/>
            <p:cNvSpPr/>
            <p:nvPr/>
          </p:nvSpPr>
          <p:spPr>
            <a:xfrm>
              <a:off x="8062148" y="3283535"/>
              <a:ext cx="3116277" cy="95410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Una obra literaria presenta comportamientos humanos que pueden propiciar emociones, reflexiones íntimas y diálogo</a:t>
              </a:r>
            </a:p>
          </p:txBody>
        </p:sp>
        <p:sp>
          <p:nvSpPr>
            <p:cNvPr id="28" name="Rectángulo 27"/>
            <p:cNvSpPr/>
            <p:nvPr/>
          </p:nvSpPr>
          <p:spPr>
            <a:xfrm>
              <a:off x="8040101" y="6211405"/>
              <a:ext cx="2988894" cy="30777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la literatura habla de la </a:t>
              </a:r>
              <a:r>
                <a:rPr lang="es-MX" sz="1400" b="1" dirty="0" smtClean="0">
                  <a:latin typeface="Century Gothic" panose="020B0502020202020204" pitchFamily="34" charset="0"/>
                </a:rPr>
                <a:t>vida</a:t>
              </a:r>
              <a:endParaRPr lang="es-MX" sz="1400" b="1" dirty="0">
                <a:latin typeface="Century Gothic" panose="020B0502020202020204" pitchFamily="34" charset="0"/>
              </a:endParaRPr>
            </a:p>
          </p:txBody>
        </p:sp>
        <p:sp>
          <p:nvSpPr>
            <p:cNvPr id="29" name="Rectángulo 28"/>
            <p:cNvSpPr/>
            <p:nvPr/>
          </p:nvSpPr>
          <p:spPr>
            <a:xfrm>
              <a:off x="12597934" y="1564703"/>
              <a:ext cx="2408032" cy="369332"/>
            </a:xfrm>
            <a:prstGeom prst="rect">
              <a:avLst/>
            </a:prstGeom>
            <a:grpFill/>
            <a:ln w="28575">
              <a:solidFill>
                <a:schemeClr val="tx1"/>
              </a:solidFill>
            </a:ln>
          </p:spPr>
          <p:txBody>
            <a:bodyPr wrap="none">
              <a:spAutoFit/>
            </a:bodyPr>
            <a:lstStyle/>
            <a:p>
              <a:pPr algn="ctr"/>
              <a:r>
                <a:rPr lang="es-MX" sz="1800" b="1" dirty="0" smtClean="0">
                  <a:latin typeface="Century Gothic" panose="020B0502020202020204" pitchFamily="34" charset="0"/>
                </a:rPr>
                <a:t>PALABRAS Y LIBROS </a:t>
              </a:r>
              <a:endParaRPr lang="es-MX" sz="1800" b="1" dirty="0">
                <a:latin typeface="Century Gothic" panose="020B0502020202020204" pitchFamily="34" charset="0"/>
              </a:endParaRPr>
            </a:p>
          </p:txBody>
        </p:sp>
        <p:sp>
          <p:nvSpPr>
            <p:cNvPr id="30" name="Rectángulo 29"/>
            <p:cNvSpPr/>
            <p:nvPr/>
          </p:nvSpPr>
          <p:spPr>
            <a:xfrm>
              <a:off x="11917717" y="2401028"/>
              <a:ext cx="3981364" cy="30777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La literatura permite imaginar </a:t>
              </a:r>
              <a:r>
                <a:rPr lang="es-MX" sz="1400" b="1" dirty="0" smtClean="0">
                  <a:latin typeface="Century Gothic" panose="020B0502020202020204" pitchFamily="34" charset="0"/>
                </a:rPr>
                <a:t>posibilidades</a:t>
              </a:r>
              <a:r>
                <a:rPr lang="es-MX" sz="1400" b="1" dirty="0">
                  <a:latin typeface="Century Gothic" panose="020B0502020202020204" pitchFamily="34" charset="0"/>
                </a:rPr>
                <a:t>.</a:t>
              </a:r>
            </a:p>
          </p:txBody>
        </p:sp>
        <p:sp>
          <p:nvSpPr>
            <p:cNvPr id="31" name="Rectángulo 30"/>
            <p:cNvSpPr/>
            <p:nvPr/>
          </p:nvSpPr>
          <p:spPr>
            <a:xfrm>
              <a:off x="11993928" y="4140183"/>
              <a:ext cx="3616044" cy="738664"/>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 para los niños que están </a:t>
              </a:r>
              <a:r>
                <a:rPr lang="es-MX" sz="1400" b="1" dirty="0">
                  <a:latin typeface="Century Gothic" panose="020B0502020202020204" pitchFamily="34" charset="0"/>
                </a:rPr>
                <a:t>aprendiendo a vivir, supone una experiencia de carácter ético. </a:t>
              </a:r>
              <a:endParaRPr lang="es-MX" sz="1400" b="1" dirty="0">
                <a:latin typeface="Century Gothic" panose="020B0502020202020204" pitchFamily="34" charset="0"/>
              </a:endParaRPr>
            </a:p>
          </p:txBody>
        </p:sp>
        <p:sp>
          <p:nvSpPr>
            <p:cNvPr id="32" name="Rectángulo 31"/>
            <p:cNvSpPr/>
            <p:nvPr/>
          </p:nvSpPr>
          <p:spPr>
            <a:xfrm>
              <a:off x="12244742" y="3144257"/>
              <a:ext cx="3114416" cy="523220"/>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Los niños pueden actuar como filósofos. </a:t>
              </a:r>
            </a:p>
          </p:txBody>
        </p:sp>
        <p:sp>
          <p:nvSpPr>
            <p:cNvPr id="33" name="Rectángulo 32"/>
            <p:cNvSpPr/>
            <p:nvPr/>
          </p:nvSpPr>
          <p:spPr>
            <a:xfrm>
              <a:off x="12289774" y="5467118"/>
              <a:ext cx="3237252" cy="523220"/>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Sienten una gran curiosidad por la realidad y la condición humana,</a:t>
              </a:r>
              <a:endParaRPr lang="es-MX" sz="1400" b="1" dirty="0">
                <a:latin typeface="Century Gothic" panose="020B0502020202020204" pitchFamily="34" charset="0"/>
              </a:endParaRPr>
            </a:p>
          </p:txBody>
        </p:sp>
        <p:sp>
          <p:nvSpPr>
            <p:cNvPr id="34" name="Rectángulo 33"/>
            <p:cNvSpPr/>
            <p:nvPr/>
          </p:nvSpPr>
          <p:spPr>
            <a:xfrm>
              <a:off x="11711777" y="6695838"/>
              <a:ext cx="4393245" cy="95410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Muchos libros escritos para niños, y también para jóvenes, suelen abordar de manera profunda, sutil y delicada los grandes problemas que afectan a los seres humanos</a:t>
              </a:r>
            </a:p>
          </p:txBody>
        </p:sp>
        <p:sp>
          <p:nvSpPr>
            <p:cNvPr id="35" name="Rectángulo 34"/>
            <p:cNvSpPr/>
            <p:nvPr/>
          </p:nvSpPr>
          <p:spPr>
            <a:xfrm>
              <a:off x="11940097" y="8445696"/>
              <a:ext cx="4206786" cy="523220"/>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La </a:t>
              </a:r>
              <a:r>
                <a:rPr lang="es-MX" sz="1400" b="1" dirty="0">
                  <a:latin typeface="Century Gothic" panose="020B0502020202020204" pitchFamily="34" charset="0"/>
                </a:rPr>
                <a:t>literatura infantil aborda las cuestiones que importan y preocupan a los </a:t>
              </a:r>
              <a:r>
                <a:rPr lang="es-MX" sz="1400" b="1" dirty="0" smtClean="0">
                  <a:latin typeface="Century Gothic" panose="020B0502020202020204" pitchFamily="34" charset="0"/>
                </a:rPr>
                <a:t>niños</a:t>
              </a:r>
              <a:endParaRPr lang="es-MX" sz="1400" b="1" dirty="0">
                <a:latin typeface="Century Gothic" panose="020B0502020202020204" pitchFamily="34" charset="0"/>
              </a:endParaRPr>
            </a:p>
          </p:txBody>
        </p:sp>
        <p:sp>
          <p:nvSpPr>
            <p:cNvPr id="36" name="Rectángulo 35"/>
            <p:cNvSpPr/>
            <p:nvPr/>
          </p:nvSpPr>
          <p:spPr>
            <a:xfrm>
              <a:off x="16236532" y="1556816"/>
              <a:ext cx="4636906" cy="369332"/>
            </a:xfrm>
            <a:prstGeom prst="rect">
              <a:avLst/>
            </a:prstGeom>
            <a:grpFill/>
            <a:ln w="28575">
              <a:solidFill>
                <a:schemeClr val="tx1"/>
              </a:solidFill>
            </a:ln>
          </p:spPr>
          <p:txBody>
            <a:bodyPr wrap="square">
              <a:spAutoFit/>
            </a:bodyPr>
            <a:lstStyle/>
            <a:p>
              <a:pPr algn="ctr"/>
              <a:r>
                <a:rPr lang="es-MX" sz="1800" b="1" dirty="0" smtClean="0">
                  <a:latin typeface="Century Gothic" panose="020B0502020202020204" pitchFamily="34" charset="0"/>
                </a:rPr>
                <a:t>ENTRE LAS LECCIONES Y LAS ACCIONES </a:t>
              </a:r>
              <a:endParaRPr lang="es-MX" sz="1800" b="1" dirty="0">
                <a:latin typeface="Century Gothic" panose="020B0502020202020204" pitchFamily="34" charset="0"/>
              </a:endParaRPr>
            </a:p>
          </p:txBody>
        </p:sp>
        <p:sp>
          <p:nvSpPr>
            <p:cNvPr id="37" name="Rectángulo 36"/>
            <p:cNvSpPr/>
            <p:nvPr/>
          </p:nvSpPr>
          <p:spPr>
            <a:xfrm>
              <a:off x="16444127" y="2324224"/>
              <a:ext cx="4079625" cy="523220"/>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El lector es siempre el protagonista del acto de </a:t>
              </a:r>
              <a:r>
                <a:rPr lang="es-MX" sz="1400" b="1" dirty="0" smtClean="0">
                  <a:latin typeface="Century Gothic" panose="020B0502020202020204" pitchFamily="34" charset="0"/>
                </a:rPr>
                <a:t>leer</a:t>
              </a:r>
              <a:endParaRPr lang="es-MX" sz="1400" b="1" dirty="0">
                <a:latin typeface="Century Gothic" panose="020B0502020202020204" pitchFamily="34" charset="0"/>
              </a:endParaRPr>
            </a:p>
          </p:txBody>
        </p:sp>
        <p:sp>
          <p:nvSpPr>
            <p:cNvPr id="38" name="Rectángulo 37"/>
            <p:cNvSpPr/>
            <p:nvPr/>
          </p:nvSpPr>
          <p:spPr>
            <a:xfrm>
              <a:off x="16556960" y="3401163"/>
              <a:ext cx="3996051" cy="523220"/>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La </a:t>
              </a:r>
              <a:r>
                <a:rPr lang="es-MX" sz="1400" b="1" dirty="0">
                  <a:latin typeface="Century Gothic" panose="020B0502020202020204" pitchFamily="34" charset="0"/>
                </a:rPr>
                <a:t>buena literatura  </a:t>
              </a:r>
              <a:r>
                <a:rPr lang="es-MX" sz="1400" b="1" dirty="0" smtClean="0">
                  <a:latin typeface="Century Gothic" panose="020B0502020202020204" pitchFamily="34" charset="0"/>
                </a:rPr>
                <a:t>es la que </a:t>
              </a:r>
              <a:r>
                <a:rPr lang="es-MX" sz="1400" b="1" dirty="0">
                  <a:latin typeface="Century Gothic" panose="020B0502020202020204" pitchFamily="34" charset="0"/>
                </a:rPr>
                <a:t>provoca las emociones y las reflexiones más profundas</a:t>
              </a:r>
            </a:p>
          </p:txBody>
        </p:sp>
        <p:sp>
          <p:nvSpPr>
            <p:cNvPr id="39" name="Rectángulo 38"/>
            <p:cNvSpPr/>
            <p:nvPr/>
          </p:nvSpPr>
          <p:spPr>
            <a:xfrm>
              <a:off x="16304080" y="4611064"/>
              <a:ext cx="4763462" cy="95410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Son necesarios libros en los que las realidades del mundo y los conflictos de los seres humanos se ofrezcan sin que estén contaminados por el didactismo o el adoctrinamiento</a:t>
              </a:r>
            </a:p>
          </p:txBody>
        </p:sp>
        <p:sp>
          <p:nvSpPr>
            <p:cNvPr id="40" name="Rectángulo 39"/>
            <p:cNvSpPr/>
            <p:nvPr/>
          </p:nvSpPr>
          <p:spPr>
            <a:xfrm>
              <a:off x="16962716" y="6326506"/>
              <a:ext cx="3446190" cy="738664"/>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Las </a:t>
              </a:r>
              <a:r>
                <a:rPr lang="es-MX" sz="1400" b="1" dirty="0">
                  <a:latin typeface="Century Gothic" panose="020B0502020202020204" pitchFamily="34" charset="0"/>
                </a:rPr>
                <a:t>buenas historias sean un estímulo para pensar y no un utensilio para instruir.</a:t>
              </a:r>
            </a:p>
          </p:txBody>
        </p:sp>
        <p:sp>
          <p:nvSpPr>
            <p:cNvPr id="41" name="Rectángulo 40"/>
            <p:cNvSpPr/>
            <p:nvPr/>
          </p:nvSpPr>
          <p:spPr>
            <a:xfrm>
              <a:off x="16937168" y="7968642"/>
              <a:ext cx="3497289" cy="738664"/>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El </a:t>
              </a:r>
              <a:r>
                <a:rPr lang="es-MX" sz="1400" b="1" dirty="0">
                  <a:latin typeface="Century Gothic" panose="020B0502020202020204" pitchFamily="34" charset="0"/>
                </a:rPr>
                <a:t>álbum Los elefantes nunca olvidan, 5 de </a:t>
              </a:r>
              <a:r>
                <a:rPr lang="es-MX" sz="1400" b="1" dirty="0" err="1">
                  <a:latin typeface="Century Gothic" panose="020B0502020202020204" pitchFamily="34" charset="0"/>
                </a:rPr>
                <a:t>Anushka</a:t>
              </a:r>
              <a:r>
                <a:rPr lang="es-MX" sz="1400" b="1" dirty="0">
                  <a:latin typeface="Century Gothic" panose="020B0502020202020204" pitchFamily="34" charset="0"/>
                </a:rPr>
                <a:t> </a:t>
              </a:r>
              <a:r>
                <a:rPr lang="es-MX" sz="1400" b="1" dirty="0" err="1">
                  <a:latin typeface="Century Gothic" panose="020B0502020202020204" pitchFamily="34" charset="0"/>
                </a:rPr>
                <a:t>Ravishankar</a:t>
              </a:r>
              <a:r>
                <a:rPr lang="es-MX" sz="1400" b="1" dirty="0">
                  <a:latin typeface="Century Gothic" panose="020B0502020202020204" pitchFamily="34" charset="0"/>
                </a:rPr>
                <a:t> y </a:t>
              </a:r>
              <a:r>
                <a:rPr lang="es-MX" sz="1400" b="1" dirty="0" err="1">
                  <a:latin typeface="Century Gothic" panose="020B0502020202020204" pitchFamily="34" charset="0"/>
                </a:rPr>
                <a:t>Christiane</a:t>
              </a:r>
              <a:r>
                <a:rPr lang="es-MX" sz="1400" b="1" dirty="0">
                  <a:latin typeface="Century Gothic" panose="020B0502020202020204" pitchFamily="34" charset="0"/>
                </a:rPr>
                <a:t> </a:t>
              </a:r>
              <a:r>
                <a:rPr lang="es-MX" sz="1400" b="1" dirty="0" err="1">
                  <a:latin typeface="Century Gothic" panose="020B0502020202020204" pitchFamily="34" charset="0"/>
                </a:rPr>
                <a:t>Pieper</a:t>
              </a:r>
              <a:endParaRPr lang="es-MX" sz="1400" b="1" dirty="0">
                <a:latin typeface="Century Gothic" panose="020B0502020202020204" pitchFamily="34" charset="0"/>
              </a:endParaRPr>
            </a:p>
          </p:txBody>
        </p:sp>
        <p:sp>
          <p:nvSpPr>
            <p:cNvPr id="42" name="Rectángulo 41"/>
            <p:cNvSpPr/>
            <p:nvPr/>
          </p:nvSpPr>
          <p:spPr>
            <a:xfrm>
              <a:off x="16937168" y="9379603"/>
              <a:ext cx="3497289" cy="738664"/>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Estimulan </a:t>
              </a:r>
              <a:r>
                <a:rPr lang="es-MX" sz="1400" b="1" dirty="0">
                  <a:latin typeface="Century Gothic" panose="020B0502020202020204" pitchFamily="34" charset="0"/>
                </a:rPr>
                <a:t>el razonamiento moral, avivan emociones, aguzan la mirada sobre la realidad,</a:t>
              </a:r>
            </a:p>
          </p:txBody>
        </p:sp>
        <p:sp>
          <p:nvSpPr>
            <p:cNvPr id="43" name="Rectángulo 42"/>
            <p:cNvSpPr/>
            <p:nvPr/>
          </p:nvSpPr>
          <p:spPr>
            <a:xfrm>
              <a:off x="21483695" y="2401554"/>
              <a:ext cx="3145603" cy="738664"/>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Comprender es el objetivo principal de toda lectura, incluida la literaria.</a:t>
              </a:r>
            </a:p>
          </p:txBody>
        </p:sp>
        <p:sp>
          <p:nvSpPr>
            <p:cNvPr id="44" name="Rectángulo 43"/>
            <p:cNvSpPr/>
            <p:nvPr/>
          </p:nvSpPr>
          <p:spPr>
            <a:xfrm>
              <a:off x="21412644" y="3776408"/>
              <a:ext cx="3394725" cy="95410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los libros supone aceptar que a menudo hablar sobre el texto puede resultar menos significativo que hablar a partir del texto.</a:t>
              </a:r>
            </a:p>
          </p:txBody>
        </p:sp>
        <p:sp>
          <p:nvSpPr>
            <p:cNvPr id="45" name="Rectángulo 44"/>
            <p:cNvSpPr/>
            <p:nvPr/>
          </p:nvSpPr>
          <p:spPr>
            <a:xfrm>
              <a:off x="21562287" y="5364451"/>
              <a:ext cx="3416181" cy="738664"/>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El diálogo en torno a los libros debe ser la actividad primordial de la pedagogía de la lectura.</a:t>
              </a:r>
            </a:p>
          </p:txBody>
        </p:sp>
        <p:sp>
          <p:nvSpPr>
            <p:cNvPr id="46" name="Rectángulo 45"/>
            <p:cNvSpPr/>
            <p:nvPr/>
          </p:nvSpPr>
          <p:spPr>
            <a:xfrm>
              <a:off x="21365751" y="6803560"/>
              <a:ext cx="3488510" cy="738664"/>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No todos los textos son iguales y menos aún la manera de hacerlos presentes en la vida de los niños.</a:t>
              </a:r>
            </a:p>
          </p:txBody>
        </p:sp>
        <p:sp>
          <p:nvSpPr>
            <p:cNvPr id="47" name="Rectángulo 46"/>
            <p:cNvSpPr/>
            <p:nvPr/>
          </p:nvSpPr>
          <p:spPr>
            <a:xfrm>
              <a:off x="21342305" y="8405352"/>
              <a:ext cx="3535402" cy="954107"/>
            </a:xfrm>
            <a:prstGeom prst="rect">
              <a:avLst/>
            </a:prstGeom>
            <a:grpFill/>
            <a:ln w="28575">
              <a:solidFill>
                <a:schemeClr val="tx1"/>
              </a:solidFill>
            </a:ln>
          </p:spPr>
          <p:txBody>
            <a:bodyPr wrap="square">
              <a:spAutoFit/>
            </a:bodyPr>
            <a:lstStyle/>
            <a:p>
              <a:pPr algn="ctr"/>
              <a:r>
                <a:rPr lang="es-MX" sz="1400" b="1" dirty="0">
                  <a:latin typeface="Century Gothic" panose="020B0502020202020204" pitchFamily="34" charset="0"/>
                </a:rPr>
                <a:t>La literatura infantil puede ofrecer las mismas oportunidades de razonamiento ético que la literatura de adultos. </a:t>
              </a:r>
            </a:p>
          </p:txBody>
        </p:sp>
        <p:sp>
          <p:nvSpPr>
            <p:cNvPr id="48" name="Rectángulo 47"/>
            <p:cNvSpPr/>
            <p:nvPr/>
          </p:nvSpPr>
          <p:spPr>
            <a:xfrm>
              <a:off x="21483695" y="1564703"/>
              <a:ext cx="3409458" cy="369332"/>
            </a:xfrm>
            <a:prstGeom prst="rect">
              <a:avLst/>
            </a:prstGeom>
            <a:grpFill/>
            <a:ln w="28575">
              <a:solidFill>
                <a:schemeClr val="tx1"/>
              </a:solidFill>
            </a:ln>
          </p:spPr>
          <p:txBody>
            <a:bodyPr wrap="square">
              <a:spAutoFit/>
            </a:bodyPr>
            <a:lstStyle/>
            <a:p>
              <a:r>
                <a:rPr lang="es-MX" sz="1800" b="1" dirty="0" smtClean="0">
                  <a:latin typeface="Century Gothic" panose="020B0502020202020204" pitchFamily="34" charset="0"/>
                </a:rPr>
                <a:t>RESPONDER A LA LITERATURA</a:t>
              </a:r>
              <a:endParaRPr lang="es-MX" sz="1800" b="1" dirty="0">
                <a:latin typeface="Century Gothic" panose="020B0502020202020204" pitchFamily="34" charset="0"/>
              </a:endParaRPr>
            </a:p>
          </p:txBody>
        </p:sp>
        <p:sp>
          <p:nvSpPr>
            <p:cNvPr id="49" name="Rectángulo 48"/>
            <p:cNvSpPr/>
            <p:nvPr/>
          </p:nvSpPr>
          <p:spPr>
            <a:xfrm>
              <a:off x="2025855" y="6512561"/>
              <a:ext cx="370615" cy="307777"/>
            </a:xfrm>
            <a:prstGeom prst="rect">
              <a:avLst/>
            </a:prstGeom>
            <a:grpFill/>
            <a:ln w="28575">
              <a:solidFill>
                <a:schemeClr val="tx1"/>
              </a:solidFill>
            </a:ln>
          </p:spPr>
          <p:txBody>
            <a:bodyPr wrap="none">
              <a:spAutoFit/>
            </a:bodyPr>
            <a:lstStyle/>
            <a:p>
              <a:pPr algn="ctr"/>
              <a:r>
                <a:rPr lang="es-MX" sz="1400" b="1" dirty="0" smtClean="0">
                  <a:latin typeface="Century Gothic" panose="020B0502020202020204" pitchFamily="34" charset="0"/>
                </a:rPr>
                <a:t>su</a:t>
              </a:r>
              <a:endParaRPr lang="es-MX" sz="1400" b="1" dirty="0">
                <a:latin typeface="Century Gothic" panose="020B0502020202020204" pitchFamily="34" charset="0"/>
              </a:endParaRPr>
            </a:p>
          </p:txBody>
        </p:sp>
        <p:sp>
          <p:nvSpPr>
            <p:cNvPr id="51" name="Rectángulo 50"/>
            <p:cNvSpPr/>
            <p:nvPr/>
          </p:nvSpPr>
          <p:spPr>
            <a:xfrm>
              <a:off x="12099394" y="9788154"/>
              <a:ext cx="3888191" cy="523220"/>
            </a:xfrm>
            <a:prstGeom prst="rect">
              <a:avLst/>
            </a:prstGeom>
            <a:grpFill/>
            <a:ln w="28575">
              <a:solidFill>
                <a:schemeClr val="tx1"/>
              </a:solidFill>
            </a:ln>
          </p:spPr>
          <p:txBody>
            <a:bodyPr wrap="square">
              <a:spAutoFit/>
            </a:bodyPr>
            <a:lstStyle/>
            <a:p>
              <a:pPr algn="ctr"/>
              <a:r>
                <a:rPr lang="es-MX" sz="1400" b="1" dirty="0" smtClean="0">
                  <a:latin typeface="Century Gothic" panose="020B0502020202020204" pitchFamily="34" charset="0"/>
                </a:rPr>
                <a:t>–¿por qué se muere la gente?, ¿por qué los padres dejan de quererse?,</a:t>
              </a:r>
              <a:endParaRPr lang="es-MX" sz="1400" b="1" dirty="0">
                <a:latin typeface="Century Gothic" panose="020B0502020202020204" pitchFamily="34" charset="0"/>
              </a:endParaRPr>
            </a:p>
          </p:txBody>
        </p:sp>
        <p:sp>
          <p:nvSpPr>
            <p:cNvPr id="52" name="Rectángulo 51"/>
            <p:cNvSpPr/>
            <p:nvPr/>
          </p:nvSpPr>
          <p:spPr>
            <a:xfrm>
              <a:off x="18023610" y="7432808"/>
              <a:ext cx="1324402" cy="307777"/>
            </a:xfrm>
            <a:prstGeom prst="rect">
              <a:avLst/>
            </a:prstGeom>
            <a:grpFill/>
            <a:ln w="28575">
              <a:solidFill>
                <a:schemeClr val="tx1"/>
              </a:solidFill>
            </a:ln>
          </p:spPr>
          <p:txBody>
            <a:bodyPr wrap="none">
              <a:spAutoFit/>
            </a:bodyPr>
            <a:lstStyle/>
            <a:p>
              <a:r>
                <a:rPr lang="es-MX" sz="1400" b="1" dirty="0" smtClean="0">
                  <a:latin typeface="Century Gothic" panose="020B0502020202020204" pitchFamily="34" charset="0"/>
                </a:rPr>
                <a:t>Por ejemplo: </a:t>
              </a:r>
              <a:endParaRPr lang="es-MX" sz="1400" b="1" dirty="0"/>
            </a:p>
          </p:txBody>
        </p:sp>
        <p:sp>
          <p:nvSpPr>
            <p:cNvPr id="53" name="Rectángulo 52"/>
            <p:cNvSpPr/>
            <p:nvPr/>
          </p:nvSpPr>
          <p:spPr>
            <a:xfrm>
              <a:off x="1815846" y="5101784"/>
              <a:ext cx="732893" cy="307777"/>
            </a:xfrm>
            <a:prstGeom prst="rect">
              <a:avLst/>
            </a:prstGeom>
            <a:grpFill/>
            <a:ln w="28575">
              <a:solidFill>
                <a:schemeClr val="tx1"/>
              </a:solidFill>
            </a:ln>
          </p:spPr>
          <p:txBody>
            <a:bodyPr wrap="none">
              <a:spAutoFit/>
            </a:bodyPr>
            <a:lstStyle/>
            <a:p>
              <a:pPr algn="ctr"/>
              <a:r>
                <a:rPr lang="es-MX" sz="1400" b="1" dirty="0" smtClean="0">
                  <a:latin typeface="Century Gothic" panose="020B0502020202020204" pitchFamily="34" charset="0"/>
                </a:rPr>
                <a:t>Como</a:t>
              </a:r>
              <a:endParaRPr lang="es-MX" sz="1400" b="1" dirty="0" smtClean="0">
                <a:latin typeface="Century Gothic" panose="020B0502020202020204" pitchFamily="34" charset="0"/>
              </a:endParaRPr>
            </a:p>
          </p:txBody>
        </p:sp>
      </p:grpSp>
      <p:pic>
        <p:nvPicPr>
          <p:cNvPr id="88" name="Imagen 87"/>
          <p:cNvPicPr>
            <a:picLocks noChangeAspect="1"/>
          </p:cNvPicPr>
          <p:nvPr/>
        </p:nvPicPr>
        <p:blipFill>
          <a:blip r:embed="rId3">
            <a:clrChange>
              <a:clrFrom>
                <a:srgbClr val="F5F5F5"/>
              </a:clrFrom>
              <a:clrTo>
                <a:srgbClr val="F5F5F5">
                  <a:alpha val="0"/>
                </a:srgbClr>
              </a:clrTo>
            </a:clrChange>
          </a:blip>
          <a:stretch>
            <a:fillRect/>
          </a:stretch>
        </p:blipFill>
        <p:spPr>
          <a:xfrm>
            <a:off x="22124655" y="9350155"/>
            <a:ext cx="1683368" cy="1683368"/>
          </a:xfrm>
          <a:prstGeom prst="rect">
            <a:avLst/>
          </a:prstGeom>
        </p:spPr>
      </p:pic>
      <p:pic>
        <p:nvPicPr>
          <p:cNvPr id="90" name="Imagen 89"/>
          <p:cNvPicPr>
            <a:picLocks noChangeAspect="1"/>
          </p:cNvPicPr>
          <p:nvPr/>
        </p:nvPicPr>
        <p:blipFill>
          <a:blip r:embed="rId4">
            <a:clrChange>
              <a:clrFrom>
                <a:srgbClr val="FFFFFF"/>
              </a:clrFrom>
              <a:clrTo>
                <a:srgbClr val="FFFFFF">
                  <a:alpha val="0"/>
                </a:srgbClr>
              </a:clrTo>
            </a:clrChange>
          </a:blip>
          <a:stretch>
            <a:fillRect/>
          </a:stretch>
        </p:blipFill>
        <p:spPr>
          <a:xfrm>
            <a:off x="9293159" y="6702582"/>
            <a:ext cx="2317857" cy="2317857"/>
          </a:xfrm>
          <a:prstGeom prst="rect">
            <a:avLst/>
          </a:prstGeom>
        </p:spPr>
      </p:pic>
      <p:pic>
        <p:nvPicPr>
          <p:cNvPr id="91" name="Imagen 90"/>
          <p:cNvPicPr>
            <a:picLocks noChangeAspect="1"/>
          </p:cNvPicPr>
          <p:nvPr/>
        </p:nvPicPr>
        <p:blipFill>
          <a:blip r:embed="rId5">
            <a:clrChange>
              <a:clrFrom>
                <a:srgbClr val="FFFFFF"/>
              </a:clrFrom>
              <a:clrTo>
                <a:srgbClr val="FFFFFF">
                  <a:alpha val="0"/>
                </a:srgbClr>
              </a:clrTo>
            </a:clrChange>
          </a:blip>
          <a:stretch>
            <a:fillRect/>
          </a:stretch>
        </p:blipFill>
        <p:spPr>
          <a:xfrm>
            <a:off x="67955" y="7335003"/>
            <a:ext cx="1950483" cy="1950483"/>
          </a:xfrm>
          <a:prstGeom prst="rect">
            <a:avLst/>
          </a:prstGeom>
        </p:spPr>
      </p:pic>
    </p:spTree>
    <p:extLst>
      <p:ext uri="{BB962C8B-B14F-4D97-AF65-F5344CB8AC3E}">
        <p14:creationId xmlns:p14="http://schemas.microsoft.com/office/powerpoint/2010/main" val="491286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4202" y="2198419"/>
            <a:ext cx="24116360" cy="9060984"/>
          </a:xfrm>
        </p:spPr>
        <p:txBody>
          <a:bodyPr>
            <a:noAutofit/>
          </a:bodyPr>
          <a:lstStyle/>
          <a:p>
            <a:pPr marL="0" indent="0">
              <a:buNone/>
            </a:pPr>
            <a:r>
              <a:rPr lang="es-MX" sz="2800" dirty="0" smtClean="0">
                <a:latin typeface="Arial" panose="020B0604020202020204" pitchFamily="34" charset="0"/>
                <a:cs typeface="Arial" panose="020B0604020202020204" pitchFamily="34" charset="0"/>
              </a:rPr>
              <a:t>Cuando compartimos historias con niños, no solo les brindamos entretenimiento, sino que también les ofrecemos una oportunidad para explorar y entender dilemas éticos. La literatura infantil actúa como un medio para introducir conceptos éticos de manera accesible y comprensible. De esta manera, se sientan las bases para que los niños no solo disfruten de las narrativas, sino que también desarrollen una comprensión más profunda de las complejidades éticas que rodean la condición humana. Enseñarles a pensar éticamente desde temprana edad a través de la literatura contribuye a la formación integral de individuos reflexivos y éticamente conscientes.</a:t>
            </a:r>
          </a:p>
          <a:p>
            <a:pPr marL="0" indent="0">
              <a:buNone/>
            </a:pPr>
            <a:r>
              <a:rPr lang="es-MX" sz="2800" dirty="0" smtClean="0">
                <a:latin typeface="Arial" panose="020B0604020202020204" pitchFamily="34" charset="0"/>
                <a:cs typeface="Arial" panose="020B0604020202020204" pitchFamily="34" charset="0"/>
              </a:rPr>
              <a:t>Martha </a:t>
            </a:r>
            <a:r>
              <a:rPr lang="es-MX" sz="2800" dirty="0" err="1" smtClean="0">
                <a:latin typeface="Arial" panose="020B0604020202020204" pitchFamily="34" charset="0"/>
                <a:cs typeface="Arial" panose="020B0604020202020204" pitchFamily="34" charset="0"/>
              </a:rPr>
              <a:t>Nussbaum</a:t>
            </a:r>
            <a:r>
              <a:rPr lang="es-MX" sz="2800" dirty="0" smtClean="0">
                <a:latin typeface="Arial" panose="020B0604020202020204" pitchFamily="34" charset="0"/>
                <a:cs typeface="Arial" panose="020B0604020202020204" pitchFamily="34" charset="0"/>
              </a:rPr>
              <a:t> destaca que los textos literarios no son simplemente historias; tienen un contenido ético distintivo que aborda cuestiones fundamentales sobre los seres humanos y la vida (2005: 29). En otras palabras, las narrativas para niños no solo entretienen, sino que también desempeñan un papel crucial en la transmisión de valores éticos esenciales.</a:t>
            </a:r>
          </a:p>
          <a:p>
            <a:pPr marL="0" indent="0">
              <a:buNone/>
            </a:pPr>
            <a:r>
              <a:rPr lang="es-MX" sz="2800" dirty="0" err="1" smtClean="0">
                <a:latin typeface="Arial" panose="020B0604020202020204" pitchFamily="34" charset="0"/>
                <a:cs typeface="Arial" panose="020B0604020202020204" pitchFamily="34" charset="0"/>
              </a:rPr>
              <a:t>Lipman</a:t>
            </a:r>
            <a:r>
              <a:rPr lang="es-MX" sz="2800" dirty="0" smtClean="0">
                <a:latin typeface="Arial" panose="020B0604020202020204" pitchFamily="34" charset="0"/>
                <a:cs typeface="Arial" panose="020B0604020202020204" pitchFamily="34" charset="0"/>
              </a:rPr>
              <a:t>, Sharp y </a:t>
            </a:r>
            <a:r>
              <a:rPr lang="es-MX" sz="2800" dirty="0" err="1" smtClean="0">
                <a:latin typeface="Arial" panose="020B0604020202020204" pitchFamily="34" charset="0"/>
                <a:cs typeface="Arial" panose="020B0604020202020204" pitchFamily="34" charset="0"/>
              </a:rPr>
              <a:t>Oscanyan</a:t>
            </a:r>
            <a:r>
              <a:rPr lang="es-MX" sz="2800" dirty="0" smtClean="0">
                <a:latin typeface="Arial" panose="020B0604020202020204" pitchFamily="34" charset="0"/>
                <a:cs typeface="Arial" panose="020B0604020202020204" pitchFamily="34" charset="0"/>
              </a:rPr>
              <a:t> (1992) sostienen que los niños tienen la capacidad única de razonar y juzgar con profundidad y pasión. Así, la enseñanza de la reflexión ética se convierte en un objetivo primordial en la educación, y la literatura infantil se erige como una herramienta valiosa para este propósito. El movimiento "filosofía para niños" incluso emplea libros infantiles para cultivar estas habilidades (</a:t>
            </a:r>
            <a:r>
              <a:rPr lang="es-MX" sz="2800" dirty="0" err="1" smtClean="0">
                <a:latin typeface="Arial" panose="020B0604020202020204" pitchFamily="34" charset="0"/>
                <a:cs typeface="Arial" panose="020B0604020202020204" pitchFamily="34" charset="0"/>
              </a:rPr>
              <a:t>Wartenberg</a:t>
            </a:r>
            <a:r>
              <a:rPr lang="es-MX" sz="2800" dirty="0" smtClean="0">
                <a:latin typeface="Arial" panose="020B0604020202020204" pitchFamily="34" charset="0"/>
                <a:cs typeface="Arial" panose="020B0604020202020204" pitchFamily="34" charset="0"/>
              </a:rPr>
              <a:t>, 2009).}</a:t>
            </a:r>
          </a:p>
          <a:p>
            <a:pPr marL="0" indent="0">
              <a:buNone/>
            </a:pPr>
            <a:r>
              <a:rPr lang="es-MX" sz="2800" dirty="0" smtClean="0">
                <a:latin typeface="Arial" panose="020B0604020202020204" pitchFamily="34" charset="0"/>
                <a:cs typeface="Arial" panose="020B0604020202020204" pitchFamily="34" charset="0"/>
              </a:rPr>
              <a:t>La literatura, como herramienta pedagógica, se convierte así en un medio poderoso para fomentar el pensamiento independiente y la formación ética. Al exponer a los estudiantes a situaciones complejas y dilemas morales a través de las historias, les proporcionamos la oportunidad de desarrollar perspectivas propias y forjar sus propios valores.</a:t>
            </a:r>
          </a:p>
          <a:p>
            <a:pPr marL="0" indent="0">
              <a:buNone/>
            </a:pPr>
            <a:r>
              <a:rPr lang="es-MX" sz="2800" dirty="0" smtClean="0">
                <a:latin typeface="Arial" panose="020B0604020202020204" pitchFamily="34" charset="0"/>
                <a:cs typeface="Arial" panose="020B0604020202020204" pitchFamily="34" charset="0"/>
              </a:rPr>
              <a:t>Nuestro compromiso como docentes implica ir más allá de la lectura superficial. Buscamos textos que despierten la mente, generen preguntas y cultiven la formación de valores en nuestros estudiantes, preparándolos no solo académicamente, sino también éticamente para enfrentar los desafíos del mundo que les espera.</a:t>
            </a:r>
          </a:p>
        </p:txBody>
      </p:sp>
      <p:sp>
        <p:nvSpPr>
          <p:cNvPr id="5" name="CuadroTexto 4"/>
          <p:cNvSpPr txBox="1"/>
          <p:nvPr/>
        </p:nvSpPr>
        <p:spPr>
          <a:xfrm>
            <a:off x="8652681" y="723331"/>
            <a:ext cx="6277970" cy="923330"/>
          </a:xfrm>
          <a:prstGeom prst="rect">
            <a:avLst/>
          </a:prstGeom>
          <a:noFill/>
        </p:spPr>
        <p:txBody>
          <a:bodyPr wrap="square" rtlCol="0">
            <a:spAutoFit/>
          </a:bodyPr>
          <a:lstStyle/>
          <a:p>
            <a:pPr algn="ctr"/>
            <a:r>
              <a:rPr lang="es-MX" sz="5400" b="1" dirty="0" smtClean="0"/>
              <a:t>REFLEXIÓN</a:t>
            </a:r>
            <a:endParaRPr lang="es-MX" sz="5400" b="1" dirty="0"/>
          </a:p>
        </p:txBody>
      </p:sp>
    </p:spTree>
    <p:extLst>
      <p:ext uri="{BB962C8B-B14F-4D97-AF65-F5344CB8AC3E}">
        <p14:creationId xmlns:p14="http://schemas.microsoft.com/office/powerpoint/2010/main" val="1599753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latin typeface="Arial" panose="020B0604020202020204" pitchFamily="34" charset="0"/>
                <a:cs typeface="Arial" panose="020B0604020202020204" pitchFamily="34" charset="0"/>
              </a:rPr>
              <a:t>Bibliografía </a:t>
            </a:r>
            <a:endParaRPr lang="es-MX"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nSpc>
                <a:spcPct val="200000"/>
              </a:lnSpc>
              <a:buNone/>
            </a:pPr>
            <a:r>
              <a:rPr lang="es-MX" sz="4800" dirty="0" smtClean="0">
                <a:latin typeface="Arial" panose="020B0604020202020204" pitchFamily="34" charset="0"/>
                <a:cs typeface="Arial" panose="020B0604020202020204" pitchFamily="34" charset="0"/>
              </a:rPr>
              <a:t>Mata J. (2024) </a:t>
            </a:r>
            <a:r>
              <a:rPr lang="es-MX" sz="4800" i="1" dirty="0" smtClean="0">
                <a:latin typeface="Arial" panose="020B0604020202020204" pitchFamily="34" charset="0"/>
                <a:cs typeface="Arial" panose="020B0604020202020204" pitchFamily="34" charset="0"/>
              </a:rPr>
              <a:t>Ética</a:t>
            </a:r>
            <a:r>
              <a:rPr lang="es-MX" sz="4800" i="1" dirty="0">
                <a:latin typeface="Arial" panose="020B0604020202020204" pitchFamily="34" charset="0"/>
                <a:cs typeface="Arial" panose="020B0604020202020204" pitchFamily="34" charset="0"/>
              </a:rPr>
              <a:t>, literatura infantil y formación literaria</a:t>
            </a:r>
            <a:r>
              <a:rPr lang="es-MX" sz="4800" dirty="0">
                <a:latin typeface="Arial" panose="020B0604020202020204" pitchFamily="34" charset="0"/>
                <a:cs typeface="Arial" panose="020B0604020202020204" pitchFamily="34" charset="0"/>
              </a:rPr>
              <a:t>. Universidad de Granada, España. </a:t>
            </a:r>
            <a:r>
              <a:rPr lang="es-MX" sz="4800" dirty="0" err="1">
                <a:latin typeface="Arial" panose="020B0604020202020204" pitchFamily="34" charset="0"/>
                <a:cs typeface="Arial" panose="020B0604020202020204" pitchFamily="34" charset="0"/>
              </a:rPr>
              <a:t>Impossibilia</a:t>
            </a:r>
            <a:r>
              <a:rPr lang="es-MX" sz="4800" dirty="0">
                <a:latin typeface="Arial" panose="020B0604020202020204" pitchFamily="34" charset="0"/>
                <a:cs typeface="Arial" panose="020B0604020202020204" pitchFamily="34" charset="0"/>
              </a:rPr>
              <a:t> Nº8, páginas 104-121 </a:t>
            </a:r>
            <a:r>
              <a:rPr lang="es-MX" sz="4800" dirty="0" smtClean="0">
                <a:latin typeface="Arial" panose="020B0604020202020204" pitchFamily="34" charset="0"/>
                <a:cs typeface="Arial" panose="020B0604020202020204" pitchFamily="34" charset="0"/>
              </a:rPr>
              <a:t> </a:t>
            </a:r>
            <a:endParaRPr lang="es-MX"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13360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TotalTime>
  <Words>935</Words>
  <Application>Microsoft Office PowerPoint</Application>
  <PresentationFormat>Personalizado</PresentationFormat>
  <Paragraphs>72</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Calibri</vt:lpstr>
      <vt:lpstr>Calibri Light</vt:lpstr>
      <vt:lpstr>Century Gothic</vt:lpstr>
      <vt:lpstr>Symbol</vt:lpstr>
      <vt:lpstr>Times New Roman</vt:lpstr>
      <vt:lpstr>Tema de Office</vt:lpstr>
      <vt:lpstr>Presentación de PowerPoint</vt:lpstr>
      <vt:lpstr>Presentación de PowerPoint</vt:lpstr>
      <vt:lpstr>Presentación de PowerPoint</vt:lpstr>
      <vt:lpstr>Bibliografía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Gaby</dc:creator>
  <cp:lastModifiedBy>Gaby</cp:lastModifiedBy>
  <cp:revision>17</cp:revision>
  <dcterms:created xsi:type="dcterms:W3CDTF">2023-12-10T20:19:02Z</dcterms:created>
  <dcterms:modified xsi:type="dcterms:W3CDTF">2023-12-11T02:19:26Z</dcterms:modified>
</cp:coreProperties>
</file>