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7" r:id="rId3"/>
    <p:sldId id="262" r:id="rId4"/>
    <p:sldId id="258" r:id="rId5"/>
    <p:sldId id="263" r:id="rId6"/>
    <p:sldId id="264" r:id="rId7"/>
    <p:sldId id="265" r:id="rId8"/>
    <p:sldId id="266" r:id="rId9"/>
    <p:sldId id="281" r:id="rId10"/>
    <p:sldId id="282" r:id="rId11"/>
    <p:sldId id="256" r:id="rId12"/>
    <p:sldId id="259" r:id="rId13"/>
    <p:sldId id="260"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61" r:id="rId27"/>
    <p:sldId id="267" r:id="rId28"/>
    <p:sldId id="272"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2" d="100"/>
          <a:sy n="82" d="100"/>
        </p:scale>
        <p:origin x="-9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48757EE-ADFD-456E-9B29-B4A0A2E51C01}" type="datetimeFigureOut">
              <a:rPr lang="es-ES" smtClean="0"/>
              <a:t>21/09/2015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921F29-42BA-4501-B0D0-C7DA45768E19}" type="slidenum">
              <a:rPr lang="es-ES" smtClean="0"/>
              <a:t>‹Nº›</a:t>
            </a:fld>
            <a:endParaRPr lang="es-ES"/>
          </a:p>
        </p:txBody>
      </p:sp>
    </p:spTree>
    <p:extLst>
      <p:ext uri="{BB962C8B-B14F-4D97-AF65-F5344CB8AC3E}">
        <p14:creationId xmlns:p14="http://schemas.microsoft.com/office/powerpoint/2010/main" val="10879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8757EE-ADFD-456E-9B29-B4A0A2E51C01}" type="datetimeFigureOut">
              <a:rPr lang="es-ES" smtClean="0"/>
              <a:t>21/09/2015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921F29-42BA-4501-B0D0-C7DA45768E19}" type="slidenum">
              <a:rPr lang="es-ES" smtClean="0"/>
              <a:t>‹Nº›</a:t>
            </a:fld>
            <a:endParaRPr lang="es-ES"/>
          </a:p>
        </p:txBody>
      </p:sp>
    </p:spTree>
    <p:extLst>
      <p:ext uri="{BB962C8B-B14F-4D97-AF65-F5344CB8AC3E}">
        <p14:creationId xmlns:p14="http://schemas.microsoft.com/office/powerpoint/2010/main" val="256557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8757EE-ADFD-456E-9B29-B4A0A2E51C01}" type="datetimeFigureOut">
              <a:rPr lang="es-ES" smtClean="0"/>
              <a:t>21/09/2015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921F29-42BA-4501-B0D0-C7DA45768E19}" type="slidenum">
              <a:rPr lang="es-ES" smtClean="0"/>
              <a:t>‹Nº›</a:t>
            </a:fld>
            <a:endParaRPr lang="es-ES"/>
          </a:p>
        </p:txBody>
      </p:sp>
    </p:spTree>
    <p:extLst>
      <p:ext uri="{BB962C8B-B14F-4D97-AF65-F5344CB8AC3E}">
        <p14:creationId xmlns:p14="http://schemas.microsoft.com/office/powerpoint/2010/main" val="226948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48757EE-ADFD-456E-9B29-B4A0A2E51C01}" type="datetimeFigureOut">
              <a:rPr lang="es-ES" smtClean="0"/>
              <a:t>21/09/2015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921F29-42BA-4501-B0D0-C7DA45768E19}" type="slidenum">
              <a:rPr lang="es-ES" smtClean="0"/>
              <a:t>‹Nº›</a:t>
            </a:fld>
            <a:endParaRPr lang="es-ES"/>
          </a:p>
        </p:txBody>
      </p:sp>
    </p:spTree>
    <p:extLst>
      <p:ext uri="{BB962C8B-B14F-4D97-AF65-F5344CB8AC3E}">
        <p14:creationId xmlns:p14="http://schemas.microsoft.com/office/powerpoint/2010/main" val="176930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48757EE-ADFD-456E-9B29-B4A0A2E51C01}" type="datetimeFigureOut">
              <a:rPr lang="es-ES" smtClean="0"/>
              <a:t>21/09/2015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921F29-42BA-4501-B0D0-C7DA45768E19}" type="slidenum">
              <a:rPr lang="es-ES" smtClean="0"/>
              <a:t>‹Nº›</a:t>
            </a:fld>
            <a:endParaRPr lang="es-ES"/>
          </a:p>
        </p:txBody>
      </p:sp>
    </p:spTree>
    <p:extLst>
      <p:ext uri="{BB962C8B-B14F-4D97-AF65-F5344CB8AC3E}">
        <p14:creationId xmlns:p14="http://schemas.microsoft.com/office/powerpoint/2010/main" val="277519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48757EE-ADFD-456E-9B29-B4A0A2E51C01}" type="datetimeFigureOut">
              <a:rPr lang="es-ES" smtClean="0"/>
              <a:t>21/09/2015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921F29-42BA-4501-B0D0-C7DA45768E19}" type="slidenum">
              <a:rPr lang="es-ES" smtClean="0"/>
              <a:t>‹Nº›</a:t>
            </a:fld>
            <a:endParaRPr lang="es-ES"/>
          </a:p>
        </p:txBody>
      </p:sp>
    </p:spTree>
    <p:extLst>
      <p:ext uri="{BB962C8B-B14F-4D97-AF65-F5344CB8AC3E}">
        <p14:creationId xmlns:p14="http://schemas.microsoft.com/office/powerpoint/2010/main" val="268336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48757EE-ADFD-456E-9B29-B4A0A2E51C01}" type="datetimeFigureOut">
              <a:rPr lang="es-ES" smtClean="0"/>
              <a:t>21/09/2015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E921F29-42BA-4501-B0D0-C7DA45768E19}" type="slidenum">
              <a:rPr lang="es-ES" smtClean="0"/>
              <a:t>‹Nº›</a:t>
            </a:fld>
            <a:endParaRPr lang="es-ES"/>
          </a:p>
        </p:txBody>
      </p:sp>
    </p:spTree>
    <p:extLst>
      <p:ext uri="{BB962C8B-B14F-4D97-AF65-F5344CB8AC3E}">
        <p14:creationId xmlns:p14="http://schemas.microsoft.com/office/powerpoint/2010/main" val="314931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48757EE-ADFD-456E-9B29-B4A0A2E51C01}" type="datetimeFigureOut">
              <a:rPr lang="es-ES" smtClean="0"/>
              <a:t>21/09/2015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E921F29-42BA-4501-B0D0-C7DA45768E19}" type="slidenum">
              <a:rPr lang="es-ES" smtClean="0"/>
              <a:t>‹Nº›</a:t>
            </a:fld>
            <a:endParaRPr lang="es-ES"/>
          </a:p>
        </p:txBody>
      </p:sp>
    </p:spTree>
    <p:extLst>
      <p:ext uri="{BB962C8B-B14F-4D97-AF65-F5344CB8AC3E}">
        <p14:creationId xmlns:p14="http://schemas.microsoft.com/office/powerpoint/2010/main" val="378014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48757EE-ADFD-456E-9B29-B4A0A2E51C01}" type="datetimeFigureOut">
              <a:rPr lang="es-ES" smtClean="0"/>
              <a:t>21/09/2015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E921F29-42BA-4501-B0D0-C7DA45768E19}" type="slidenum">
              <a:rPr lang="es-ES" smtClean="0"/>
              <a:t>‹Nº›</a:t>
            </a:fld>
            <a:endParaRPr lang="es-ES"/>
          </a:p>
        </p:txBody>
      </p:sp>
    </p:spTree>
    <p:extLst>
      <p:ext uri="{BB962C8B-B14F-4D97-AF65-F5344CB8AC3E}">
        <p14:creationId xmlns:p14="http://schemas.microsoft.com/office/powerpoint/2010/main" val="357541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8757EE-ADFD-456E-9B29-B4A0A2E51C01}" type="datetimeFigureOut">
              <a:rPr lang="es-ES" smtClean="0"/>
              <a:t>21/09/2015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921F29-42BA-4501-B0D0-C7DA45768E19}" type="slidenum">
              <a:rPr lang="es-ES" smtClean="0"/>
              <a:t>‹Nº›</a:t>
            </a:fld>
            <a:endParaRPr lang="es-ES"/>
          </a:p>
        </p:txBody>
      </p:sp>
    </p:spTree>
    <p:extLst>
      <p:ext uri="{BB962C8B-B14F-4D97-AF65-F5344CB8AC3E}">
        <p14:creationId xmlns:p14="http://schemas.microsoft.com/office/powerpoint/2010/main" val="152572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48757EE-ADFD-456E-9B29-B4A0A2E51C01}" type="datetimeFigureOut">
              <a:rPr lang="es-ES" smtClean="0"/>
              <a:t>21/09/2015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921F29-42BA-4501-B0D0-C7DA45768E19}" type="slidenum">
              <a:rPr lang="es-ES" smtClean="0"/>
              <a:t>‹Nº›</a:t>
            </a:fld>
            <a:endParaRPr lang="es-ES"/>
          </a:p>
        </p:txBody>
      </p:sp>
    </p:spTree>
    <p:extLst>
      <p:ext uri="{BB962C8B-B14F-4D97-AF65-F5344CB8AC3E}">
        <p14:creationId xmlns:p14="http://schemas.microsoft.com/office/powerpoint/2010/main" val="62960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757EE-ADFD-456E-9B29-B4A0A2E51C01}" type="datetimeFigureOut">
              <a:rPr lang="es-ES" smtClean="0"/>
              <a:t>21/09/2015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21F29-42BA-4501-B0D0-C7DA45768E19}" type="slidenum">
              <a:rPr lang="es-ES" smtClean="0"/>
              <a:t>‹Nº›</a:t>
            </a:fld>
            <a:endParaRPr lang="es-ES"/>
          </a:p>
        </p:txBody>
      </p:sp>
    </p:spTree>
    <p:extLst>
      <p:ext uri="{BB962C8B-B14F-4D97-AF65-F5344CB8AC3E}">
        <p14:creationId xmlns:p14="http://schemas.microsoft.com/office/powerpoint/2010/main" val="2233335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rferro.zz.mu/Previos/Libro_histor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31" y="260648"/>
            <a:ext cx="8688965" cy="651672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457200" y="1340768"/>
            <a:ext cx="8229600" cy="2404864"/>
          </a:xfrm>
        </p:spPr>
        <p:txBody>
          <a:bodyPr>
            <a:noAutofit/>
          </a:bodyPr>
          <a:lstStyle/>
          <a:p>
            <a:pPr marL="0" indent="0" algn="ctr">
              <a:buNone/>
            </a:pPr>
            <a:r>
              <a:rPr lang="es-ES_tradnl" sz="6600" b="1" dirty="0" smtClean="0">
                <a:ln>
                  <a:solidFill>
                    <a:schemeClr val="tx1">
                      <a:lumMod val="95000"/>
                      <a:lumOff val="5000"/>
                    </a:schemeClr>
                  </a:solidFill>
                </a:ln>
                <a:solidFill>
                  <a:schemeClr val="bg1"/>
                </a:solidFill>
                <a:effectLst>
                  <a:outerShdw blurRad="38100" dist="38100" dir="2700000" algn="tl">
                    <a:srgbClr val="000000">
                      <a:alpha val="43137"/>
                    </a:srgbClr>
                  </a:outerShdw>
                </a:effectLst>
                <a:latin typeface="Berlin Sans FB Demi" pitchFamily="34" charset="0"/>
              </a:rPr>
              <a:t>¿QUÉ ES LA HISTORIA AHORA?</a:t>
            </a:r>
          </a:p>
          <a:p>
            <a:pPr marL="0" indent="0" algn="r">
              <a:buNone/>
            </a:pPr>
            <a:r>
              <a:rPr lang="es-ES_tradnl" b="1" dirty="0" smtClean="0">
                <a:ln>
                  <a:solidFill>
                    <a:schemeClr val="tx1">
                      <a:lumMod val="95000"/>
                      <a:lumOff val="5000"/>
                    </a:schemeClr>
                  </a:solidFill>
                </a:ln>
                <a:solidFill>
                  <a:srgbClr val="FFC000"/>
                </a:solidFill>
                <a:effectLst>
                  <a:outerShdw blurRad="38100" dist="38100" dir="2700000" algn="tl">
                    <a:srgbClr val="000000">
                      <a:alpha val="43137"/>
                    </a:srgbClr>
                  </a:outerShdw>
                </a:effectLst>
              </a:rPr>
              <a:t>David </a:t>
            </a:r>
            <a:r>
              <a:rPr lang="es-ES_tradnl" b="1" dirty="0" err="1" smtClean="0">
                <a:ln>
                  <a:solidFill>
                    <a:schemeClr val="tx1">
                      <a:lumMod val="95000"/>
                      <a:lumOff val="5000"/>
                    </a:schemeClr>
                  </a:solidFill>
                </a:ln>
                <a:solidFill>
                  <a:srgbClr val="FFC000"/>
                </a:solidFill>
                <a:effectLst>
                  <a:outerShdw blurRad="38100" dist="38100" dir="2700000" algn="tl">
                    <a:srgbClr val="000000">
                      <a:alpha val="43137"/>
                    </a:srgbClr>
                  </a:outerShdw>
                </a:effectLst>
              </a:rPr>
              <a:t>Cannadine</a:t>
            </a:r>
            <a:endParaRPr lang="es-ES" b="1" dirty="0">
              <a:ln>
                <a:solidFill>
                  <a:schemeClr val="tx1">
                    <a:lumMod val="95000"/>
                    <a:lumOff val="5000"/>
                  </a:schemeClr>
                </a:solidFill>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7779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8828" t="43179" r="54927" b="31113"/>
          <a:stretch/>
        </p:blipFill>
        <p:spPr bwMode="auto">
          <a:xfrm>
            <a:off x="467544" y="1484784"/>
            <a:ext cx="849694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67544" y="1484784"/>
            <a:ext cx="568863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899592" y="5589240"/>
            <a:ext cx="74168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93192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70" t="73198" r="54202" b="14203"/>
          <a:stretch/>
        </p:blipFill>
        <p:spPr bwMode="auto">
          <a:xfrm>
            <a:off x="611560" y="764704"/>
            <a:ext cx="8064896"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51594" t="19618" r="11884" b="65266"/>
          <a:stretch/>
        </p:blipFill>
        <p:spPr bwMode="auto">
          <a:xfrm>
            <a:off x="323528" y="3212976"/>
            <a:ext cx="8280920" cy="223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4463988" y="5085184"/>
            <a:ext cx="385242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30524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Capítulo 4</a:t>
            </a:r>
            <a:br>
              <a:rPr lang="es-ES_tradnl" b="1" dirty="0" smtClean="0"/>
            </a:br>
            <a:r>
              <a:rPr lang="es-ES_tradnl" b="1" dirty="0" smtClean="0"/>
              <a:t>¿Qué es la </a:t>
            </a:r>
            <a:r>
              <a:rPr lang="es-ES_tradnl" b="1" dirty="0"/>
              <a:t>H</a:t>
            </a:r>
            <a:r>
              <a:rPr lang="es-ES_tradnl" b="1" dirty="0" smtClean="0"/>
              <a:t>istoria </a:t>
            </a:r>
            <a:r>
              <a:rPr lang="es-ES_tradnl" b="1" dirty="0"/>
              <a:t>C</a:t>
            </a:r>
            <a:r>
              <a:rPr lang="es-ES_tradnl" b="1" dirty="0" smtClean="0"/>
              <a:t>ultural ahora?</a:t>
            </a:r>
            <a:endParaRPr lang="es-ES" b="1" dirty="0"/>
          </a:p>
        </p:txBody>
      </p:sp>
      <p:sp>
        <p:nvSpPr>
          <p:cNvPr id="3" name="2 Marcador de contenido"/>
          <p:cNvSpPr>
            <a:spLocks noGrp="1"/>
          </p:cNvSpPr>
          <p:nvPr>
            <p:ph idx="1"/>
          </p:nvPr>
        </p:nvSpPr>
        <p:spPr/>
        <p:txBody>
          <a:bodyPr>
            <a:normAutofit/>
          </a:bodyPr>
          <a:lstStyle/>
          <a:p>
            <a:pPr algn="just"/>
            <a:r>
              <a:rPr lang="es-ES_tradnl" b="1" dirty="0" smtClean="0"/>
              <a:t>El giro cultural puede afectar a todos los tipos de historia</a:t>
            </a:r>
          </a:p>
          <a:p>
            <a:pPr algn="just"/>
            <a:r>
              <a:rPr lang="es-ES_tradnl" b="1" dirty="0" smtClean="0"/>
              <a:t>El giro cultural no solo se pregunta ¿Cómo fue realmente? Si no mas bien ¿Cómo fue para </a:t>
            </a:r>
            <a:r>
              <a:rPr lang="es-ES_tradnl" b="1" dirty="0"/>
              <a:t>él</a:t>
            </a:r>
            <a:r>
              <a:rPr lang="es-ES_tradnl" b="1" dirty="0" smtClean="0"/>
              <a:t>, para ella, para ellos?</a:t>
            </a:r>
          </a:p>
          <a:p>
            <a:pPr algn="just"/>
            <a:r>
              <a:rPr lang="es-ES_tradnl" b="1" dirty="0" smtClean="0"/>
              <a:t>La cultura era el sitio donde las relaciones de poder podían ser discernidas con extrema facilidad</a:t>
            </a:r>
          </a:p>
          <a:p>
            <a:pPr algn="just"/>
            <a:endParaRPr lang="es-ES" b="1" dirty="0"/>
          </a:p>
        </p:txBody>
      </p:sp>
    </p:spTree>
    <p:extLst>
      <p:ext uri="{BB962C8B-B14F-4D97-AF65-F5344CB8AC3E}">
        <p14:creationId xmlns:p14="http://schemas.microsoft.com/office/powerpoint/2010/main" val="3400961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_tradnl" b="1" dirty="0" smtClean="0"/>
              <a:t>Cruciales para la creación del giro cultural han sido los efectos mas amplios de los intereses y aspiraciones feministas</a:t>
            </a:r>
          </a:p>
          <a:p>
            <a:pPr algn="just"/>
            <a:r>
              <a:rPr lang="es-ES_tradnl" b="1" dirty="0" smtClean="0"/>
              <a:t>Uno de los conceptos centrales de la investigación feminista –el género- afirma que hombres y mujeres no </a:t>
            </a:r>
            <a:r>
              <a:rPr lang="es-ES_tradnl" b="1" dirty="0" smtClean="0"/>
              <a:t>nacen, </a:t>
            </a:r>
            <a:r>
              <a:rPr lang="es-ES_tradnl" b="1" dirty="0" smtClean="0"/>
              <a:t>se hacen mediante redes de representación, exhortación y ejemplo. </a:t>
            </a:r>
            <a:endParaRPr lang="es-ES" b="1" u="sng" dirty="0"/>
          </a:p>
        </p:txBody>
      </p:sp>
    </p:spTree>
    <p:extLst>
      <p:ext uri="{BB962C8B-B14F-4D97-AF65-F5344CB8AC3E}">
        <p14:creationId xmlns:p14="http://schemas.microsoft.com/office/powerpoint/2010/main" val="554424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S_tradnl" b="1" dirty="0" err="1" smtClean="0"/>
              <a:t>Carr</a:t>
            </a:r>
            <a:r>
              <a:rPr lang="es-ES_tradnl" b="1" dirty="0" smtClean="0"/>
              <a:t> pensaba que había alguna razón para la objetividad. </a:t>
            </a:r>
            <a:r>
              <a:rPr lang="es-ES_tradnl" b="1" dirty="0" smtClean="0"/>
              <a:t>Su misión </a:t>
            </a:r>
            <a:r>
              <a:rPr lang="es-ES_tradnl" b="1" dirty="0" smtClean="0"/>
              <a:t>no era persuadirnos de rehuir los hechos, ni denigrar su realidad material, sino tratarlos con ojos escépticos, reconocer como él dijo que «en general el historiador obtendrá el tipo de hechos que él quiera». </a:t>
            </a:r>
            <a:endParaRPr lang="es-ES" b="1" dirty="0"/>
          </a:p>
        </p:txBody>
      </p:sp>
      <p:sp>
        <p:nvSpPr>
          <p:cNvPr id="4" name="3 Título"/>
          <p:cNvSpPr>
            <a:spLocks noGrp="1"/>
          </p:cNvSpPr>
          <p:nvPr>
            <p:ph type="title"/>
          </p:nvPr>
        </p:nvSpPr>
        <p:spPr/>
        <p:txBody>
          <a:bodyPr/>
          <a:lstStyle/>
          <a:p>
            <a:endParaRPr lang="es-ES"/>
          </a:p>
        </p:txBody>
      </p:sp>
    </p:spTree>
    <p:extLst>
      <p:ext uri="{BB962C8B-B14F-4D97-AF65-F5344CB8AC3E}">
        <p14:creationId xmlns:p14="http://schemas.microsoft.com/office/powerpoint/2010/main" val="295737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_tradnl" b="1" dirty="0" smtClean="0"/>
              <a:t>Los hechos no eran como el pescado en el mostrador del pescadero, sino como los peces que nadan por todo el océano. En ese sentido, la objetividad se podía medir no a través de si un historiador ponía los hechos en un lugar correcto, sino por el hecho de si elegía los hechos adecuados.</a:t>
            </a:r>
            <a:endParaRPr lang="es-ES" b="1" dirty="0"/>
          </a:p>
        </p:txBody>
      </p:sp>
    </p:spTree>
    <p:extLst>
      <p:ext uri="{BB962C8B-B14F-4D97-AF65-F5344CB8AC3E}">
        <p14:creationId xmlns:p14="http://schemas.microsoft.com/office/powerpoint/2010/main" val="3339705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_tradnl" b="1" dirty="0" smtClean="0"/>
              <a:t>El historiador objetivo tenía la capacidad y </a:t>
            </a:r>
            <a:r>
              <a:rPr lang="es-ES_tradnl" b="1" smtClean="0"/>
              <a:t>la </a:t>
            </a:r>
            <a:r>
              <a:rPr lang="es-ES_tradnl" b="1" smtClean="0"/>
              <a:t>responsabilidad </a:t>
            </a:r>
            <a:r>
              <a:rPr lang="es-ES_tradnl" b="1" dirty="0" smtClean="0"/>
              <a:t>de reconocer y de elevarse por encima de su limitada visión.</a:t>
            </a:r>
          </a:p>
          <a:p>
            <a:pPr algn="just"/>
            <a:r>
              <a:rPr lang="es-ES_tradnl" b="1" dirty="0" smtClean="0"/>
              <a:t>Según </a:t>
            </a:r>
            <a:r>
              <a:rPr lang="es-ES_tradnl" b="1" dirty="0" err="1" smtClean="0"/>
              <a:t>Carr</a:t>
            </a:r>
            <a:r>
              <a:rPr lang="es-ES_tradnl" b="1" dirty="0" smtClean="0"/>
              <a:t>, su identificación con la historia moderna es cuando despiertan más y más hombres a la conciencia social y política.</a:t>
            </a:r>
            <a:endParaRPr lang="es-ES" b="1" dirty="0"/>
          </a:p>
        </p:txBody>
      </p:sp>
    </p:spTree>
    <p:extLst>
      <p:ext uri="{BB962C8B-B14F-4D97-AF65-F5344CB8AC3E}">
        <p14:creationId xmlns:p14="http://schemas.microsoft.com/office/powerpoint/2010/main" val="2885716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Capítulo 5</a:t>
            </a:r>
            <a:br>
              <a:rPr lang="es-ES_tradnl" b="1" dirty="0" smtClean="0"/>
            </a:br>
            <a:r>
              <a:rPr lang="es-ES_tradnl" b="1" dirty="0" smtClean="0"/>
              <a:t>¿Qué es la historia de género ahora?</a:t>
            </a:r>
            <a:endParaRPr lang="es-ES" b="1" dirty="0"/>
          </a:p>
        </p:txBody>
      </p:sp>
      <p:sp>
        <p:nvSpPr>
          <p:cNvPr id="3" name="2 Marcador de contenido"/>
          <p:cNvSpPr>
            <a:spLocks noGrp="1"/>
          </p:cNvSpPr>
          <p:nvPr>
            <p:ph idx="1"/>
          </p:nvPr>
        </p:nvSpPr>
        <p:spPr/>
        <p:txBody>
          <a:bodyPr>
            <a:normAutofit fontScale="92500"/>
          </a:bodyPr>
          <a:lstStyle/>
          <a:p>
            <a:pPr algn="just"/>
            <a:r>
              <a:rPr lang="es-ES_tradnl" b="1" dirty="0" err="1" smtClean="0"/>
              <a:t>Carr</a:t>
            </a:r>
            <a:r>
              <a:rPr lang="es-ES_tradnl" b="1" dirty="0" smtClean="0"/>
              <a:t> en su opinión, comenta que la historia constituía un diálogo del pasado con el futuro.</a:t>
            </a:r>
          </a:p>
          <a:p>
            <a:pPr algn="just"/>
            <a:r>
              <a:rPr lang="es-ES_tradnl" b="1" dirty="0" smtClean="0"/>
              <a:t>Los historiadores han insistido que la atención al género fomenta una nueva forma de poder.</a:t>
            </a:r>
          </a:p>
          <a:p>
            <a:pPr algn="just"/>
            <a:r>
              <a:rPr lang="es-ES_tradnl" b="1" dirty="0" smtClean="0"/>
              <a:t>Los historiadores han impuesto de forma persistente su propia visión de género, pasando por alto las contribuciones de las mujeres.</a:t>
            </a:r>
            <a:endParaRPr lang="es-ES" b="1" dirty="0"/>
          </a:p>
        </p:txBody>
      </p:sp>
    </p:spTree>
    <p:extLst>
      <p:ext uri="{BB962C8B-B14F-4D97-AF65-F5344CB8AC3E}">
        <p14:creationId xmlns:p14="http://schemas.microsoft.com/office/powerpoint/2010/main" val="3913230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lnSpcReduction="10000"/>
          </a:bodyPr>
          <a:lstStyle/>
          <a:p>
            <a:pPr algn="just"/>
            <a:r>
              <a:rPr lang="es-ES_tradnl" b="1" dirty="0" smtClean="0"/>
              <a:t>El género participa en la formación de clases.</a:t>
            </a:r>
          </a:p>
          <a:p>
            <a:pPr algn="just"/>
            <a:r>
              <a:rPr lang="es-ES_tradnl" b="1" dirty="0" smtClean="0"/>
              <a:t>Como clase, el género es un proceso que cambia con el tiempo y en relación a la circunstancia histórica.</a:t>
            </a:r>
          </a:p>
          <a:p>
            <a:pPr algn="just"/>
            <a:r>
              <a:rPr lang="es-ES_tradnl" b="1" dirty="0" smtClean="0"/>
              <a:t>Las relaciones sociales de los sexos afectan al ritmo, así como al modo en que se establecen los hogares y se acumula el capital.</a:t>
            </a:r>
          </a:p>
          <a:p>
            <a:pPr algn="just"/>
            <a:r>
              <a:rPr lang="es-ES_tradnl" b="1" dirty="0" smtClean="0"/>
              <a:t>La masculinidad ha estado en el corazón de la formación de clase.</a:t>
            </a:r>
            <a:endParaRPr lang="es-ES" b="1" dirty="0"/>
          </a:p>
        </p:txBody>
      </p:sp>
    </p:spTree>
    <p:extLst>
      <p:ext uri="{BB962C8B-B14F-4D97-AF65-F5344CB8AC3E}">
        <p14:creationId xmlns:p14="http://schemas.microsoft.com/office/powerpoint/2010/main" val="4166964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_tradnl" b="1" dirty="0" smtClean="0"/>
              <a:t>El romance de la historia y la antropología ha nutrido al giro cultural.</a:t>
            </a:r>
          </a:p>
          <a:p>
            <a:pPr algn="just"/>
            <a:r>
              <a:rPr lang="es-ES_tradnl" b="1" dirty="0" smtClean="0"/>
              <a:t>Todos somos herederos de herencias que llamamos cultura, lengua, hábitos, mitos. Y somos usuarios de esa herencia.</a:t>
            </a:r>
          </a:p>
          <a:p>
            <a:pPr algn="just"/>
            <a:r>
              <a:rPr lang="es-ES_tradnl" b="1" dirty="0" smtClean="0"/>
              <a:t>Tratar con la cultura es tratar con la mezcla de categorías, y sugiere conexiones útiles entre las cosas reales, sentidas e imaginadas.</a:t>
            </a:r>
            <a:endParaRPr lang="es-ES" b="1" dirty="0"/>
          </a:p>
        </p:txBody>
      </p:sp>
    </p:spTree>
    <p:extLst>
      <p:ext uri="{BB962C8B-B14F-4D97-AF65-F5344CB8AC3E}">
        <p14:creationId xmlns:p14="http://schemas.microsoft.com/office/powerpoint/2010/main" val="13009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Capítulo 1</a:t>
            </a:r>
            <a:br>
              <a:rPr lang="es-ES_tradnl" b="1" dirty="0" smtClean="0"/>
            </a:br>
            <a:r>
              <a:rPr lang="es-ES_tradnl" b="1" dirty="0" smtClean="0"/>
              <a:t>¿Qué es la historia social ahora?</a:t>
            </a:r>
            <a:endParaRPr lang="es-ES" b="1" dirty="0"/>
          </a:p>
        </p:txBody>
      </p:sp>
      <p:sp>
        <p:nvSpPr>
          <p:cNvPr id="3" name="2 Marcador de contenido"/>
          <p:cNvSpPr>
            <a:spLocks noGrp="1"/>
          </p:cNvSpPr>
          <p:nvPr>
            <p:ph idx="1"/>
          </p:nvPr>
        </p:nvSpPr>
        <p:spPr/>
        <p:txBody>
          <a:bodyPr>
            <a:normAutofit lnSpcReduction="10000"/>
          </a:bodyPr>
          <a:lstStyle/>
          <a:p>
            <a:pPr algn="just"/>
            <a:r>
              <a:rPr lang="es-ES_tradnl" b="1" dirty="0" err="1" smtClean="0"/>
              <a:t>Stearn</a:t>
            </a:r>
            <a:r>
              <a:rPr lang="es-ES_tradnl" b="1" dirty="0" smtClean="0"/>
              <a:t> considera la </a:t>
            </a:r>
            <a:r>
              <a:rPr lang="es-ES_tradnl" b="1" dirty="0" err="1" smtClean="0"/>
              <a:t>hostoria</a:t>
            </a:r>
            <a:r>
              <a:rPr lang="es-ES_tradnl" b="1" dirty="0" smtClean="0"/>
              <a:t> social como los cambios y continuidades de la gente normal.</a:t>
            </a:r>
          </a:p>
          <a:p>
            <a:pPr algn="just"/>
            <a:r>
              <a:rPr lang="es-ES_tradnl" b="1" dirty="0" err="1" smtClean="0"/>
              <a:t>Rabb</a:t>
            </a:r>
            <a:r>
              <a:rPr lang="es-ES_tradnl" b="1" dirty="0" smtClean="0"/>
              <a:t> define la historia social como «mucho más amorfa, mucho menos una disciplina»</a:t>
            </a:r>
          </a:p>
          <a:p>
            <a:pPr algn="just"/>
            <a:r>
              <a:rPr lang="es-ES_tradnl" b="1" dirty="0" smtClean="0"/>
              <a:t>Generalmente hay personas que consideran que la HS «es un modo, pero </a:t>
            </a:r>
            <a:r>
              <a:rPr lang="es-ES_tradnl" b="1" dirty="0" err="1" smtClean="0"/>
              <a:t>nadamas</a:t>
            </a:r>
            <a:r>
              <a:rPr lang="es-ES_tradnl" b="1" dirty="0" smtClean="0"/>
              <a:t> un modo de hacer otro tipo de historia.»</a:t>
            </a:r>
          </a:p>
          <a:p>
            <a:pPr algn="just"/>
            <a:r>
              <a:rPr lang="es-ES_tradnl" b="1" dirty="0" smtClean="0"/>
              <a:t>Tom </a:t>
            </a:r>
            <a:r>
              <a:rPr lang="es-ES_tradnl" b="1" dirty="0" err="1" smtClean="0"/>
              <a:t>Gallant</a:t>
            </a:r>
            <a:r>
              <a:rPr lang="es-ES_tradnl" b="1" dirty="0" smtClean="0"/>
              <a:t> afirma «que la historia social marcha contra la corriente cronológica.»</a:t>
            </a:r>
            <a:endParaRPr lang="es-ES" b="1" dirty="0"/>
          </a:p>
        </p:txBody>
      </p:sp>
    </p:spTree>
    <p:extLst>
      <p:ext uri="{BB962C8B-B14F-4D97-AF65-F5344CB8AC3E}">
        <p14:creationId xmlns:p14="http://schemas.microsoft.com/office/powerpoint/2010/main" val="26972843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pPr algn="just"/>
            <a:r>
              <a:rPr lang="es-ES_tradnl" b="1" dirty="0" smtClean="0"/>
              <a:t>Para conseguir la historia de género, necesitamos hechos sobre las mujeres y los hombres; necesitamos una historia de las mujeres así como de los hombres.</a:t>
            </a:r>
            <a:endParaRPr lang="es-ES" b="1" dirty="0"/>
          </a:p>
        </p:txBody>
      </p:sp>
    </p:spTree>
    <p:extLst>
      <p:ext uri="{BB962C8B-B14F-4D97-AF65-F5344CB8AC3E}">
        <p14:creationId xmlns:p14="http://schemas.microsoft.com/office/powerpoint/2010/main" val="1703817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Capítulo 6</a:t>
            </a:r>
            <a:br>
              <a:rPr lang="es-ES_tradnl" b="1" dirty="0" smtClean="0"/>
            </a:br>
            <a:r>
              <a:rPr lang="es-ES_tradnl" b="1" dirty="0" smtClean="0"/>
              <a:t>¿Qué es la Historia Intelectual ahora?</a:t>
            </a:r>
            <a:endParaRPr lang="es-ES" b="1" dirty="0"/>
          </a:p>
        </p:txBody>
      </p:sp>
      <p:sp>
        <p:nvSpPr>
          <p:cNvPr id="3" name="2 Marcador de contenido"/>
          <p:cNvSpPr>
            <a:spLocks noGrp="1"/>
          </p:cNvSpPr>
          <p:nvPr>
            <p:ph idx="1"/>
          </p:nvPr>
        </p:nvSpPr>
        <p:spPr/>
        <p:txBody>
          <a:bodyPr/>
          <a:lstStyle/>
          <a:p>
            <a:pPr algn="just"/>
            <a:r>
              <a:rPr lang="es-ES_tradnl" b="1" dirty="0" smtClean="0"/>
              <a:t>La historia intelectual hace referencia a la historia del pensamiento humano o del pensar, distinto de la acción humana o de las obras. Este tipo de historia adoptó el pensar de la teleología de los agentes humanos y generó una historia de las ideas con tendencia a una teleología propia.</a:t>
            </a:r>
            <a:endParaRPr lang="es-ES" b="1" dirty="0"/>
          </a:p>
        </p:txBody>
      </p:sp>
    </p:spTree>
    <p:extLst>
      <p:ext uri="{BB962C8B-B14F-4D97-AF65-F5344CB8AC3E}">
        <p14:creationId xmlns:p14="http://schemas.microsoft.com/office/powerpoint/2010/main" val="991029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lnSpcReduction="10000"/>
          </a:bodyPr>
          <a:lstStyle/>
          <a:p>
            <a:pPr algn="just"/>
            <a:r>
              <a:rPr lang="es-ES_tradnl" b="1" dirty="0" err="1" smtClean="0"/>
              <a:t>Carr</a:t>
            </a:r>
            <a:r>
              <a:rPr lang="es-ES_tradnl" b="1" dirty="0" smtClean="0"/>
              <a:t> nos dice que las figuras fundamentales de la historia del hombre moderno son Descartes, Rousseau, Hegel, Marx y Freud, vistos como innovadores de la historia de la razón y por tanto innovadores de la historia.</a:t>
            </a:r>
          </a:p>
          <a:p>
            <a:pPr algn="just"/>
            <a:r>
              <a:rPr lang="es-ES_tradnl" b="1" dirty="0" smtClean="0"/>
              <a:t>Según </a:t>
            </a:r>
            <a:r>
              <a:rPr lang="es-ES_tradnl" b="1" dirty="0" err="1" smtClean="0"/>
              <a:t>Collinwood</a:t>
            </a:r>
            <a:r>
              <a:rPr lang="es-ES_tradnl" b="1" dirty="0" smtClean="0"/>
              <a:t>, no podemos comprender ninguna acción humana o producción sin una comprensión del pensamiento implicado en ella.</a:t>
            </a:r>
            <a:endParaRPr lang="es-ES" b="1" dirty="0"/>
          </a:p>
        </p:txBody>
      </p:sp>
    </p:spTree>
    <p:extLst>
      <p:ext uri="{BB962C8B-B14F-4D97-AF65-F5344CB8AC3E}">
        <p14:creationId xmlns:p14="http://schemas.microsoft.com/office/powerpoint/2010/main" val="2384310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_tradnl" b="1" dirty="0" smtClean="0"/>
              <a:t>Para comprender los textos escritos, necesitamos comprender el contexto histórico en que fueron sustentados. Pues el contexto puede ser multidimensional.</a:t>
            </a:r>
            <a:endParaRPr lang="es-ES" b="1" dirty="0"/>
          </a:p>
        </p:txBody>
      </p:sp>
    </p:spTree>
    <p:extLst>
      <p:ext uri="{BB962C8B-B14F-4D97-AF65-F5344CB8AC3E}">
        <p14:creationId xmlns:p14="http://schemas.microsoft.com/office/powerpoint/2010/main" val="2247510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Capítulo 7</a:t>
            </a:r>
            <a:br>
              <a:rPr lang="es-ES_tradnl" b="1" dirty="0" smtClean="0"/>
            </a:br>
            <a:r>
              <a:rPr lang="es-ES_tradnl" b="1" dirty="0" smtClean="0"/>
              <a:t>¿Qué es la Historia Imperial ahora?</a:t>
            </a:r>
            <a:endParaRPr lang="es-ES" b="1" dirty="0"/>
          </a:p>
        </p:txBody>
      </p:sp>
      <p:sp>
        <p:nvSpPr>
          <p:cNvPr id="3" name="2 Marcador de contenido"/>
          <p:cNvSpPr>
            <a:spLocks noGrp="1"/>
          </p:cNvSpPr>
          <p:nvPr>
            <p:ph idx="1"/>
          </p:nvPr>
        </p:nvSpPr>
        <p:spPr/>
        <p:txBody>
          <a:bodyPr/>
          <a:lstStyle/>
          <a:p>
            <a:pPr algn="just"/>
            <a:r>
              <a:rPr lang="es-ES_tradnl" b="1" dirty="0" smtClean="0"/>
              <a:t>Más que otras variedades de la disciplina, parece una empresa comprensivamente masculina.</a:t>
            </a:r>
          </a:p>
          <a:p>
            <a:pPr algn="just"/>
            <a:r>
              <a:rPr lang="es-ES_tradnl" b="1" dirty="0" smtClean="0"/>
              <a:t>La historia imperial reconoce que los distintos tipos de imperio junto con los distintos tipos de monarquía, han sido las formas de poder y de gobierno mas persistentes en el pasado.</a:t>
            </a:r>
            <a:endParaRPr lang="es-ES" b="1" dirty="0"/>
          </a:p>
        </p:txBody>
      </p:sp>
    </p:spTree>
    <p:extLst>
      <p:ext uri="{BB962C8B-B14F-4D97-AF65-F5344CB8AC3E}">
        <p14:creationId xmlns:p14="http://schemas.microsoft.com/office/powerpoint/2010/main" val="286175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_tradnl" b="1" dirty="0" smtClean="0"/>
              <a:t>La historia imperial trata lo que se ha llamado conexidad , o conexiones que se han establecido y operado entre los distintos territorios y pueblos a través del tiempo.</a:t>
            </a:r>
          </a:p>
          <a:p>
            <a:pPr algn="just"/>
            <a:r>
              <a:rPr lang="es-ES_tradnl" b="1" dirty="0" smtClean="0"/>
              <a:t>La historia imperial es una disciplina inmensamente desafiante, debido a su competencia masiva y a su intrínseco carácter indiscutible.</a:t>
            </a:r>
            <a:endParaRPr lang="es-ES" b="1" dirty="0"/>
          </a:p>
        </p:txBody>
      </p:sp>
    </p:spTree>
    <p:extLst>
      <p:ext uri="{BB962C8B-B14F-4D97-AF65-F5344CB8AC3E}">
        <p14:creationId xmlns:p14="http://schemas.microsoft.com/office/powerpoint/2010/main" val="2060001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Glosario</a:t>
            </a:r>
            <a:endParaRPr lang="es-ES" b="1" dirty="0"/>
          </a:p>
        </p:txBody>
      </p:sp>
      <p:sp>
        <p:nvSpPr>
          <p:cNvPr id="3" name="2 Marcador de contenido"/>
          <p:cNvSpPr>
            <a:spLocks noGrp="1"/>
          </p:cNvSpPr>
          <p:nvPr>
            <p:ph idx="1"/>
          </p:nvPr>
        </p:nvSpPr>
        <p:spPr/>
        <p:txBody>
          <a:bodyPr>
            <a:normAutofit lnSpcReduction="10000"/>
          </a:bodyPr>
          <a:lstStyle/>
          <a:p>
            <a:r>
              <a:rPr lang="es-ES_tradnl" b="1" dirty="0" smtClean="0"/>
              <a:t>Carromatos:</a:t>
            </a:r>
          </a:p>
          <a:p>
            <a:r>
              <a:rPr lang="es-ES_tradnl" b="1" dirty="0" smtClean="0"/>
              <a:t>Encomio:</a:t>
            </a:r>
          </a:p>
          <a:p>
            <a:r>
              <a:rPr lang="es-ES_tradnl" b="1" dirty="0" smtClean="0"/>
              <a:t>Jeremiada:</a:t>
            </a:r>
          </a:p>
          <a:p>
            <a:r>
              <a:rPr lang="es-ES_tradnl" b="1" dirty="0" err="1" smtClean="0"/>
              <a:t>Panglosianismo</a:t>
            </a:r>
            <a:r>
              <a:rPr lang="es-ES_tradnl" b="1" dirty="0" smtClean="0"/>
              <a:t>:</a:t>
            </a:r>
          </a:p>
          <a:p>
            <a:r>
              <a:rPr lang="es-ES_tradnl" b="1" dirty="0" smtClean="0"/>
              <a:t>Transubstanciación:</a:t>
            </a:r>
          </a:p>
          <a:p>
            <a:r>
              <a:rPr lang="es-ES_tradnl" b="1" dirty="0" smtClean="0"/>
              <a:t>Iconoclasia:</a:t>
            </a:r>
          </a:p>
          <a:p>
            <a:r>
              <a:rPr lang="es-ES_tradnl" b="1" dirty="0" smtClean="0"/>
              <a:t>Proverbial:</a:t>
            </a:r>
          </a:p>
          <a:p>
            <a:r>
              <a:rPr lang="es-ES_tradnl" b="1" dirty="0" smtClean="0"/>
              <a:t>Alzacuellos:</a:t>
            </a:r>
          </a:p>
          <a:p>
            <a:endParaRPr lang="es-ES" b="1" dirty="0"/>
          </a:p>
        </p:txBody>
      </p:sp>
    </p:spTree>
    <p:extLst>
      <p:ext uri="{BB962C8B-B14F-4D97-AF65-F5344CB8AC3E}">
        <p14:creationId xmlns:p14="http://schemas.microsoft.com/office/powerpoint/2010/main" val="2856065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lnSpcReduction="10000"/>
          </a:bodyPr>
          <a:lstStyle/>
          <a:p>
            <a:r>
              <a:rPr lang="es-ES_tradnl" b="1" dirty="0" smtClean="0"/>
              <a:t>Circunscripción:</a:t>
            </a:r>
          </a:p>
          <a:p>
            <a:r>
              <a:rPr lang="es-ES_tradnl" b="1" dirty="0" smtClean="0"/>
              <a:t>Doctos:</a:t>
            </a:r>
          </a:p>
          <a:p>
            <a:r>
              <a:rPr lang="es-ES_tradnl" b="1" dirty="0" smtClean="0"/>
              <a:t>Seculares:</a:t>
            </a:r>
          </a:p>
          <a:p>
            <a:r>
              <a:rPr lang="es-ES_tradnl" b="1" dirty="0" smtClean="0"/>
              <a:t>Éxodo:</a:t>
            </a:r>
          </a:p>
          <a:p>
            <a:r>
              <a:rPr lang="es-ES_tradnl" b="1" dirty="0" smtClean="0"/>
              <a:t>Impía:</a:t>
            </a:r>
          </a:p>
          <a:p>
            <a:r>
              <a:rPr lang="es-ES_tradnl" b="1" dirty="0" smtClean="0"/>
              <a:t>Buhoneros:</a:t>
            </a:r>
          </a:p>
          <a:p>
            <a:r>
              <a:rPr lang="es-ES_tradnl" b="1" dirty="0" smtClean="0"/>
              <a:t>Gabarras:</a:t>
            </a:r>
          </a:p>
          <a:p>
            <a:r>
              <a:rPr lang="es-ES_tradnl" b="1" smtClean="0"/>
              <a:t>Píos:</a:t>
            </a:r>
            <a:endParaRPr lang="es-ES" b="1" dirty="0"/>
          </a:p>
        </p:txBody>
      </p:sp>
    </p:spTree>
    <p:extLst>
      <p:ext uri="{BB962C8B-B14F-4D97-AF65-F5344CB8AC3E}">
        <p14:creationId xmlns:p14="http://schemas.microsoft.com/office/powerpoint/2010/main" val="1166717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_tradnl" b="1" dirty="0" smtClean="0"/>
              <a:t>Tropos</a:t>
            </a:r>
          </a:p>
          <a:p>
            <a:r>
              <a:rPr lang="es-ES_tradnl" b="1" dirty="0" smtClean="0"/>
              <a:t>Imbricada</a:t>
            </a:r>
          </a:p>
          <a:p>
            <a:r>
              <a:rPr lang="es-ES_tradnl" b="1" dirty="0" err="1" smtClean="0"/>
              <a:t>Hugunote</a:t>
            </a:r>
            <a:endParaRPr lang="es-ES_tradnl" b="1" dirty="0" smtClean="0"/>
          </a:p>
          <a:p>
            <a:endParaRPr lang="es-ES_tradnl" b="1" dirty="0" smtClean="0"/>
          </a:p>
          <a:p>
            <a:endParaRPr lang="es-ES" b="1" dirty="0"/>
          </a:p>
        </p:txBody>
      </p:sp>
    </p:spTree>
    <p:extLst>
      <p:ext uri="{BB962C8B-B14F-4D97-AF65-F5344CB8AC3E}">
        <p14:creationId xmlns:p14="http://schemas.microsoft.com/office/powerpoint/2010/main" val="3718697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_tradnl" b="1" dirty="0" err="1" smtClean="0"/>
              <a:t>Gallant</a:t>
            </a:r>
            <a:r>
              <a:rPr lang="es-ES_tradnl" b="1" dirty="0" smtClean="0"/>
              <a:t> afirma que mientras el tiempo de la H política y económica es el de los cuadros narrativos secuenciales de una película, el tiempo de la HS según él lo ve, una serie de fotos instantáneas.</a:t>
            </a:r>
          </a:p>
          <a:p>
            <a:pPr algn="just"/>
            <a:r>
              <a:rPr lang="es-ES_tradnl" b="1" dirty="0" smtClean="0"/>
              <a:t>Cualquier historiador S debe pensar necesariamente en términos de milenios o al menos siglos, más que décadas o años.</a:t>
            </a:r>
            <a:endParaRPr lang="es-ES" b="1" dirty="0"/>
          </a:p>
        </p:txBody>
      </p:sp>
    </p:spTree>
    <p:extLst>
      <p:ext uri="{BB962C8B-B14F-4D97-AF65-F5344CB8AC3E}">
        <p14:creationId xmlns:p14="http://schemas.microsoft.com/office/powerpoint/2010/main" val="3057486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10000"/>
          </a:bodyPr>
          <a:lstStyle/>
          <a:p>
            <a:pPr algn="just"/>
            <a:r>
              <a:rPr lang="es-ES_tradnl" b="1" dirty="0" smtClean="0"/>
              <a:t>Las sociedades tienden a definirse como tantas cadenas o series de funciones que cuyos titulares compiten por el acceso a/o el control de los medios de producción.</a:t>
            </a:r>
          </a:p>
          <a:p>
            <a:pPr algn="just"/>
            <a:r>
              <a:rPr lang="es-ES_tradnl" b="1" dirty="0" err="1" smtClean="0"/>
              <a:t>Runciman</a:t>
            </a:r>
            <a:r>
              <a:rPr lang="es-ES_tradnl" b="1" dirty="0" smtClean="0"/>
              <a:t> entiende la evolución social como dependiente de la selección social por competición.</a:t>
            </a:r>
          </a:p>
          <a:p>
            <a:pPr algn="just"/>
            <a:r>
              <a:rPr lang="es-ES_tradnl" b="1" dirty="0" smtClean="0"/>
              <a:t>Richard Evans ha reafirmado que seguimos necesitando la HS como un tipo de subespecie de H de clase, explotación y opresión.</a:t>
            </a:r>
            <a:endParaRPr lang="es-ES" b="1" dirty="0"/>
          </a:p>
        </p:txBody>
      </p:sp>
    </p:spTree>
    <p:extLst>
      <p:ext uri="{BB962C8B-B14F-4D97-AF65-F5344CB8AC3E}">
        <p14:creationId xmlns:p14="http://schemas.microsoft.com/office/powerpoint/2010/main" val="921868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_tradnl" b="1" dirty="0" smtClean="0"/>
              <a:t>Para Aristóteles lo que hoy clasificamos como sociedad y social, es la </a:t>
            </a:r>
            <a:r>
              <a:rPr lang="es-ES_tradnl" b="1" dirty="0" err="1" smtClean="0"/>
              <a:t>antitésis</a:t>
            </a:r>
            <a:r>
              <a:rPr lang="es-ES_tradnl" b="1" dirty="0" smtClean="0"/>
              <a:t> polar de los ciudadanos ricos y pobres, como la faceta más importante de la existencia humana.</a:t>
            </a:r>
          </a:p>
          <a:p>
            <a:pPr algn="just"/>
            <a:endParaRPr lang="es-ES" b="1" dirty="0"/>
          </a:p>
        </p:txBody>
      </p:sp>
    </p:spTree>
    <p:extLst>
      <p:ext uri="{BB962C8B-B14F-4D97-AF65-F5344CB8AC3E}">
        <p14:creationId xmlns:p14="http://schemas.microsoft.com/office/powerpoint/2010/main" val="2103586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Capítulo 2</a:t>
            </a:r>
            <a:br>
              <a:rPr lang="es-ES_tradnl" b="1" dirty="0" smtClean="0"/>
            </a:br>
            <a:r>
              <a:rPr lang="es-ES_tradnl" b="1" dirty="0" smtClean="0"/>
              <a:t>¿Qué es la Historia Política ahora?</a:t>
            </a:r>
            <a:endParaRPr lang="es-ES" b="1" dirty="0"/>
          </a:p>
        </p:txBody>
      </p:sp>
      <p:sp>
        <p:nvSpPr>
          <p:cNvPr id="3" name="2 Marcador de contenido"/>
          <p:cNvSpPr>
            <a:spLocks noGrp="1"/>
          </p:cNvSpPr>
          <p:nvPr>
            <p:ph idx="1"/>
          </p:nvPr>
        </p:nvSpPr>
        <p:spPr/>
        <p:txBody>
          <a:bodyPr>
            <a:normAutofit lnSpcReduction="10000"/>
          </a:bodyPr>
          <a:lstStyle/>
          <a:p>
            <a:pPr algn="just"/>
            <a:r>
              <a:rPr lang="es-ES_tradnl" b="1" dirty="0" smtClean="0"/>
              <a:t>La HP es con toda seguridad la que no necesita justificación, puesto que trata cuestiones de poder y resistencia, autoridad y legitimidad, orden y obediencia.</a:t>
            </a:r>
          </a:p>
          <a:p>
            <a:pPr algn="just"/>
            <a:r>
              <a:rPr lang="es-ES_tradnl" b="1" dirty="0" smtClean="0"/>
              <a:t>La HP siempre ha sido la preocupación de historiados británico, los franceses fueron pioneros en el estudio de la demografía, y los alemanes marcaron el camino de la historia legal y eclesiástica.</a:t>
            </a:r>
            <a:endParaRPr lang="es-ES" b="1" dirty="0"/>
          </a:p>
        </p:txBody>
      </p:sp>
    </p:spTree>
    <p:extLst>
      <p:ext uri="{BB962C8B-B14F-4D97-AF65-F5344CB8AC3E}">
        <p14:creationId xmlns:p14="http://schemas.microsoft.com/office/powerpoint/2010/main" val="3618738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lnSpcReduction="10000"/>
          </a:bodyPr>
          <a:lstStyle/>
          <a:p>
            <a:pPr algn="just"/>
            <a:r>
              <a:rPr lang="es-ES_tradnl" b="1" dirty="0" smtClean="0"/>
              <a:t>Max Weber trata a la política como aquellas medidas mediante las cuales se dispone y ejerce la dominación.</a:t>
            </a:r>
          </a:p>
          <a:p>
            <a:pPr algn="just"/>
            <a:r>
              <a:rPr lang="es-ES_tradnl" b="1" dirty="0" smtClean="0"/>
              <a:t>Según Weber, una HP necesita ocuparse de tres aspectos:</a:t>
            </a:r>
            <a:r>
              <a:rPr lang="es-ES" b="1" dirty="0" smtClean="0"/>
              <a:t> 1) Los procesos y las evoluciones políticas, 2) los modos en que esas evoluciones se ven influidos y 3) los hombres y mujeres individuales constreñidos por dichos procesos.</a:t>
            </a:r>
            <a:endParaRPr lang="es-ES_tradnl" b="1" dirty="0" smtClean="0"/>
          </a:p>
        </p:txBody>
      </p:sp>
    </p:spTree>
    <p:extLst>
      <p:ext uri="{BB962C8B-B14F-4D97-AF65-F5344CB8AC3E}">
        <p14:creationId xmlns:p14="http://schemas.microsoft.com/office/powerpoint/2010/main" val="3067548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t>Capítulo 3</a:t>
            </a:r>
            <a:br>
              <a:rPr lang="es-ES_tradnl" b="1" dirty="0" smtClean="0"/>
            </a:br>
            <a:r>
              <a:rPr lang="es-ES_tradnl" b="1" dirty="0" smtClean="0"/>
              <a:t>¿Qué es la Historia Religiosa ahora?</a:t>
            </a:r>
            <a:endParaRPr lang="es-ES" b="1"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855" t="18580" r="54203" b="60319"/>
          <a:stretch/>
        </p:blipFill>
        <p:spPr bwMode="auto">
          <a:xfrm>
            <a:off x="188898" y="1844824"/>
            <a:ext cx="8559566" cy="363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14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0870" t="44551" r="54235" b="39080"/>
          <a:stretch/>
        </p:blipFill>
        <p:spPr bwMode="auto">
          <a:xfrm>
            <a:off x="539551" y="1628800"/>
            <a:ext cx="8104734"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395536" y="1484784"/>
            <a:ext cx="367240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46592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1120</Words>
  <Application>Microsoft Office PowerPoint</Application>
  <PresentationFormat>Presentación en pantalla (4:3)</PresentationFormat>
  <Paragraphs>71</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Presentación de PowerPoint</vt:lpstr>
      <vt:lpstr>Capítulo 1 ¿Qué es la historia social ahora?</vt:lpstr>
      <vt:lpstr>Presentación de PowerPoint</vt:lpstr>
      <vt:lpstr>Presentación de PowerPoint</vt:lpstr>
      <vt:lpstr>Presentación de PowerPoint</vt:lpstr>
      <vt:lpstr>Capítulo 2 ¿Qué es la Historia Política ahora?</vt:lpstr>
      <vt:lpstr>Presentación de PowerPoint</vt:lpstr>
      <vt:lpstr>Capítulo 3 ¿Qué es la Historia Religiosa ahora?</vt:lpstr>
      <vt:lpstr>Presentación de PowerPoint</vt:lpstr>
      <vt:lpstr>Presentación de PowerPoint</vt:lpstr>
      <vt:lpstr>Presentación de PowerPoint</vt:lpstr>
      <vt:lpstr>Capítulo 4 ¿Qué es la Historia Cultural ahora?</vt:lpstr>
      <vt:lpstr>Presentación de PowerPoint</vt:lpstr>
      <vt:lpstr>Presentación de PowerPoint</vt:lpstr>
      <vt:lpstr>Presentación de PowerPoint</vt:lpstr>
      <vt:lpstr>Presentación de PowerPoint</vt:lpstr>
      <vt:lpstr>Capítulo 5 ¿Qué es la historia de género ahora?</vt:lpstr>
      <vt:lpstr>Presentación de PowerPoint</vt:lpstr>
      <vt:lpstr>Presentación de PowerPoint</vt:lpstr>
      <vt:lpstr>Presentación de PowerPoint</vt:lpstr>
      <vt:lpstr>Capítulo 6 ¿Qué es la Historia Intelectual ahora?</vt:lpstr>
      <vt:lpstr>Presentación de PowerPoint</vt:lpstr>
      <vt:lpstr>Presentación de PowerPoint</vt:lpstr>
      <vt:lpstr>Capítulo 7 ¿Qué es la Historia Imperial ahora?</vt:lpstr>
      <vt:lpstr>Presentación de PowerPoint</vt:lpstr>
      <vt:lpstr>Glosario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jye</dc:creator>
  <cp:lastModifiedBy>Preescolar2</cp:lastModifiedBy>
  <cp:revision>21</cp:revision>
  <dcterms:created xsi:type="dcterms:W3CDTF">2015-09-12T00:33:51Z</dcterms:created>
  <dcterms:modified xsi:type="dcterms:W3CDTF">2015-09-21T20:19:11Z</dcterms:modified>
</cp:coreProperties>
</file>