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18749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179377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303820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3330908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354426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3437601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120597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218400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87813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137423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2A1812-9BE0-483B-8590-DD5158280F56}" type="datetimeFigureOut">
              <a:rPr lang="es-ES" smtClean="0"/>
              <a:t>04/10/2015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2AFEE64-71A0-42D1-8286-FEFA94A2ED78}" type="slidenum">
              <a:rPr lang="es-ES" smtClean="0"/>
              <a:t>‹Nº›</a:t>
            </a:fld>
            <a:endParaRPr lang="es-ES"/>
          </a:p>
        </p:txBody>
      </p:sp>
    </p:spTree>
    <p:extLst>
      <p:ext uri="{BB962C8B-B14F-4D97-AF65-F5344CB8AC3E}">
        <p14:creationId xmlns:p14="http://schemas.microsoft.com/office/powerpoint/2010/main" val="3698289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A1812-9BE0-483B-8590-DD5158280F56}" type="datetimeFigureOut">
              <a:rPr lang="es-ES" smtClean="0"/>
              <a:t>04/10/2015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FEE64-71A0-42D1-8286-FEFA94A2ED78}" type="slidenum">
              <a:rPr lang="es-ES" smtClean="0"/>
              <a:t>‹Nº›</a:t>
            </a:fld>
            <a:endParaRPr lang="es-ES"/>
          </a:p>
        </p:txBody>
      </p:sp>
    </p:spTree>
    <p:extLst>
      <p:ext uri="{BB962C8B-B14F-4D97-AF65-F5344CB8AC3E}">
        <p14:creationId xmlns:p14="http://schemas.microsoft.com/office/powerpoint/2010/main" val="2704907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b="1" dirty="0" smtClean="0">
                <a:effectLst>
                  <a:outerShdw blurRad="38100" dist="38100" dir="2700000" algn="tl">
                    <a:srgbClr val="000000">
                      <a:alpha val="43137"/>
                    </a:srgbClr>
                  </a:outerShdw>
                </a:effectLst>
              </a:rPr>
              <a:t>HISTORIOGRAFÍA DE LA EDUCACIÓN EN MÉXICO</a:t>
            </a:r>
            <a:endParaRPr lang="es-ES"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p:txBody>
          <a:bodyPr/>
          <a:lstStyle/>
          <a:p>
            <a:r>
              <a:rPr lang="es-ES_tradnl" b="1" dirty="0" smtClean="0">
                <a:effectLst>
                  <a:outerShdw blurRad="38100" dist="38100" dir="2700000" algn="tl">
                    <a:srgbClr val="000000">
                      <a:alpha val="43137"/>
                    </a:srgbClr>
                  </a:outerShdw>
                </a:effectLst>
              </a:rPr>
              <a:t>Galván, Quintanilla y Ramírez</a:t>
            </a:r>
            <a:endParaRPr lang="es-ES" b="1" dirty="0">
              <a:effectLst>
                <a:outerShdw blurRad="38100" dist="38100" dir="2700000" algn="tl">
                  <a:srgbClr val="000000">
                    <a:alpha val="43137"/>
                  </a:srgbClr>
                </a:outerShdw>
              </a:effectLst>
            </a:endParaRPr>
          </a:p>
        </p:txBody>
      </p:sp>
      <p:sp>
        <p:nvSpPr>
          <p:cNvPr id="4" name="3 CuadroTexto"/>
          <p:cNvSpPr txBox="1"/>
          <p:nvPr/>
        </p:nvSpPr>
        <p:spPr>
          <a:xfrm>
            <a:off x="4163958" y="4437112"/>
            <a:ext cx="835422" cy="369332"/>
          </a:xfrm>
          <a:prstGeom prst="rect">
            <a:avLst/>
          </a:prstGeom>
          <a:noFill/>
        </p:spPr>
        <p:txBody>
          <a:bodyPr wrap="none" rtlCol="0">
            <a:spAutoFit/>
          </a:bodyPr>
          <a:lstStyle/>
          <a:p>
            <a:r>
              <a:rPr lang="es-ES_tradnl" b="1" dirty="0" smtClean="0"/>
              <a:t>COMIE</a:t>
            </a:r>
            <a:endParaRPr lang="es-ES" b="1" dirty="0"/>
          </a:p>
        </p:txBody>
      </p:sp>
    </p:spTree>
    <p:extLst>
      <p:ext uri="{BB962C8B-B14F-4D97-AF65-F5344CB8AC3E}">
        <p14:creationId xmlns:p14="http://schemas.microsoft.com/office/powerpoint/2010/main" val="1859470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err="1" smtClean="0"/>
              <a:t>Anne</a:t>
            </a:r>
            <a:r>
              <a:rPr lang="es-ES_tradnl" dirty="0" smtClean="0"/>
              <a:t> Staples enfatiza que durante el siglo XIX en México, el hecho de que la gran mayoría de los habitantes vivía en localidades dispersas en un territorio de gran tamaño, no era posible establecer escuelas suficientes, debido a las dificultades para el sostenimiento y para encontrar maestros con las habilidades deseadas para que se hicieran cargo de ellas.</a:t>
            </a:r>
            <a:endParaRPr lang="es-ES" dirty="0"/>
          </a:p>
        </p:txBody>
      </p:sp>
    </p:spTree>
    <p:extLst>
      <p:ext uri="{BB962C8B-B14F-4D97-AF65-F5344CB8AC3E}">
        <p14:creationId xmlns:p14="http://schemas.microsoft.com/office/powerpoint/2010/main" val="38237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pPr algn="just"/>
            <a:r>
              <a:rPr lang="es-ES_tradnl" dirty="0" smtClean="0"/>
              <a:t>La mayor parte de la historiografía de la educación primaria de la segunda mitad del siglo XIX se concentra en el </a:t>
            </a:r>
            <a:r>
              <a:rPr lang="es-ES_tradnl" dirty="0" err="1" smtClean="0"/>
              <a:t>porfiriato</a:t>
            </a:r>
            <a:r>
              <a:rPr lang="es-ES_tradnl" dirty="0" smtClean="0"/>
              <a:t>.</a:t>
            </a:r>
          </a:p>
          <a:p>
            <a:pPr algn="just"/>
            <a:r>
              <a:rPr lang="es-ES_tradnl" dirty="0" smtClean="0"/>
              <a:t>Concepción Jiménez Alarcón Comenta la importancia que tuvo la creación de la Escuela Normal para Profesores y la de Profesoras de Instrucción Primaria en la ciudad de México. Afirma que estas instituciones se gestaron a</a:t>
            </a:r>
            <a:endParaRPr lang="es-ES" dirty="0"/>
          </a:p>
        </p:txBody>
      </p:sp>
    </p:spTree>
    <p:extLst>
      <p:ext uri="{BB962C8B-B14F-4D97-AF65-F5344CB8AC3E}">
        <p14:creationId xmlns:p14="http://schemas.microsoft.com/office/powerpoint/2010/main" val="940838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a:t>partir de un proyecto pedagógico cuyo reto era el de abandonar las antiguas prácticas de memorización, de inmovilidad de los </a:t>
            </a:r>
            <a:r>
              <a:rPr lang="es-ES_tradnl" dirty="0" smtClean="0"/>
              <a:t>cuerpos y de castigos corporales para dar paso a la educación moderna.</a:t>
            </a:r>
            <a:endParaRPr lang="es-ES" dirty="0"/>
          </a:p>
        </p:txBody>
      </p:sp>
    </p:spTree>
    <p:extLst>
      <p:ext uri="{BB962C8B-B14F-4D97-AF65-F5344CB8AC3E}">
        <p14:creationId xmlns:p14="http://schemas.microsoft.com/office/powerpoint/2010/main" val="995934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 dirty="0"/>
              <a:t>Una </a:t>
            </a:r>
            <a:r>
              <a:rPr lang="es-ES" b="1" dirty="0"/>
              <a:t>fuente primaria</a:t>
            </a:r>
            <a:r>
              <a:rPr lang="es-ES" dirty="0"/>
              <a:t> es la fuente documental que se considera material de primera mano relativo a un fenómeno que se desea investigar o relatar; es decir materia prima que se tiene para realizar un determinado trabajo.</a:t>
            </a:r>
            <a:endParaRPr lang="es-ES" dirty="0"/>
          </a:p>
        </p:txBody>
      </p:sp>
    </p:spTree>
    <p:extLst>
      <p:ext uri="{BB962C8B-B14F-4D97-AF65-F5344CB8AC3E}">
        <p14:creationId xmlns:p14="http://schemas.microsoft.com/office/powerpoint/2010/main" val="2537537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 dirty="0"/>
              <a:t>Una fuente primaria es precisa y una </a:t>
            </a:r>
            <a:r>
              <a:rPr lang="es-ES" b="1" dirty="0"/>
              <a:t>fuente secundaria</a:t>
            </a:r>
            <a:r>
              <a:rPr lang="es-ES" dirty="0"/>
              <a:t> es como un comentario de la fuente primaria. Las fuentes secundarias están sujetas a revisión de pares, están bien documentadas y están normalmente producidas a través de instituciones donde la precisión metodológica es importante para el prestigio del autor. </a:t>
            </a:r>
            <a:endParaRPr lang="es-ES" dirty="0"/>
          </a:p>
        </p:txBody>
      </p:sp>
    </p:spTree>
    <p:extLst>
      <p:ext uri="{BB962C8B-B14F-4D97-AF65-F5344CB8AC3E}">
        <p14:creationId xmlns:p14="http://schemas.microsoft.com/office/powerpoint/2010/main" val="3102822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Una fuente importante para las investigaciones contemporáneas, ha sido la historia oral. Así se han recuperado testimonios que se hubieran perdido.</a:t>
            </a:r>
          </a:p>
          <a:p>
            <a:pPr algn="just"/>
            <a:r>
              <a:rPr lang="es-ES_tradnl" dirty="0" smtClean="0"/>
              <a:t>En 2001 el Consejo Mexicano de Investigación Educativa reconoció el área de Historia de la Educación.</a:t>
            </a:r>
            <a:endParaRPr lang="es-ES" dirty="0"/>
          </a:p>
        </p:txBody>
      </p:sp>
    </p:spTree>
    <p:extLst>
      <p:ext uri="{BB962C8B-B14F-4D97-AF65-F5344CB8AC3E}">
        <p14:creationId xmlns:p14="http://schemas.microsoft.com/office/powerpoint/2010/main" val="3656692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_tradnl" dirty="0" smtClean="0"/>
              <a:t>Durante el </a:t>
            </a:r>
            <a:r>
              <a:rPr lang="es-ES_tradnl" dirty="0" err="1" smtClean="0"/>
              <a:t>pofiriato</a:t>
            </a:r>
            <a:r>
              <a:rPr lang="es-ES_tradnl" dirty="0" smtClean="0"/>
              <a:t> se prefería a los maestros en lugar de las maestras solo en el Estado de México.</a:t>
            </a:r>
          </a:p>
          <a:p>
            <a:r>
              <a:rPr lang="es-ES_tradnl" dirty="0" smtClean="0"/>
              <a:t>En los estados, las escuelas para señoritas dirigidas por monjas fueron las primeras en formar a las futuras maestras.</a:t>
            </a:r>
            <a:endParaRPr lang="es-ES" dirty="0"/>
          </a:p>
        </p:txBody>
      </p:sp>
    </p:spTree>
    <p:extLst>
      <p:ext uri="{BB962C8B-B14F-4D97-AF65-F5344CB8AC3E}">
        <p14:creationId xmlns:p14="http://schemas.microsoft.com/office/powerpoint/2010/main" val="3754227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En los 80’s en las investigaciones los maestros dejaron de ser tratados como un grupo homogéneo, al destacar una gran diversidad en su formación y organización gremial.</a:t>
            </a:r>
          </a:p>
          <a:p>
            <a:pPr algn="just"/>
            <a:r>
              <a:rPr lang="es-ES_tradnl" dirty="0" smtClean="0"/>
              <a:t>En estudios de las últimas décadas se destaca al docente como principal protagonista en los procesos educativos.</a:t>
            </a:r>
            <a:endParaRPr lang="es-ES" dirty="0"/>
          </a:p>
        </p:txBody>
      </p:sp>
    </p:spTree>
    <p:extLst>
      <p:ext uri="{BB962C8B-B14F-4D97-AF65-F5344CB8AC3E}">
        <p14:creationId xmlns:p14="http://schemas.microsoft.com/office/powerpoint/2010/main" val="781449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pPr algn="just"/>
            <a:r>
              <a:rPr lang="es-ES_tradnl" dirty="0" smtClean="0"/>
              <a:t>Alberto </a:t>
            </a:r>
            <a:r>
              <a:rPr lang="es-ES_tradnl" dirty="0" err="1" smtClean="0"/>
              <a:t>Arnaut</a:t>
            </a:r>
            <a:r>
              <a:rPr lang="es-ES_tradnl" dirty="0" smtClean="0"/>
              <a:t> resalta que para 1940 el 50% de los maestros de toda la República era controlado por la SEP.</a:t>
            </a:r>
          </a:p>
          <a:p>
            <a:pPr algn="just"/>
            <a:r>
              <a:rPr lang="es-ES_tradnl" dirty="0" smtClean="0"/>
              <a:t>En el estudio de género en la historia de los maestros, el magisterio ha sido un campo propicio para el desarrollo profesional de las mujeres y a pesar de ello, las condiciones de trabajo de las maestras han sido más difíciles que las de los maestros varones.</a:t>
            </a:r>
            <a:endParaRPr lang="es-ES" dirty="0"/>
          </a:p>
        </p:txBody>
      </p:sp>
    </p:spTree>
    <p:extLst>
      <p:ext uri="{BB962C8B-B14F-4D97-AF65-F5344CB8AC3E}">
        <p14:creationId xmlns:p14="http://schemas.microsoft.com/office/powerpoint/2010/main" val="1448805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Una visión «centralista» es en la cual se había dado prioridad a las políticas y disposiciones educativas diseñadas, articuladas y operadas por el Estado desde la ciudad de México, la cual no toma en cuenta o deja de lado a las experiencias locales, regionales o estatales.</a:t>
            </a:r>
            <a:endParaRPr lang="es-ES" dirty="0"/>
          </a:p>
        </p:txBody>
      </p:sp>
    </p:spTree>
    <p:extLst>
      <p:ext uri="{BB962C8B-B14F-4D97-AF65-F5344CB8AC3E}">
        <p14:creationId xmlns:p14="http://schemas.microsoft.com/office/powerpoint/2010/main" val="403722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lstStyle/>
          <a:p>
            <a:pPr algn="just"/>
            <a:r>
              <a:rPr lang="es-ES_tradnl" dirty="0" smtClean="0"/>
              <a:t>Hoy en día la Historiografía «postmoderna» ha puesto atención al descubrimiento de las diferencias individuales y diferencias colectivas.</a:t>
            </a:r>
          </a:p>
          <a:p>
            <a:pPr algn="just"/>
            <a:r>
              <a:rPr lang="es-ES_tradnl" dirty="0" smtClean="0"/>
              <a:t>Agustín Escolano hace énfasis al analizar cómo eran los alumnos que asistían a las escuelas del pasado, cuáles eran los métodos que los maestros utilizaban, los modelos de exámenes</a:t>
            </a:r>
            <a:endParaRPr lang="es-ES" dirty="0"/>
          </a:p>
        </p:txBody>
      </p:sp>
    </p:spTree>
    <p:extLst>
      <p:ext uri="{BB962C8B-B14F-4D97-AF65-F5344CB8AC3E}">
        <p14:creationId xmlns:p14="http://schemas.microsoft.com/office/powerpoint/2010/main" val="4106669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La organización gremial del magisterio, la estructuración del sistema educativo y la definición e instrumentación de políticas educativas, se vinculan entre sí. </a:t>
            </a:r>
          </a:p>
          <a:p>
            <a:pPr algn="just"/>
            <a:r>
              <a:rPr lang="es-ES_tradnl" dirty="0" smtClean="0"/>
              <a:t>El movimiento magisterial y la organización gremial no son procesos ajenos a la escuela y a la conformación del sistema educativo. Desde ahí se construyen.</a:t>
            </a:r>
            <a:endParaRPr lang="es-ES" dirty="0"/>
          </a:p>
        </p:txBody>
      </p:sp>
    </p:spTree>
    <p:extLst>
      <p:ext uri="{BB962C8B-B14F-4D97-AF65-F5344CB8AC3E}">
        <p14:creationId xmlns:p14="http://schemas.microsoft.com/office/powerpoint/2010/main" val="2111574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Y disciplina que se aplicaban que nos introducen a la historia de los establecimientos educativos. Se refiere así, a la microhistoria de la escuela, a lo que se podría llamar «intrahistoria» de la educación.</a:t>
            </a:r>
          </a:p>
          <a:p>
            <a:pPr algn="just"/>
            <a:r>
              <a:rPr lang="es-ES_tradnl" dirty="0" smtClean="0"/>
              <a:t>Otro tema al que se refiere Escolano, es el de la historia «material» de la enseñanza: los objetos pedagógicos son signos que expresan</a:t>
            </a:r>
            <a:endParaRPr lang="es-ES" dirty="0"/>
          </a:p>
        </p:txBody>
      </p:sp>
    </p:spTree>
    <p:extLst>
      <p:ext uri="{BB962C8B-B14F-4D97-AF65-F5344CB8AC3E}">
        <p14:creationId xmlns:p14="http://schemas.microsoft.com/office/powerpoint/2010/main" val="399577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Las características de la escuela, de su estructura de sus procesos y resultados. Los libros de texto, los espacios, el mobiliario y los instrumentos didácticos, son fragmentos que corresponden a un modelo formal de educación. Todos ellos hablan en silencio de los valores, concepciones y métodos que inspiraron la teoría y la práctica de la educación.</a:t>
            </a:r>
            <a:endParaRPr lang="es-ES" dirty="0"/>
          </a:p>
        </p:txBody>
      </p:sp>
    </p:spTree>
    <p:extLst>
      <p:ext uri="{BB962C8B-B14F-4D97-AF65-F5344CB8AC3E}">
        <p14:creationId xmlns:p14="http://schemas.microsoft.com/office/powerpoint/2010/main" val="78360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La historia material de la educación, entendida de esta manera, puede revelar muchos silenciaos que la microhistoria no considera.</a:t>
            </a:r>
          </a:p>
          <a:p>
            <a:pPr algn="just"/>
            <a:r>
              <a:rPr lang="es-ES_tradnl" dirty="0" smtClean="0"/>
              <a:t>Para Escolano, la historia de la educación ha renunciado a cualquier paradigma teórico predominante y ha preferido los modelos de investigación interdisciplinarios:</a:t>
            </a:r>
            <a:endParaRPr lang="es-ES" dirty="0"/>
          </a:p>
        </p:txBody>
      </p:sp>
    </p:spTree>
    <p:extLst>
      <p:ext uri="{BB962C8B-B14F-4D97-AF65-F5344CB8AC3E}">
        <p14:creationId xmlns:p14="http://schemas.microsoft.com/office/powerpoint/2010/main" val="3143509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marL="0" indent="0" algn="just">
              <a:buNone/>
            </a:pPr>
            <a:r>
              <a:rPr lang="es-ES_tradnl" dirty="0" smtClean="0"/>
              <a:t>Como:</a:t>
            </a:r>
          </a:p>
          <a:p>
            <a:pPr algn="just"/>
            <a:r>
              <a:rPr lang="es-ES_tradnl" dirty="0" smtClean="0"/>
              <a:t>antropología,</a:t>
            </a:r>
          </a:p>
          <a:p>
            <a:pPr algn="just"/>
            <a:r>
              <a:rPr lang="es-ES_tradnl" dirty="0" smtClean="0"/>
              <a:t>etnografía, </a:t>
            </a:r>
          </a:p>
          <a:p>
            <a:pPr algn="just"/>
            <a:r>
              <a:rPr lang="es-ES_tradnl" dirty="0" smtClean="0"/>
              <a:t>sociología histórica, </a:t>
            </a:r>
          </a:p>
          <a:p>
            <a:pPr algn="just"/>
            <a:r>
              <a:rPr lang="es-ES_tradnl" dirty="0" smtClean="0"/>
              <a:t>historia de la ciencia y cultura, </a:t>
            </a:r>
          </a:p>
          <a:p>
            <a:pPr algn="just"/>
            <a:r>
              <a:rPr lang="es-ES_tradnl" dirty="0" smtClean="0"/>
              <a:t>economía y </a:t>
            </a:r>
          </a:p>
          <a:p>
            <a:pPr algn="just"/>
            <a:r>
              <a:rPr lang="es-ES_tradnl" dirty="0" smtClean="0"/>
              <a:t>ciencia política.</a:t>
            </a:r>
            <a:endParaRPr lang="es-ES" dirty="0"/>
          </a:p>
        </p:txBody>
      </p:sp>
    </p:spTree>
    <p:extLst>
      <p:ext uri="{BB962C8B-B14F-4D97-AF65-F5344CB8AC3E}">
        <p14:creationId xmlns:p14="http://schemas.microsoft.com/office/powerpoint/2010/main" val="539279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pPr algn="just"/>
            <a:r>
              <a:rPr lang="es-ES_tradnl" dirty="0" smtClean="0"/>
              <a:t>El interés de varios Historiadores por la «gente común» los ha llevado a realizar importantes trabajos que versan sobre las «masas».</a:t>
            </a:r>
          </a:p>
          <a:p>
            <a:pPr algn="just"/>
            <a:r>
              <a:rPr lang="es-ES_tradnl" dirty="0" smtClean="0"/>
              <a:t>Antonio </a:t>
            </a:r>
            <a:r>
              <a:rPr lang="es-ES_tradnl" dirty="0" err="1" smtClean="0"/>
              <a:t>Santoni</a:t>
            </a:r>
            <a:r>
              <a:rPr lang="es-ES_tradnl" dirty="0" smtClean="0"/>
              <a:t>, explica que esta historia: «…permite acceder a diferentes texturas de lo social en un entramado que enlaza pasado y presente; el punto de partida es la amplitud de las estructuras económico-sociales; el punto de llegada a través de la civilización</a:t>
            </a:r>
            <a:endParaRPr lang="es-ES" dirty="0"/>
          </a:p>
        </p:txBody>
      </p:sp>
    </p:spTree>
    <p:extLst>
      <p:ext uri="{BB962C8B-B14F-4D97-AF65-F5344CB8AC3E}">
        <p14:creationId xmlns:p14="http://schemas.microsoft.com/office/powerpoint/2010/main" val="1488507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pPr algn="just"/>
            <a:r>
              <a:rPr lang="es-ES_tradnl" dirty="0" smtClean="0"/>
              <a:t>Material, es abordad el estudio de la vida cotidiana en aquellos aspectos que resulten más significativos para un grupo social</a:t>
            </a:r>
            <a:r>
              <a:rPr lang="es-ES_tradnl" dirty="0" smtClean="0"/>
              <a:t>».</a:t>
            </a:r>
          </a:p>
          <a:p>
            <a:pPr algn="just"/>
            <a:r>
              <a:rPr lang="es-ES_tradnl" dirty="0" smtClean="0"/>
              <a:t>La HS se desarrolló en el supuesto de que «más es mejor». Se pensaba que si se supiera más sobre la vida de la «gente común», los relatos del pasado serían más completos.</a:t>
            </a:r>
            <a:endParaRPr lang="es-ES" dirty="0"/>
          </a:p>
        </p:txBody>
      </p:sp>
    </p:spTree>
    <p:extLst>
      <p:ext uri="{BB962C8B-B14F-4D97-AF65-F5344CB8AC3E}">
        <p14:creationId xmlns:p14="http://schemas.microsoft.com/office/powerpoint/2010/main" val="1881079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pPr algn="just"/>
            <a:r>
              <a:rPr lang="es-ES_tradnl" dirty="0" smtClean="0"/>
              <a:t>En el caso de la educación se puede hablar de maestras y maestros, pero también de alumnos, padres de familia, inspectores y demás actores que tienen que ver con el proceso educativo.</a:t>
            </a:r>
          </a:p>
          <a:p>
            <a:pPr algn="just"/>
            <a:r>
              <a:rPr lang="es-ES_tradnl" dirty="0" smtClean="0"/>
              <a:t>Algo que ha dificultado la historia de la educación en México, ya que el resguardo de los documentos no es prioritario en nuestro país.</a:t>
            </a:r>
            <a:endParaRPr lang="es-ES" dirty="0"/>
          </a:p>
        </p:txBody>
      </p:sp>
    </p:spTree>
    <p:extLst>
      <p:ext uri="{BB962C8B-B14F-4D97-AF65-F5344CB8AC3E}">
        <p14:creationId xmlns:p14="http://schemas.microsoft.com/office/powerpoint/2010/main" val="409397073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968</Words>
  <Application>Microsoft Office PowerPoint</Application>
  <PresentationFormat>Presentación en pantalla (4:3)</PresentationFormat>
  <Paragraphs>40</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Tema de Office</vt:lpstr>
      <vt:lpstr>HISTORIOGRAFÍA DE LA EDUCACIÓN EN MÉXICO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HISTORIOGRAFÍA DE LA EDUCACIÓN EN MÉXICO</dc:title>
  <dc:creator>CCPA</dc:creator>
  <cp:lastModifiedBy>jye</cp:lastModifiedBy>
  <cp:revision>9</cp:revision>
  <dcterms:created xsi:type="dcterms:W3CDTF">2015-09-30T15:24:29Z</dcterms:created>
  <dcterms:modified xsi:type="dcterms:W3CDTF">2015-10-05T01:54:58Z</dcterms:modified>
</cp:coreProperties>
</file>