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1" r:id="rId4"/>
    <p:sldId id="262" r:id="rId5"/>
    <p:sldId id="263" r:id="rId6"/>
    <p:sldId id="257" r:id="rId7"/>
    <p:sldId id="258" r:id="rId8"/>
    <p:sldId id="260" r:id="rId9"/>
    <p:sldId id="259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8CE06-E060-448B-8F2F-C757F67897C4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C899-32A3-4944-96ED-CB6B60CBC3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7310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8CE06-E060-448B-8F2F-C757F67897C4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C899-32A3-4944-96ED-CB6B60CBC3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1889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8CE06-E060-448B-8F2F-C757F67897C4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C899-32A3-4944-96ED-CB6B60CBC3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8740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8CE06-E060-448B-8F2F-C757F67897C4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C899-32A3-4944-96ED-CB6B60CBC3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815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8CE06-E060-448B-8F2F-C757F67897C4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C899-32A3-4944-96ED-CB6B60CBC3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549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8CE06-E060-448B-8F2F-C757F67897C4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C899-32A3-4944-96ED-CB6B60CBC3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982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8CE06-E060-448B-8F2F-C757F67897C4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C899-32A3-4944-96ED-CB6B60CBC3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941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8CE06-E060-448B-8F2F-C757F67897C4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C899-32A3-4944-96ED-CB6B60CBC3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0315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8CE06-E060-448B-8F2F-C757F67897C4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C899-32A3-4944-96ED-CB6B60CBC3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7803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8CE06-E060-448B-8F2F-C757F67897C4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C899-32A3-4944-96ED-CB6B60CBC3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0849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8CE06-E060-448B-8F2F-C757F67897C4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C899-32A3-4944-96ED-CB6B60CBC3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82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8CE06-E060-448B-8F2F-C757F67897C4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BC899-32A3-4944-96ED-CB6B60CBC3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408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82053" y="421105"/>
            <a:ext cx="10571747" cy="5755858"/>
          </a:xfrm>
        </p:spPr>
        <p:txBody>
          <a:bodyPr/>
          <a:lstStyle/>
          <a:p>
            <a:pPr algn="ctr"/>
            <a:r>
              <a:rPr lang="es-ES" dirty="0"/>
              <a:t>Díaz Barriga Arceo, F. (2006). Enseñanza situada. Vínculo entre la escuela y la vida. México: McGraw-Hill Interamericana.</a:t>
            </a: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El </a:t>
            </a:r>
            <a:r>
              <a:rPr lang="es-MX" dirty="0"/>
              <a:t>conocimiento es situado, es parte y producto de la actividad, del contexto y de la cultura en que se desarrolla y utiliza. El conocimiento es situado porque se genera y se recrea en determinada </a:t>
            </a:r>
            <a:r>
              <a:rPr lang="es-MX" dirty="0" smtClean="0"/>
              <a:t>situación.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/>
              <a:t>El mayor reto que asume la perspectiva de la enseñanza situada es cambiar la dinámica prevaleciente en la cotidianidad del aula y lograr una verdadera educación para la vida, comprometida con el pleno desarrollo de la </a:t>
            </a:r>
            <a:r>
              <a:rPr lang="es-MX" dirty="0" smtClean="0"/>
              <a:t>persona </a:t>
            </a:r>
            <a:r>
              <a:rPr lang="es-MX" dirty="0"/>
              <a:t>y con su </a:t>
            </a:r>
            <a:r>
              <a:rPr lang="es-MX" dirty="0" smtClean="0"/>
              <a:t>formación.</a:t>
            </a:r>
            <a:endParaRPr lang="es-MX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66006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7583" y="502276"/>
            <a:ext cx="9560417" cy="4755524"/>
          </a:xfrm>
        </p:spPr>
        <p:txBody>
          <a:bodyPr>
            <a:normAutofit lnSpcReduction="10000"/>
          </a:bodyPr>
          <a:lstStyle/>
          <a:p>
            <a:endParaRPr lang="es-MX" dirty="0" smtClean="0"/>
          </a:p>
          <a:p>
            <a:endParaRPr lang="es-MX" dirty="0"/>
          </a:p>
          <a:p>
            <a:pPr algn="just"/>
            <a:r>
              <a:rPr lang="es-MX" dirty="0" smtClean="0"/>
              <a:t> </a:t>
            </a:r>
            <a:r>
              <a:rPr lang="es-MX" sz="2800" dirty="0"/>
              <a:t>A</a:t>
            </a:r>
            <a:r>
              <a:rPr lang="es-MX" sz="2800" dirty="0" smtClean="0"/>
              <a:t>utores </a:t>
            </a:r>
            <a:r>
              <a:rPr lang="es-MX" sz="2800" dirty="0" smtClean="0"/>
              <a:t>que sostienen que el conocimiento es situado, porque es parte y producto de la actividad, el contexto y la cultura en que se desarrolla y utiliza.</a:t>
            </a:r>
          </a:p>
          <a:p>
            <a:pPr algn="just"/>
            <a:endParaRPr lang="es-MX" sz="2800" dirty="0"/>
          </a:p>
          <a:p>
            <a:pPr algn="just"/>
            <a:r>
              <a:rPr lang="es-MX" sz="2800" dirty="0" smtClean="0"/>
              <a:t>De acuerdo con Baquero (2002), desde la perspectiva situada (situacional o </a:t>
            </a:r>
            <a:r>
              <a:rPr lang="es-MX" sz="2800" dirty="0" err="1" smtClean="0"/>
              <a:t>contextualista</a:t>
            </a:r>
            <a:r>
              <a:rPr lang="es-MX" sz="2800" dirty="0" smtClean="0"/>
              <a:t>, como le llama este autor), el aprendizaje debe comprenderse como un proceso multidimensional de apropiación cultural, pues se trata de una experiencia que involucra el pensamiento, la afectividad y la </a:t>
            </a:r>
            <a:r>
              <a:rPr lang="es-MX" sz="2800" dirty="0" smtClean="0"/>
              <a:t>acción.</a:t>
            </a:r>
            <a:endParaRPr lang="es-MX" sz="2800" dirty="0" smtClean="0"/>
          </a:p>
        </p:txBody>
      </p:sp>
    </p:spTree>
    <p:extLst>
      <p:ext uri="{BB962C8B-B14F-4D97-AF65-F5344CB8AC3E}">
        <p14:creationId xmlns:p14="http://schemas.microsoft.com/office/powerpoint/2010/main" val="265320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2732" y="734096"/>
            <a:ext cx="10581068" cy="54428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/>
          </a:p>
          <a:p>
            <a:endParaRPr lang="es-MX" dirty="0"/>
          </a:p>
          <a:p>
            <a:r>
              <a:rPr lang="es-MX" dirty="0" smtClean="0"/>
              <a:t>Jean Lave (1991, p. 84) aclara el término de cognición situada de la siguiente forma</a:t>
            </a:r>
            <a:r>
              <a:rPr lang="es-MX" dirty="0" smtClean="0"/>
              <a:t>:</a:t>
            </a: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 </a:t>
            </a:r>
            <a:r>
              <a:rPr lang="es-MX" dirty="0"/>
              <a:t>Q</a:t>
            </a:r>
            <a:r>
              <a:rPr lang="es-MX" dirty="0" smtClean="0"/>
              <a:t>ue </a:t>
            </a:r>
            <a:r>
              <a:rPr lang="es-MX" dirty="0" smtClean="0"/>
              <a:t>todo conocimiento, producto del aprendizaje o de los actos de pensamiento o cognición puede definirse como situado en el sentido de que ocurre en un contexto y situación determinada, </a:t>
            </a:r>
            <a:r>
              <a:rPr lang="es-MX" dirty="0" smtClean="0"/>
              <a:t>y es </a:t>
            </a:r>
            <a:r>
              <a:rPr lang="es-MX" dirty="0" smtClean="0"/>
              <a:t>resultado de la actividad de la persona que aprende en interacción con otras personas en el marco de las prácticas sociales que promueve una comunidad determinada.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4274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8186" y="244699"/>
            <a:ext cx="10735614" cy="5932264"/>
          </a:xfrm>
        </p:spPr>
        <p:txBody>
          <a:bodyPr/>
          <a:lstStyle/>
          <a:p>
            <a:pPr marL="0" indent="0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E</a:t>
            </a:r>
            <a:r>
              <a:rPr lang="es-MX" dirty="0" smtClean="0"/>
              <a:t>l </a:t>
            </a:r>
            <a:r>
              <a:rPr lang="es-MX" dirty="0" smtClean="0"/>
              <a:t>fracaso de las instituciones educativas reside en que se intenta enseñar un conocimiento inerte, abstracto y descontextualizado de las situaciones en que se aprende y se emplea en la sociedad. Debido a lo anterior, lo que se enseña en las aulas alberga una escasa motivación para los alumnos, y se concibe como poco comprensible y apenas útil (Díaz Barriga y Hernández, 2002).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En </a:t>
            </a:r>
            <a:r>
              <a:rPr lang="es-MX" dirty="0" smtClean="0"/>
              <a:t>un artículo ya clásico sobre la cognición situada, Brown, Collins y </a:t>
            </a:r>
            <a:r>
              <a:rPr lang="es-MX" dirty="0" err="1" smtClean="0"/>
              <a:t>Duguid</a:t>
            </a:r>
            <a:r>
              <a:rPr lang="es-MX" dirty="0" smtClean="0"/>
              <a:t> (1989, p. 34) postulan que una enseñanza situada es la centrada en prácticas educativas auténticas, en contraposición a </a:t>
            </a:r>
            <a:r>
              <a:rPr lang="es-MX" dirty="0" smtClean="0"/>
              <a:t>las </a:t>
            </a:r>
            <a:r>
              <a:rPr lang="es-MX" dirty="0" smtClean="0"/>
              <a:t>artificiales o </a:t>
            </a:r>
            <a:r>
              <a:rPr lang="es-MX" dirty="0" smtClean="0"/>
              <a:t>carentes </a:t>
            </a:r>
            <a:r>
              <a:rPr lang="es-MX" dirty="0" smtClean="0"/>
              <a:t>de significado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30247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92428" y="437882"/>
            <a:ext cx="10761372" cy="5739081"/>
          </a:xfrm>
        </p:spPr>
        <p:txBody>
          <a:bodyPr/>
          <a:lstStyle/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err="1" smtClean="0"/>
              <a:t>Derry</a:t>
            </a:r>
            <a:r>
              <a:rPr lang="es-MX" dirty="0" smtClean="0"/>
              <a:t>, </a:t>
            </a:r>
            <a:r>
              <a:rPr lang="es-MX" dirty="0" err="1" smtClean="0"/>
              <a:t>Levin</a:t>
            </a:r>
            <a:r>
              <a:rPr lang="es-MX" dirty="0" smtClean="0"/>
              <a:t> y </a:t>
            </a:r>
            <a:r>
              <a:rPr lang="es-MX" dirty="0" err="1" smtClean="0"/>
              <a:t>Schauble</a:t>
            </a:r>
            <a:r>
              <a:rPr lang="es-MX" dirty="0" smtClean="0"/>
              <a:t> (1995)</a:t>
            </a:r>
          </a:p>
          <a:p>
            <a:r>
              <a:rPr lang="es-MX" dirty="0" smtClean="0"/>
              <a:t>Para estos autores, las prácticas educativas que satisfacen en un nivel alto los criterios anteriores incluyen el análisis colaborativo de la información o contenidos de aprendizaje, las simulaciones situadas y el aprendizaje in situ, es decir, el que se desarrolla en escenarios reales, donde los alumnos realizan actividades auténticas.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60553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Aprendizaje in situ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dirty="0" smtClean="0"/>
              <a:t>Se basa en el modelo contemporáneo de cognición situada que toma la forma de un aprendizaje </a:t>
            </a:r>
            <a:r>
              <a:rPr lang="es-MX" dirty="0" smtClean="0"/>
              <a:t>cognitivo, </a:t>
            </a:r>
            <a:r>
              <a:rPr lang="es-MX" dirty="0" smtClean="0"/>
              <a:t>donde se pretende desarrollar habilidades y conocimientos propios de la profesión, así como la participación en la solución de problemas sociales o de la comunidad de pertenencia.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Destaca </a:t>
            </a:r>
            <a:r>
              <a:rPr lang="es-MX" dirty="0" smtClean="0"/>
              <a:t>la utilidad o funcionalidad de lo aprendido y el aprendizaje en escenarios reales. En este caso los alumnos afrontan de manera sistémica un problema de </a:t>
            </a:r>
            <a:r>
              <a:rPr lang="es-MX" dirty="0" smtClean="0"/>
              <a:t>investigación y </a:t>
            </a:r>
            <a:r>
              <a:rPr lang="es-MX" dirty="0" smtClean="0"/>
              <a:t>como parte del mismo plantean el modelo estadístico más apropiado y viable para la instrumentación e interpretación de información pertinente en esa situación concreta.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7249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92428" y="463639"/>
            <a:ext cx="10761372" cy="5713324"/>
          </a:xfrm>
        </p:spPr>
        <p:txBody>
          <a:bodyPr>
            <a:normAutofit/>
          </a:bodyPr>
          <a:lstStyle/>
          <a:p>
            <a:r>
              <a:rPr lang="es-MX" dirty="0" smtClean="0"/>
              <a:t>En un trabajo previo (Díaz Barriga, 2003b) </a:t>
            </a:r>
            <a:r>
              <a:rPr lang="es-MX" dirty="0" smtClean="0"/>
              <a:t>vinculan </a:t>
            </a:r>
            <a:r>
              <a:rPr lang="es-MX" dirty="0" smtClean="0"/>
              <a:t>las siguientes estrategias de enseñanza-aprendizaje con las perspectivas situada y experiencial: </a:t>
            </a:r>
          </a:p>
          <a:p>
            <a:r>
              <a:rPr lang="es-MX" dirty="0" smtClean="0"/>
              <a:t>Método </a:t>
            </a:r>
            <a:r>
              <a:rPr lang="es-MX" dirty="0" smtClean="0"/>
              <a:t>de proyectos</a:t>
            </a:r>
            <a:r>
              <a:rPr lang="es-MX" dirty="0" smtClean="0"/>
              <a:t>.</a:t>
            </a:r>
          </a:p>
          <a:p>
            <a:r>
              <a:rPr lang="es-MX" dirty="0" smtClean="0"/>
              <a:t> Aprendizaje </a:t>
            </a:r>
            <a:r>
              <a:rPr lang="es-MX" dirty="0" smtClean="0"/>
              <a:t>centrado en la solución de problemas reales y en el análisis de casos.</a:t>
            </a:r>
          </a:p>
          <a:p>
            <a:r>
              <a:rPr lang="es-MX" dirty="0" smtClean="0"/>
              <a:t>Prácticas </a:t>
            </a:r>
            <a:r>
              <a:rPr lang="es-MX" dirty="0" smtClean="0"/>
              <a:t>situadas o aprendizaje in situ en escenarios </a:t>
            </a:r>
            <a:r>
              <a:rPr lang="es-MX" dirty="0" smtClean="0"/>
              <a:t>reales.</a:t>
            </a:r>
          </a:p>
          <a:p>
            <a:r>
              <a:rPr lang="es-MX" dirty="0" smtClean="0"/>
              <a:t>Aprendizaje </a:t>
            </a:r>
            <a:r>
              <a:rPr lang="es-MX" dirty="0" smtClean="0"/>
              <a:t>basado en el servicio en la comunidad (</a:t>
            </a:r>
            <a:r>
              <a:rPr lang="es-MX" dirty="0" err="1" smtClean="0"/>
              <a:t>service</a:t>
            </a:r>
            <a:r>
              <a:rPr lang="es-MX" dirty="0" smtClean="0"/>
              <a:t> </a:t>
            </a:r>
            <a:r>
              <a:rPr lang="es-MX" dirty="0" err="1" smtClean="0"/>
              <a:t>learning</a:t>
            </a:r>
            <a:r>
              <a:rPr lang="es-MX" dirty="0" smtClean="0"/>
              <a:t>). </a:t>
            </a:r>
          </a:p>
          <a:p>
            <a:r>
              <a:rPr lang="es-MX" dirty="0" smtClean="0"/>
              <a:t>Trabajo </a:t>
            </a:r>
            <a:r>
              <a:rPr lang="es-MX" dirty="0" smtClean="0"/>
              <a:t>en equipos cooperativos. </a:t>
            </a:r>
          </a:p>
          <a:p>
            <a:r>
              <a:rPr lang="es-MX" dirty="0" smtClean="0"/>
              <a:t>Ejercicios</a:t>
            </a:r>
            <a:r>
              <a:rPr lang="es-MX" dirty="0" smtClean="0"/>
              <a:t>, demostraciones y simulaciones situadas. </a:t>
            </a:r>
          </a:p>
          <a:p>
            <a:r>
              <a:rPr lang="es-MX" dirty="0" smtClean="0"/>
              <a:t>Aprendizaje </a:t>
            </a:r>
            <a:r>
              <a:rPr lang="es-MX" dirty="0" smtClean="0"/>
              <a:t>mediado por las nuevas tecnologías de la información y comunicación (NTIC)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57332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ESTRATEGIAS DE ENSEÑANZA-APRENDIZAJE CON LAS PERSPECTIVAS SITUADA.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LA </a:t>
            </a:r>
            <a:r>
              <a:rPr lang="es-MX" dirty="0"/>
              <a:t>ENSEÑANZA MEDIANTE PROYECTOS </a:t>
            </a:r>
            <a:r>
              <a:rPr lang="es-MX" dirty="0" smtClean="0"/>
              <a:t>SITUADOS</a:t>
            </a:r>
          </a:p>
          <a:p>
            <a:pPr marL="0" indent="0">
              <a:buNone/>
            </a:pPr>
            <a:r>
              <a:rPr lang="es-MX" dirty="0"/>
              <a:t>EL APRENDIZAJE BASADO EN PROBLEMAS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 </a:t>
            </a:r>
            <a:r>
              <a:rPr lang="es-MX" dirty="0"/>
              <a:t>EL MÉTODO DE </a:t>
            </a:r>
            <a:r>
              <a:rPr lang="es-MX" dirty="0" smtClean="0"/>
              <a:t>CASOS</a:t>
            </a:r>
          </a:p>
          <a:p>
            <a:pPr marL="0" indent="0">
              <a:buNone/>
            </a:pPr>
            <a:r>
              <a:rPr lang="es-MX" dirty="0" smtClean="0"/>
              <a:t>APRENDIZAJE BASADO EN EL SERVICIO A LA COMUNIDAD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4432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6823" y="631065"/>
            <a:ext cx="10696977" cy="5545898"/>
          </a:xfrm>
        </p:spPr>
        <p:txBody>
          <a:bodyPr/>
          <a:lstStyle/>
          <a:p>
            <a:pPr algn="just"/>
            <a:r>
              <a:rPr lang="es-MX" dirty="0" smtClean="0"/>
              <a:t>Lo que necesitamos es organizar </a:t>
            </a:r>
            <a:r>
              <a:rPr lang="es-MX" u="sng" dirty="0" smtClean="0"/>
              <a:t>ambientes de aprendizaje </a:t>
            </a:r>
            <a:r>
              <a:rPr lang="es-MX" dirty="0" smtClean="0"/>
              <a:t>y actividades que incluyan oportunidades para adquirir habilidades básicas, conocimiento y comprensión conceptual, pero no como dimensiones aisladas de la actividad intelectual, sino como contribuciones al desarrollo de identidades fortalecidas en los estudiantes, como aprendices individuales y como participantes más eficaces en las prácticas sociales significativas de sus comunidades de aprendizaje en la escuela, y donde sea relevante en sus vidas.</a:t>
            </a:r>
          </a:p>
          <a:p>
            <a:pPr algn="just"/>
            <a:endParaRPr lang="es-MX" dirty="0"/>
          </a:p>
          <a:p>
            <a:pPr marL="0" indent="0" algn="r">
              <a:buNone/>
            </a:pPr>
            <a:endParaRPr lang="es-MX" dirty="0" smtClean="0"/>
          </a:p>
          <a:p>
            <a:pPr marL="0" indent="0" algn="r">
              <a:buNone/>
            </a:pPr>
            <a:r>
              <a:rPr lang="es-MX" dirty="0" err="1" smtClean="0"/>
              <a:t>Greeno</a:t>
            </a:r>
            <a:r>
              <a:rPr lang="es-MX" dirty="0" smtClean="0"/>
              <a:t> (1998, p. 17)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63170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758</Words>
  <Application>Microsoft Office PowerPoint</Application>
  <PresentationFormat>Panorámica</PresentationFormat>
  <Paragraphs>44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Aprendizaje in situ</vt:lpstr>
      <vt:lpstr>Presentación de PowerPoint</vt:lpstr>
      <vt:lpstr>ESTRATEGIAS DE ENSEÑANZA-APRENDIZAJE CON LAS PERSPECTIVAS SITUADA.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Carlos De la Rosa</cp:lastModifiedBy>
  <cp:revision>8</cp:revision>
  <dcterms:created xsi:type="dcterms:W3CDTF">2019-08-25T18:50:11Z</dcterms:created>
  <dcterms:modified xsi:type="dcterms:W3CDTF">2019-08-28T23:08:19Z</dcterms:modified>
</cp:coreProperties>
</file>