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9" r:id="rId7"/>
    <p:sldId id="262" r:id="rId8"/>
    <p:sldId id="267" r:id="rId9"/>
    <p:sldId id="265" r:id="rId10"/>
    <p:sldId id="266" r:id="rId11"/>
  </p:sldIdLst>
  <p:sldSz cx="9144000" cy="6858000" type="screen4x3"/>
  <p:notesSz cx="7027863" cy="93138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5273B7-13D8-44E6-BC74-28C822142628}" type="datetimeFigureOut">
              <a:rPr lang="es-MX" smtClean="0"/>
              <a:pPr/>
              <a:t>01/03/2011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7"/>
          </a:xfrm>
        </p:spPr>
        <p:txBody>
          <a:bodyPr>
            <a:normAutofit/>
          </a:bodyPr>
          <a:lstStyle/>
          <a:p>
            <a:r>
              <a:rPr lang="es-MX" dirty="0" smtClean="0"/>
              <a:t>Escuela Normal de Educación Preescolar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ciclo escolar 2010 – 2011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Técnicas de Estudio.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Tercer Semestre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REGLAMENTO INTERNO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Asistencia y permanencia en clase.</a:t>
            </a:r>
          </a:p>
          <a:p>
            <a:r>
              <a:rPr lang="es-MX" dirty="0" smtClean="0"/>
              <a:t>No se permiten salidas constantes (copias, baño).</a:t>
            </a:r>
          </a:p>
          <a:p>
            <a:r>
              <a:rPr lang="es-MX" dirty="0" smtClean="0"/>
              <a:t>No alimentos.</a:t>
            </a:r>
          </a:p>
          <a:p>
            <a:r>
              <a:rPr lang="es-MX" dirty="0" smtClean="0"/>
              <a:t>No celulares, computadoras.</a:t>
            </a:r>
          </a:p>
          <a:p>
            <a:r>
              <a:rPr lang="es-MX" dirty="0" smtClean="0"/>
              <a:t>No realizar tareas de otras materias en clase.</a:t>
            </a:r>
          </a:p>
          <a:p>
            <a:r>
              <a:rPr lang="es-MX" dirty="0" smtClean="0"/>
              <a:t>Materiales: antología,  lecturas de CENEVAL, carpeta con los encuadres, síntesis  de lecturas  CENEVAL.</a:t>
            </a:r>
          </a:p>
          <a:p>
            <a:r>
              <a:rPr lang="es-MX" dirty="0" smtClean="0"/>
              <a:t>Respeto en clase y buena actitud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ENCUADRE</a:t>
            </a:r>
            <a:br>
              <a:rPr lang="es-MX" dirty="0" smtClean="0"/>
            </a:br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El alumno será capaz de:</a:t>
            </a:r>
          </a:p>
          <a:p>
            <a:r>
              <a:rPr lang="es-MX" dirty="0" smtClean="0"/>
              <a:t>Aplicar las estrategias cognitivas correspondientes a los nueve procesos básicos de pensamiento: observación, comparación y relación, clasificación simple, cambio, ordenamiento y transformación, clasificación jerárquica, análisis, síntesis y evaluación de la lectura para el análisis de la información.</a:t>
            </a:r>
          </a:p>
          <a:p>
            <a:r>
              <a:rPr lang="es-MX" dirty="0" smtClean="0"/>
              <a:t>Identificar los patrones de organización en el texto: comparación y relación: clasificación simple y jerárquica , relación de causa-efecto: cambio y transformación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es-MX" dirty="0" smtClean="0"/>
              <a:t>Bloque I</a:t>
            </a:r>
            <a:br>
              <a:rPr lang="es-MX" dirty="0" smtClean="0"/>
            </a:br>
            <a:r>
              <a:rPr lang="es-MX" dirty="0" smtClean="0"/>
              <a:t>Lectura y análisis crítico de primer nivel: el significado explícito del texto.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Consta de 10 lecciones.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s-MX" sz="3600" dirty="0" smtClean="0"/>
              <a:t>Vinculación con otras materias:</a:t>
            </a:r>
            <a:br>
              <a:rPr lang="es-MX" sz="3600" dirty="0" smtClean="0"/>
            </a:b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/>
              <a:t>Estrategias para el estudio y la comunicación I y II.</a:t>
            </a:r>
            <a:br>
              <a:rPr lang="es-MX" sz="1800" dirty="0" smtClean="0"/>
            </a:br>
            <a:r>
              <a:rPr lang="es-MX" sz="1800" dirty="0" smtClean="0"/>
              <a:t>Bases filosóficas, legales.</a:t>
            </a:r>
            <a:br>
              <a:rPr lang="es-MX" sz="1800" dirty="0" smtClean="0"/>
            </a:br>
            <a:r>
              <a:rPr lang="es-MX" sz="1800" dirty="0" smtClean="0"/>
              <a:t>Problemas y políticas de la educación</a:t>
            </a:r>
            <a:br>
              <a:rPr lang="es-MX" sz="1800" dirty="0" smtClean="0"/>
            </a:br>
            <a:r>
              <a:rPr lang="es-MX" sz="1800" dirty="0" smtClean="0"/>
              <a:t>La educación en el desarrollo histórico</a:t>
            </a:r>
            <a:br>
              <a:rPr lang="es-MX" sz="1800" dirty="0" smtClean="0"/>
            </a:br>
            <a:r>
              <a:rPr lang="es-MX" sz="1800" dirty="0" smtClean="0"/>
              <a:t>Desarrollo infantil</a:t>
            </a:r>
            <a:br>
              <a:rPr lang="es-MX" sz="1800" dirty="0" smtClean="0"/>
            </a:br>
            <a:r>
              <a:rPr lang="es-MX" sz="1800" dirty="0" smtClean="0"/>
              <a:t>Escuela y contexto social</a:t>
            </a:r>
            <a:br>
              <a:rPr lang="es-MX" sz="1800" dirty="0" smtClean="0"/>
            </a:br>
            <a:r>
              <a:rPr lang="es-MX" sz="1800" dirty="0" smtClean="0"/>
              <a:t>Iniciación al trabajo escolar</a:t>
            </a:r>
            <a:br>
              <a:rPr lang="es-MX" sz="1800" dirty="0" smtClean="0"/>
            </a:br>
            <a:r>
              <a:rPr lang="es-MX" sz="1800" dirty="0" smtClean="0"/>
              <a:t>Adquisición y desenvolvimiento del lenguaje</a:t>
            </a:r>
            <a:br>
              <a:rPr lang="es-MX" sz="1800" dirty="0" smtClean="0"/>
            </a:br>
            <a:r>
              <a:rPr lang="es-MX" sz="1800" dirty="0" smtClean="0"/>
              <a:t>Expresión y apreciación  artística.</a:t>
            </a:r>
            <a:br>
              <a:rPr lang="es-MX" sz="1800" dirty="0" smtClean="0"/>
            </a:br>
            <a:r>
              <a:rPr lang="es-MX" sz="1800" dirty="0" smtClean="0"/>
              <a:t>Socialización y afectividad.</a:t>
            </a:r>
            <a:br>
              <a:rPr lang="es-MX" sz="1800" dirty="0" smtClean="0"/>
            </a:br>
            <a:r>
              <a:rPr lang="es-MX" sz="1800" dirty="0" smtClean="0"/>
              <a:t>Observación y práctica docente.</a:t>
            </a:r>
            <a:br>
              <a:rPr lang="es-MX" sz="1800" dirty="0" smtClean="0"/>
            </a:br>
            <a:r>
              <a:rPr lang="es-MX" sz="1800" dirty="0" smtClean="0"/>
              <a:t>Pensamiento matemático</a:t>
            </a:r>
            <a:br>
              <a:rPr lang="es-MX" sz="1800" dirty="0" smtClean="0"/>
            </a:br>
            <a:r>
              <a:rPr lang="es-MX" sz="1800" dirty="0" smtClean="0"/>
              <a:t>Conocimiento del medio natural y social.</a:t>
            </a:r>
            <a:br>
              <a:rPr lang="es-MX" sz="1800" dirty="0" smtClean="0"/>
            </a:br>
            <a:r>
              <a:rPr lang="es-MX" sz="1800" dirty="0" smtClean="0"/>
              <a:t>Necesidades educativas especiales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s-MX" dirty="0"/>
              <a:t>¿</a:t>
            </a:r>
            <a:r>
              <a:rPr lang="es-MX" dirty="0" smtClean="0"/>
              <a:t>En que se relaciona con las asignaturas?</a:t>
            </a:r>
            <a:br>
              <a:rPr lang="es-MX" dirty="0" smtClean="0"/>
            </a:br>
            <a:r>
              <a:rPr lang="es-MX" dirty="0" smtClean="0"/>
              <a:t>¿Qué capacidad de análisis y comprensión de textos debemos de tener?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2043658"/>
          </a:xfrm>
        </p:spPr>
        <p:txBody>
          <a:bodyPr>
            <a:normAutofit/>
          </a:bodyPr>
          <a:lstStyle/>
          <a:p>
            <a:r>
              <a:rPr lang="es-MX" b="1" dirty="0" smtClean="0"/>
              <a:t>COMPETENCIAS QUE SE DESARROLLAN DEL PERFIL DE EGRESO: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776864" cy="3672408"/>
          </a:xfrm>
        </p:spPr>
        <p:txBody>
          <a:bodyPr>
            <a:normAutofit/>
          </a:bodyPr>
          <a:lstStyle/>
          <a:p>
            <a:r>
              <a:rPr lang="es-MX" dirty="0" smtClean="0"/>
              <a:t>Habilidades intelectuales: Desarrollar la capacidad de comprensión, exprese ideas, analice sintetice, reflexionar, desarrollo de habilidades, motivación, concentración,  atención, memoria, retención, aprendizajes.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es-MX" dirty="0" smtClean="0"/>
              <a:t> METODOLOGÍA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Reporte de lectura  CENEVAL con ideas principales,  síntesis, cuadro comparativo o mapa conceptual, de los semestres pasados.</a:t>
            </a:r>
            <a:br>
              <a:rPr lang="es-MX" dirty="0" smtClean="0"/>
            </a:br>
            <a:r>
              <a:rPr lang="es-MX" dirty="0" smtClean="0"/>
              <a:t>Leer dos libros de más de 160 páginas.</a:t>
            </a:r>
            <a:br>
              <a:rPr lang="es-MX" dirty="0" smtClean="0"/>
            </a:br>
            <a:r>
              <a:rPr lang="es-MX" dirty="0" smtClean="0"/>
              <a:t>Participación individual y por equipo.</a:t>
            </a:r>
            <a:br>
              <a:rPr lang="es-MX" dirty="0" smtClean="0"/>
            </a:br>
            <a:r>
              <a:rPr lang="es-MX" dirty="0" smtClean="0"/>
              <a:t>Buena presentación de  materiales para entregar  y  de participación.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es-MX" dirty="0" smtClean="0"/>
              <a:t>Antología o bibliografía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LECTURA, ANÁLISIS CRÍTICO Y DESARROLLO DE ENSAYOS.</a:t>
            </a:r>
            <a:br>
              <a:rPr lang="es-MX" dirty="0" smtClean="0"/>
            </a:br>
            <a:r>
              <a:rPr lang="es-MX" dirty="0" err="1" smtClean="0"/>
              <a:t>Donna</a:t>
            </a:r>
            <a:r>
              <a:rPr lang="es-MX" dirty="0" smtClean="0"/>
              <a:t> Marie </a:t>
            </a:r>
            <a:r>
              <a:rPr lang="es-MX" dirty="0" err="1" smtClean="0"/>
              <a:t>Kabalen</a:t>
            </a:r>
            <a:r>
              <a:rPr lang="es-MX" dirty="0" smtClean="0"/>
              <a:t>. Margarita A. de Sánchez</a:t>
            </a:r>
            <a:br>
              <a:rPr lang="es-MX" dirty="0" smtClean="0"/>
            </a:br>
            <a:r>
              <a:rPr lang="es-MX" dirty="0"/>
              <a:t>E</a:t>
            </a:r>
            <a:r>
              <a:rPr lang="es-MX" dirty="0" smtClean="0"/>
              <a:t>ditorial Trillas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6000" dirty="0" smtClean="0"/>
              <a:t>Porcientos de Evaluación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sz="4400" dirty="0" smtClean="0"/>
              <a:t>Trabajo en clase  30%</a:t>
            </a:r>
          </a:p>
          <a:p>
            <a:pPr>
              <a:buFont typeface="Arial" pitchFamily="34" charset="0"/>
              <a:buChar char="•"/>
            </a:pPr>
            <a:r>
              <a:rPr lang="es-MX" sz="4400" dirty="0" smtClean="0"/>
              <a:t>Tareas  30%</a:t>
            </a:r>
          </a:p>
          <a:p>
            <a:pPr>
              <a:buFont typeface="Arial" pitchFamily="34" charset="0"/>
              <a:buChar char="•"/>
            </a:pPr>
            <a:r>
              <a:rPr lang="es-MX" sz="4400" dirty="0" smtClean="0"/>
              <a:t>Examen escrito 40%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217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Mirador</vt:lpstr>
      <vt:lpstr>Escuela Normal de Educación Preescolar  ciclo escolar 2010 – 2011  Técnicas de Estudio.  Tercer Semestre </vt:lpstr>
      <vt:lpstr>ENCUADRE objetivos</vt:lpstr>
      <vt:lpstr>Bloque I Lectura y análisis crítico de primer nivel: el significado explícito del texto.   Consta de 10 lecciones.  </vt:lpstr>
      <vt:lpstr>Vinculación con otras materias:  Estrategias para el estudio y la comunicación I y II. Bases filosóficas, legales. Problemas y políticas de la educación La educación en el desarrollo histórico Desarrollo infantil Escuela y contexto social Iniciación al trabajo escolar Adquisición y desenvolvimiento del lenguaje Expresión y apreciación  artística. Socialización y afectividad. Observación y práctica docente. Pensamiento matemático Conocimiento del medio natural y social. Necesidades educativas especiales  </vt:lpstr>
      <vt:lpstr>¿En que se relaciona con las asignaturas? ¿Qué capacidad de análisis y comprensión de textos debemos de tener?</vt:lpstr>
      <vt:lpstr>COMPETENCIAS QUE SE DESARROLLAN DEL PERFIL DE EGRESO: </vt:lpstr>
      <vt:lpstr> METODOLOGÍA  Reporte de lectura  CENEVAL con ideas principales,  síntesis, cuadro comparativo o mapa conceptual, de los semestres pasados. Leer dos libros de más de 160 páginas. Participación individual y por equipo. Buena presentación de  materiales para entregar  y  de participación. </vt:lpstr>
      <vt:lpstr>Antología o bibliografía  LECTURA, ANÁLISIS CRÍTICO Y DESARROLLO DE ENSAYOS. Donna Marie Kabalen. Margarita A. de Sánchez Editorial Trillas </vt:lpstr>
      <vt:lpstr>  Porcientos de Evaluación </vt:lpstr>
      <vt:lpstr>REGLAMENTO INTERNO</vt:lpstr>
    </vt:vector>
  </TitlesOfParts>
  <Company>ENEP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ciclo escolar 2010 – 2011  Técnicas de Estudio.  Tercer Semestre </dc:title>
  <dc:creator>AulaB8</dc:creator>
  <cp:lastModifiedBy>comp</cp:lastModifiedBy>
  <cp:revision>7</cp:revision>
  <dcterms:created xsi:type="dcterms:W3CDTF">2011-02-08T17:06:38Z</dcterms:created>
  <dcterms:modified xsi:type="dcterms:W3CDTF">2011-03-01T15:35:43Z</dcterms:modified>
</cp:coreProperties>
</file>