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69" r:id="rId4"/>
    <p:sldId id="273" r:id="rId5"/>
    <p:sldId id="271" r:id="rId6"/>
    <p:sldId id="260" r:id="rId7"/>
    <p:sldId id="263" r:id="rId8"/>
    <p:sldId id="264" r:id="rId9"/>
    <p:sldId id="267" r:id="rId10"/>
    <p:sldId id="268" r:id="rId11"/>
    <p:sldId id="274" r:id="rId12"/>
    <p:sldId id="275" r:id="rId13"/>
    <p:sldId id="276" r:id="rId14"/>
    <p:sldId id="277" r:id="rId15"/>
    <p:sldId id="278" r:id="rId16"/>
    <p:sldId id="270" r:id="rId17"/>
    <p:sldId id="279" r:id="rId18"/>
  </p:sldIdLst>
  <p:sldSz cx="9144000" cy="5715000" type="screen16x1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 varScale="1">
        <p:scale>
          <a:sx n="118" d="100"/>
          <a:sy n="118" d="100"/>
        </p:scale>
        <p:origin x="96" y="34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362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27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92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29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53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21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15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56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06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984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25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00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28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86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22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31"/>
            <a:ext cx="1767506" cy="5710913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26EB-8D62-49D3-A30C-C572BCA71B2F}" type="datetimeFigureOut">
              <a:rPr lang="es-MX" smtClean="0"/>
              <a:t>03/10/2018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7DC63E52-F854-493B-A571-878CB964B1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688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INVpW6Dc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educacion/webportal/ishare-servlet/content/c175067e-3ac3-4c07-b0b8-7bcac6c87690" TargetMode="External"/><Relationship Id="rId2" Type="http://schemas.openxmlformats.org/officeDocument/2006/relationships/hyperlink" Target="https://muyfitness.com/experimentos-distribucion-peso-info_196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ZINVpW6Dc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36292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>
              <a:spcAft>
                <a:spcPts val="0"/>
              </a:spcAft>
            </a:pPr>
            <a:r>
              <a:rPr lang="es-MX" sz="2400" b="1" dirty="0" smtClean="0">
                <a:solidFill>
                  <a:srgbClr val="000000"/>
                </a:solidFill>
                <a:effectLst/>
                <a:latin typeface="Bodoni MT Condensed" panose="02070606080606020203" pitchFamily="18" charset="0"/>
                <a:ea typeface="Times New Roman"/>
                <a:cs typeface="Times New Roman"/>
              </a:rPr>
              <a:t>ESCUELA NORMAL DE EDUCACIÓN PREESCOLAR</a:t>
            </a:r>
            <a:endParaRPr lang="es-MX" sz="2400" b="1" dirty="0" smtClean="0">
              <a:latin typeface="Bodoni MT Condensed" panose="02070606080606020203" pitchFamily="18" charset="0"/>
              <a:ea typeface="Calibri"/>
              <a:cs typeface="Times New Roman"/>
            </a:endParaRPr>
          </a:p>
          <a:p>
            <a:pPr marL="88900" algn="ctr">
              <a:spcAft>
                <a:spcPts val="0"/>
              </a:spcAft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Bodoni MT Condensed" panose="02070606080606020203" pitchFamily="18" charset="0"/>
                <a:ea typeface="Times New Roman"/>
                <a:cs typeface="Times New Roman"/>
              </a:rPr>
              <a:t>Licenciatura en Educación Preescolar</a:t>
            </a:r>
            <a:br>
              <a:rPr lang="es-MX" sz="2400" dirty="0" smtClean="0">
                <a:solidFill>
                  <a:srgbClr val="000000"/>
                </a:solidFill>
                <a:effectLst/>
                <a:latin typeface="Bodoni MT Condensed" panose="02070606080606020203" pitchFamily="18" charset="0"/>
                <a:ea typeface="Times New Roman"/>
                <a:cs typeface="Times New Roman"/>
              </a:rPr>
            </a:br>
            <a:r>
              <a:rPr lang="es-MX" sz="2400" dirty="0" smtClean="0">
                <a:solidFill>
                  <a:srgbClr val="000000"/>
                </a:solidFill>
                <a:effectLst/>
                <a:latin typeface="Bodoni MT Condensed" panose="02070606080606020203" pitchFamily="18" charset="0"/>
                <a:ea typeface="Times New Roman"/>
                <a:cs typeface="Times New Roman"/>
              </a:rPr>
              <a:t>Ciclo Escolar 2017- 2018</a:t>
            </a:r>
          </a:p>
          <a:p>
            <a:pPr marL="88900" algn="ctr">
              <a:spcAft>
                <a:spcPts val="0"/>
              </a:spcAft>
            </a:pPr>
            <a:endParaRPr lang="es-MX" sz="2400" dirty="0" smtClean="0">
              <a:solidFill>
                <a:srgbClr val="000000"/>
              </a:solidFill>
              <a:effectLst/>
              <a:latin typeface="Bodoni MT Condensed" panose="02070606080606020203" pitchFamily="18" charset="0"/>
              <a:ea typeface="Times New Roman"/>
              <a:cs typeface="Times New Roman"/>
            </a:endParaRPr>
          </a:p>
          <a:p>
            <a:endParaRPr lang="es-MX" sz="1200" dirty="0"/>
          </a:p>
        </p:txBody>
      </p:sp>
      <p:pic>
        <p:nvPicPr>
          <p:cNvPr id="5" name="4 Imagen" descr="Descripción: 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t="5042" r="21152" b="9244"/>
          <a:stretch/>
        </p:blipFill>
        <p:spPr bwMode="auto">
          <a:xfrm>
            <a:off x="4067944" y="1633364"/>
            <a:ext cx="1620180" cy="1344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59632" y="3397560"/>
            <a:ext cx="748883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>
              <a:spcAft>
                <a:spcPts val="0"/>
              </a:spcAft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Bodoni MT Condensed" panose="02070606080606020203" pitchFamily="18" charset="0"/>
                <a:ea typeface="Times New Roman"/>
                <a:cs typeface="Times New Roman"/>
              </a:rPr>
              <a:t>Curso: Exploración del medio natural en el preescolar.</a:t>
            </a:r>
          </a:p>
          <a:p>
            <a:pPr marL="88900" algn="ctr">
              <a:spcAft>
                <a:spcPts val="0"/>
              </a:spcAft>
            </a:pPr>
            <a:endParaRPr lang="es-MX" sz="2400" dirty="0" smtClean="0">
              <a:solidFill>
                <a:srgbClr val="000000"/>
              </a:solidFill>
              <a:effectLst/>
              <a:latin typeface="Bodoni MT Condensed" panose="02070606080606020203" pitchFamily="18" charset="0"/>
              <a:ea typeface="Times New Roman"/>
              <a:cs typeface="Times New Roman"/>
            </a:endParaRPr>
          </a:p>
          <a:p>
            <a:pPr marL="88900" algn="ctr">
              <a:spcAft>
                <a:spcPts val="0"/>
              </a:spcAft>
            </a:pPr>
            <a:r>
              <a:rPr lang="es-MX" sz="2400" dirty="0" smtClean="0">
                <a:solidFill>
                  <a:srgbClr val="000000"/>
                </a:solidFill>
                <a:latin typeface="Bodoni MT Condensed" panose="02070606080606020203" pitchFamily="18" charset="0"/>
                <a:ea typeface="Times New Roman"/>
                <a:cs typeface="Times New Roman"/>
              </a:rPr>
              <a:t>Alumna: Luisa Lucía Hernández Cruz</a:t>
            </a:r>
          </a:p>
          <a:p>
            <a:pPr marL="88900" algn="ctr">
              <a:spcAft>
                <a:spcPts val="0"/>
              </a:spcAft>
            </a:pPr>
            <a:endParaRPr lang="es-MX" sz="2400" dirty="0" smtClean="0">
              <a:solidFill>
                <a:srgbClr val="000000"/>
              </a:solidFill>
              <a:latin typeface="Bodoni MT Condensed" panose="02070606080606020203" pitchFamily="18" charset="0"/>
              <a:ea typeface="Times New Roman"/>
              <a:cs typeface="Times New Roman"/>
            </a:endParaRPr>
          </a:p>
          <a:p>
            <a:pPr marL="88900" algn="ctr">
              <a:spcAft>
                <a:spcPts val="0"/>
              </a:spcAft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Bodoni MT Condensed" panose="02070606080606020203" pitchFamily="18" charset="0"/>
                <a:ea typeface="Times New Roman"/>
                <a:cs typeface="Times New Roman"/>
              </a:rPr>
              <a:t>Grado: 1°</a:t>
            </a:r>
            <a:r>
              <a:rPr lang="es-MX" sz="2400" dirty="0">
                <a:solidFill>
                  <a:srgbClr val="000000"/>
                </a:solidFill>
                <a:latin typeface="Bodoni MT Condensed" panose="02070606080606020203" pitchFamily="18" charset="0"/>
                <a:ea typeface="Times New Roman"/>
                <a:cs typeface="Times New Roman"/>
              </a:rPr>
              <a:t>	</a:t>
            </a:r>
            <a:r>
              <a:rPr lang="es-MX" sz="2400" dirty="0" smtClean="0">
                <a:solidFill>
                  <a:srgbClr val="000000"/>
                </a:solidFill>
                <a:latin typeface="Bodoni MT Condensed" panose="02070606080606020203" pitchFamily="18" charset="0"/>
                <a:ea typeface="Times New Roman"/>
                <a:cs typeface="Times New Roman"/>
              </a:rPr>
              <a:t>		</a:t>
            </a:r>
            <a:r>
              <a:rPr lang="es-MX" sz="2400" dirty="0" smtClean="0">
                <a:solidFill>
                  <a:srgbClr val="000000"/>
                </a:solidFill>
                <a:effectLst/>
                <a:latin typeface="Bodoni MT Condensed" panose="02070606080606020203" pitchFamily="18" charset="0"/>
                <a:ea typeface="Times New Roman"/>
                <a:cs typeface="Times New Roman"/>
              </a:rPr>
              <a:t>Sección: “A”</a:t>
            </a:r>
          </a:p>
          <a:p>
            <a:pPr marL="88900" algn="ctr">
              <a:spcAft>
                <a:spcPts val="0"/>
              </a:spcAft>
            </a:pPr>
            <a:r>
              <a:rPr lang="es-MX" sz="2400" dirty="0" smtClean="0">
                <a:solidFill>
                  <a:srgbClr val="000000"/>
                </a:solidFill>
                <a:latin typeface="Bodoni MT Condensed" panose="02070606080606020203" pitchFamily="18" charset="0"/>
                <a:ea typeface="Times New Roman"/>
                <a:cs typeface="Times New Roman"/>
              </a:rPr>
              <a:t>N° Lista: 14</a:t>
            </a:r>
            <a:endParaRPr lang="es-MX" sz="2400" dirty="0" smtClean="0">
              <a:solidFill>
                <a:srgbClr val="000000"/>
              </a:solidFill>
              <a:effectLst/>
              <a:latin typeface="Bodoni MT Condensed" panose="02070606080606020203" pitchFamily="18" charset="0"/>
              <a:ea typeface="Times New Roman"/>
              <a:cs typeface="Times New Roman"/>
            </a:endParaRP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4065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77952"/>
              </p:ext>
            </p:extLst>
          </p:nvPr>
        </p:nvGraphicFramePr>
        <p:xfrm>
          <a:off x="2278088" y="376268"/>
          <a:ext cx="6614392" cy="51206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876340"/>
                <a:gridCol w="2738052"/>
              </a:tblGrid>
              <a:tr h="551085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Bodoni MT Condensed" panose="02070606080606020203" pitchFamily="18" charset="0"/>
                        </a:rPr>
                        <a:t>Ambiente de aprendizaje: </a:t>
                      </a:r>
                      <a:r>
                        <a:rPr lang="es-ES" sz="2800" b="0" dirty="0">
                          <a:effectLst/>
                          <a:latin typeface="Bodoni MT Condensed" panose="02070606080606020203" pitchFamily="18" charset="0"/>
                        </a:rPr>
                        <a:t>Aula de clases </a:t>
                      </a:r>
                      <a:endParaRPr lang="es-MX" sz="2800" b="0" dirty="0">
                        <a:effectLst/>
                        <a:latin typeface="Bodoni MT Condensed" panose="020706060806060202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79509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  <a:latin typeface="Bodoni MT Condensed" panose="02070606080606020203" pitchFamily="18" charset="0"/>
                        </a:rPr>
                        <a:t>Materiales/Recursos: </a:t>
                      </a:r>
                      <a:r>
                        <a:rPr lang="es-ES" sz="2800" b="0" dirty="0" smtClean="0">
                          <a:effectLst/>
                          <a:latin typeface="Bodoni MT Condensed" panose="02070606080606020203" pitchFamily="18" charset="0"/>
                        </a:rPr>
                        <a:t>Dispositivo</a:t>
                      </a:r>
                      <a:r>
                        <a:rPr lang="es-ES" sz="2800" b="0" baseline="0" dirty="0" smtClean="0">
                          <a:effectLst/>
                          <a:latin typeface="Bodoni MT Condensed" panose="02070606080606020203" pitchFamily="18" charset="0"/>
                        </a:rPr>
                        <a:t> digital con conexión a internet, </a:t>
                      </a:r>
                      <a:r>
                        <a:rPr lang="es-ES" sz="2800" b="0" baseline="0" dirty="0" err="1" smtClean="0">
                          <a:effectLst/>
                          <a:latin typeface="Bodoni MT Condensed" panose="02070606080606020203" pitchFamily="18" charset="0"/>
                        </a:rPr>
                        <a:t>youtube</a:t>
                      </a:r>
                      <a:r>
                        <a:rPr lang="es-ES" sz="2800" b="0" baseline="0" dirty="0" smtClean="0">
                          <a:effectLst/>
                          <a:latin typeface="Bodoni MT Condensed" panose="02070606080606020203" pitchFamily="18" charset="0"/>
                        </a:rPr>
                        <a:t>, proyector</a:t>
                      </a:r>
                      <a:r>
                        <a:rPr lang="es-ES" sz="2800" b="0" dirty="0" smtClean="0">
                          <a:effectLst/>
                          <a:latin typeface="Bodoni MT Condensed" panose="02070606080606020203" pitchFamily="18" charset="0"/>
                        </a:rPr>
                        <a:t>, objetos</a:t>
                      </a:r>
                      <a:r>
                        <a:rPr lang="es-ES" sz="2800" b="0" baseline="0" dirty="0" smtClean="0">
                          <a:effectLst/>
                          <a:latin typeface="Bodoni MT Condensed" panose="02070606080606020203" pitchFamily="18" charset="0"/>
                        </a:rPr>
                        <a:t> del aula de clase con diferente peso, venda o pedazo de tela para tapar los ojos y una balanza o báscula.</a:t>
                      </a:r>
                      <a:endParaRPr lang="es-MX" sz="2800" b="0" dirty="0">
                        <a:effectLst/>
                        <a:latin typeface="Bodoni MT Condensed" panose="020706060806060202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1085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Bodoni MT Condensed" panose="02070606080606020203" pitchFamily="18" charset="0"/>
                        </a:rPr>
                        <a:t>Organización grupal: </a:t>
                      </a:r>
                      <a:r>
                        <a:rPr lang="es-ES" sz="2800" b="0" dirty="0" smtClean="0">
                          <a:effectLst/>
                          <a:latin typeface="Bodoni MT Condensed" panose="02070606080606020203" pitchFamily="18" charset="0"/>
                        </a:rPr>
                        <a:t>Individual</a:t>
                      </a:r>
                      <a:r>
                        <a:rPr lang="es-ES" sz="2800" b="0" baseline="0" dirty="0" smtClean="0">
                          <a:effectLst/>
                          <a:latin typeface="Bodoni MT Condensed" panose="02070606080606020203" pitchFamily="18" charset="0"/>
                        </a:rPr>
                        <a:t> y grupal</a:t>
                      </a:r>
                      <a:endParaRPr lang="es-MX" sz="2800" b="0" dirty="0">
                        <a:effectLst/>
                        <a:latin typeface="Bodoni MT Condensed" panose="020706060806060202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165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  <a:latin typeface="Bodoni MT Condensed" panose="02070606080606020203" pitchFamily="18" charset="0"/>
                        </a:rPr>
                        <a:t>                       Grado</a:t>
                      </a:r>
                      <a:r>
                        <a:rPr lang="es-ES" sz="2800" dirty="0">
                          <a:effectLst/>
                          <a:latin typeface="Bodoni MT Condensed" panose="02070606080606020203" pitchFamily="18" charset="0"/>
                        </a:rPr>
                        <a:t>: </a:t>
                      </a:r>
                      <a:r>
                        <a:rPr lang="es-ES" sz="2800" b="0" dirty="0">
                          <a:effectLst/>
                          <a:latin typeface="Bodoni MT Condensed" panose="02070606080606020203" pitchFamily="18" charset="0"/>
                        </a:rPr>
                        <a:t>2º </a:t>
                      </a:r>
                      <a:endParaRPr lang="es-MX" sz="2800" b="0" dirty="0">
                        <a:effectLst/>
                        <a:latin typeface="Bodoni MT Condensed" panose="020706060806060202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/>
                          <a:latin typeface="Bodoni MT Condensed" panose="02070606080606020203" pitchFamily="18" charset="0"/>
                        </a:rPr>
                        <a:t>Tiempo: </a:t>
                      </a:r>
                      <a:r>
                        <a:rPr lang="es-ES" sz="2800" dirty="0" smtClean="0">
                          <a:effectLst/>
                          <a:latin typeface="Bodoni MT Condensed" panose="02070606080606020203" pitchFamily="18" charset="0"/>
                        </a:rPr>
                        <a:t>20 minutos aproximadamente.</a:t>
                      </a:r>
                      <a:endParaRPr lang="es-MX" sz="2800" dirty="0">
                        <a:effectLst/>
                        <a:latin typeface="Bodoni MT Condensed" panose="020706060806060202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6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23928" y="1699185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MX" sz="60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 PASO #1: </a:t>
            </a:r>
          </a:p>
          <a:p>
            <a:pPr algn="ctr"/>
            <a:r>
              <a:rPr lang="es-MX" sz="60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Pasar a un niño al frente del aula y vendarle los ojos.</a:t>
            </a:r>
            <a:r>
              <a:rPr lang="es-MX" sz="60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4" descr="Resultado de imagen para niÃ±os con ojos vend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65212"/>
            <a:ext cx="251559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47664" y="49188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MX" sz="48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 PASO #2:</a:t>
            </a:r>
          </a:p>
          <a:p>
            <a:pPr algn="ctr"/>
            <a:r>
              <a:rPr lang="es-MX" sz="48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 </a:t>
            </a:r>
            <a:r>
              <a:rPr lang="es-MX" sz="48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Colocar un objeto del aula en cada mano del niño y preguntar: “¿cuál pesa más?”</a:t>
            </a:r>
            <a:endParaRPr lang="es-MX" sz="4800" b="1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Resultado de imagen para niÃ±o comparando objetos con las man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2"/>
          <a:stretch/>
        </p:blipFill>
        <p:spPr bwMode="auto">
          <a:xfrm>
            <a:off x="3095836" y="3176296"/>
            <a:ext cx="3816424" cy="22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283968" y="3721596"/>
            <a:ext cx="1584176" cy="3090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2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46390" y="250542"/>
            <a:ext cx="35337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MX" sz="48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 PASO #3:</a:t>
            </a:r>
          </a:p>
          <a:p>
            <a:pPr algn="ctr"/>
            <a:r>
              <a:rPr lang="es-MX" sz="48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Repetir varias veces con distintos objetos de diferente peso y pasar al frente a distintos niños  </a:t>
            </a:r>
          </a:p>
        </p:txBody>
      </p:sp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" b="99166" l="10769" r="98462">
                        <a14:foregroundMark x1="53769" y1="25023" x2="52308" y2="28174"/>
                        <a14:foregroundMark x1="62923" y1="23818" x2="64077" y2="26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58" y="879039"/>
            <a:ext cx="3384376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732240" y="1633364"/>
            <a:ext cx="792088" cy="300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46" name="Picture 6" descr="Resultado de imagen para lapiz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496">
            <a:off x="5539693" y="1850713"/>
            <a:ext cx="540060" cy="4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8298" l="10000" r="93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18" y="1633364"/>
            <a:ext cx="1440160" cy="1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2209428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MX" sz="44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 PASO #4:</a:t>
            </a:r>
            <a:br>
              <a:rPr lang="es-MX" sz="44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</a:br>
            <a:r>
              <a:rPr lang="es-MX" sz="44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Observar y verificar las estimaciones con el uso de una balanza y preguntar: “¿Cuál pesa más’, “¿Estabas en lo correcto?”. </a:t>
            </a:r>
            <a:endParaRPr lang="es-MX" sz="4400" b="1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4265"/>
            <a:ext cx="3161928" cy="18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6" y="143179"/>
            <a:ext cx="2339220" cy="1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41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409228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MX" sz="54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Para finalizar y reforzar lo aprendido, observar el siguiente vídeo: </a:t>
            </a:r>
          </a:p>
          <a:p>
            <a:pPr algn="ctr"/>
            <a:endParaRPr lang="es-MX" sz="5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5400" dirty="0" smtClean="0">
                <a:latin typeface="Bodoni MT Condensed" panose="02070606080606020203" pitchFamily="18" charset="0"/>
                <a:cs typeface="Times New Roman" panose="02020603050405020304" pitchFamily="18" charset="0"/>
                <a:hlinkClick r:id="rId2"/>
              </a:rPr>
              <a:t>https://www.youtube.com/watch?v=hZINVpW6Dcg</a:t>
            </a:r>
            <a:endParaRPr lang="es-MX" sz="5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algn="ctr"/>
            <a:endParaRPr lang="es-MX" sz="5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08" y="-24653"/>
            <a:ext cx="9189208" cy="5715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 rot="21055689">
            <a:off x="1378157" y="820056"/>
            <a:ext cx="5907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L</a:t>
            </a:r>
            <a:r>
              <a:rPr lang="es-MX" sz="20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a intención principal de la enseñanza de ciencia en el preescolar, es formar seres humanos con una visión integral, promoviendo el desarrollo de habilidades de pensamiento científicas en los niños; como el cuestionar y reflexionar. Esto le permitirá al niño desarrollar una actitud científica y convertirse en un ser reflexivo, crítico y analítico; capaz de seguir un método para realizar investigaciones a partir de la información disponible, formular hipótesis y verificar las mismas mediante la experiencia.</a:t>
            </a:r>
            <a:endParaRPr lang="es-MX" sz="2000" dirty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523">
            <a:off x="5834426" y="2960540"/>
            <a:ext cx="2029656" cy="10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"/>
          <a:stretch/>
        </p:blipFill>
        <p:spPr bwMode="auto">
          <a:xfrm rot="20930550">
            <a:off x="1855550" y="3475737"/>
            <a:ext cx="1757858" cy="10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niÃ±os cuestiona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640">
            <a:off x="4689792" y="2946971"/>
            <a:ext cx="982702" cy="9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298">
            <a:off x="3783556" y="3984054"/>
            <a:ext cx="1414349" cy="79730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87624" y="-2282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latin typeface="Bodoni MT Condensed" panose="02070606080606020203" pitchFamily="18" charset="0"/>
              </a:rPr>
              <a:t>DATO CIENTÍFICO:</a:t>
            </a:r>
            <a:endParaRPr lang="es-MX" sz="4400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49188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REFERENCIAS BIBLIOGRÁFICAS:</a:t>
            </a:r>
          </a:p>
          <a:p>
            <a:pPr marL="571500" indent="-571500" algn="ctr">
              <a:buFont typeface="Courier New" panose="02070309020205020404" pitchFamily="49" charset="0"/>
              <a:buChar char="o"/>
            </a:pPr>
            <a:endParaRPr lang="es-MX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es-MX" sz="24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SEP</a:t>
            </a:r>
            <a:r>
              <a:rPr lang="es-MX" sz="2400" dirty="0">
                <a:latin typeface="Bodoni MT Condensed" panose="02070606080606020203" pitchFamily="18" charset="0"/>
                <a:cs typeface="Times New Roman" panose="02020603050405020304" pitchFamily="18" charset="0"/>
              </a:rPr>
              <a:t>. (2011) Programa de estudio 2011 Guía para la educadora. Educación Básica Preescolar. </a:t>
            </a:r>
            <a:endParaRPr lang="es-MX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Courier New" panose="02070309020205020404" pitchFamily="49" charset="0"/>
              <a:buChar char="o"/>
            </a:pPr>
            <a:endParaRPr lang="es-MX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es-MX" sz="24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SEP (2018) Modelo educativo 2018. Aprendizajes Claves</a:t>
            </a:r>
          </a:p>
          <a:p>
            <a:pPr algn="ctr"/>
            <a:endParaRPr lang="es-MX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es-MX" sz="24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Imágenes google</a:t>
            </a:r>
          </a:p>
          <a:p>
            <a:pPr algn="ctr"/>
            <a:endParaRPr lang="es-MX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ES" sz="2400" dirty="0" smtClean="0">
                <a:latin typeface="Bodoni MT Condensed" panose="02070606080606020203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s-ES" sz="2400" dirty="0">
                <a:latin typeface="Bodoni MT Condensed" panose="02070606080606020203" pitchFamily="18" charset="0"/>
                <a:cs typeface="Times New Roman" panose="02020603050405020304" pitchFamily="18" charset="0"/>
                <a:hlinkClick r:id="rId2"/>
              </a:rPr>
              <a:t>://muyfitness.com/experimentos-distribucion-peso-info_1960</a:t>
            </a:r>
            <a:r>
              <a:rPr lang="es-ES" sz="2400" dirty="0" smtClean="0">
                <a:latin typeface="Bodoni MT Condensed" panose="02070606080606020203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s-ES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algn="ctr"/>
            <a:endParaRPr lang="es-ES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MX" sz="2400" dirty="0" smtClean="0">
                <a:latin typeface="Bodoni MT Condensed" panose="02070606080606020203" pitchFamily="18" charset="0"/>
                <a:cs typeface="Times New Roman" panose="02020603050405020304" pitchFamily="18" charset="0"/>
                <a:hlinkClick r:id="rId3"/>
              </a:rPr>
              <a:t>http://www.juntadeandalucia.es/educacion/webportal/ishare-servlet/content/c175067e-3ac3-4c07-b0b8-7bcac6c87690</a:t>
            </a:r>
            <a:endParaRPr lang="es-MX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algn="ctr"/>
            <a:endParaRPr lang="es-MX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MX" sz="2400" dirty="0" smtClean="0">
                <a:latin typeface="Bodoni MT Condensed" panose="02070606080606020203" pitchFamily="18" charset="0"/>
                <a:cs typeface="Times New Roman" panose="02020603050405020304" pitchFamily="18" charset="0"/>
                <a:hlinkClick r:id="rId4"/>
              </a:rPr>
              <a:t>https://www.youtube.com/watch?v=hZINVpW6Dcg</a:t>
            </a:r>
            <a:endParaRPr lang="es-MX" sz="2400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7504" y="26521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Bodoni MT Condensed" panose="02070606080606020203" pitchFamily="18" charset="0"/>
              </a:rPr>
              <a:t>COMPETENCIAS PROFESIONALES:</a:t>
            </a:r>
            <a:endParaRPr lang="es-MX" sz="3200" b="1" dirty="0">
              <a:latin typeface="Bodoni MT Condensed" panose="02070606080606020203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9672" y="985292"/>
            <a:ext cx="74888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dirty="0" smtClean="0">
                <a:latin typeface="Bodoni MT Condensed" panose="02070606080606020203" pitchFamily="18" charset="0"/>
              </a:rPr>
              <a:t>Diseña planeaciones didácticas, aplicando sus conocimientos pedagógicos y disciplinares para responder a las necesidades del contexto en el marco de los planes y programas de educación básica. </a:t>
            </a:r>
          </a:p>
          <a:p>
            <a:endParaRPr lang="es-MX" sz="2400" dirty="0" smtClean="0">
              <a:latin typeface="Bodoni MT Condensed" panose="02070606080606020203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dirty="0" smtClean="0">
                <a:latin typeface="Bodoni MT Condensed" panose="02070606080606020203" pitchFamily="18" charset="0"/>
              </a:rPr>
              <a:t>Aplica críticamente el plan y programas de estudios de la educación básica para alcanzar los propósitos educativos y contribuir al pleno desenvolvimiento de las capacidades de los alumnos del nivel escolar. 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s-MX" sz="2400" dirty="0" smtClean="0">
              <a:latin typeface="Bodoni MT Condensed" panose="02070606080606020203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dirty="0" smtClean="0">
                <a:latin typeface="Bodoni MT Condensed" panose="02070606080606020203" pitchFamily="18" charset="0"/>
              </a:rPr>
              <a:t>Emplea la evaluación para intervenir en los diferentes ámbitos y momentos de la tarea educativa. </a:t>
            </a:r>
          </a:p>
          <a:p>
            <a:endParaRPr lang="es-MX" sz="5400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190291"/>
            <a:ext cx="78488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>
              <a:spcAft>
                <a:spcPts val="0"/>
              </a:spcAft>
            </a:pPr>
            <a:r>
              <a:rPr lang="es-MX" sz="16600" dirty="0" smtClean="0">
                <a:solidFill>
                  <a:srgbClr val="000000"/>
                </a:solidFill>
                <a:effectLst/>
                <a:latin typeface="Bodoni MT Condensed" panose="02070606080606020203" pitchFamily="18" charset="0"/>
                <a:ea typeface="Times New Roman"/>
                <a:cs typeface="Times New Roman"/>
              </a:rPr>
              <a:t>SECUENCIA DIDÁCTICA</a:t>
            </a:r>
          </a:p>
          <a:p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141078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067944" y="1273324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El experimento que se mostrará a continuación tiene como objetivo demostrar cómo pequeñas cantidades de peso distribuidos de manera desigual, pueden no ser perceptibles para el cerebro humano. </a:t>
            </a:r>
            <a:endParaRPr lang="es-MX" sz="3600" dirty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Resultado de imagen para cerebro humano anim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3263" r="14432" b="7535"/>
          <a:stretch/>
        </p:blipFill>
        <p:spPr bwMode="auto">
          <a:xfrm>
            <a:off x="395536" y="1577683"/>
            <a:ext cx="3384376" cy="38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31640" y="12119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INTRODUCCIÓN:</a:t>
            </a:r>
            <a:endParaRPr lang="es-MX" sz="7200" b="1" dirty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87624" y="152493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DISEÑO DE UN EXPERIMENTO:</a:t>
            </a:r>
            <a:endParaRPr lang="es-MX" sz="8000" b="1" dirty="0" smtClean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8000" b="1" dirty="0" smtClean="0">
                <a:latin typeface="Bodoni MT Condensed" panose="02070606080606020203" pitchFamily="18" charset="0"/>
                <a:cs typeface="Times New Roman" panose="02020603050405020304" pitchFamily="18" charset="0"/>
              </a:rPr>
              <a:t>“¿CUÁL ES MÁS PESADO?”</a:t>
            </a:r>
            <a:endParaRPr lang="es-MX" sz="8000" b="1" dirty="0">
              <a:latin typeface="Bodoni MT Condensed" panose="02070606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esultado de imagen para COMPARACION PESO DE OB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66" y="3433564"/>
            <a:ext cx="2711643" cy="21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79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35575"/>
              </p:ext>
            </p:extLst>
          </p:nvPr>
        </p:nvGraphicFramePr>
        <p:xfrm>
          <a:off x="2411760" y="1038964"/>
          <a:ext cx="6336704" cy="2774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682"/>
                <a:gridCol w="2423742"/>
                <a:gridCol w="2520280"/>
              </a:tblGrid>
              <a:tr h="488305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Bodoni MT Condensed"/>
                        </a:rPr>
                        <a:t>Plan de estudio 2011</a:t>
                      </a:r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Bodoni MT Condensed"/>
                        </a:rPr>
                        <a:t>Modelo</a:t>
                      </a:r>
                      <a:r>
                        <a:rPr lang="es-ES_tradnl" sz="2400" baseline="0" dirty="0" smtClean="0">
                          <a:latin typeface="Bodoni MT Condensed"/>
                        </a:rPr>
                        <a:t> educativo</a:t>
                      </a:r>
                      <a:r>
                        <a:rPr lang="es-ES_tradnl" sz="2400" dirty="0" smtClean="0">
                          <a:latin typeface="Bodoni MT Condensed"/>
                        </a:rPr>
                        <a:t> 2018</a:t>
                      </a:r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</a:tr>
              <a:tr h="1743944"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latin typeface="Bodoni MT Condensed"/>
                        </a:rPr>
                        <a:t>Campo:</a:t>
                      </a:r>
                      <a:endParaRPr lang="es-ES" sz="2400" b="1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2400" dirty="0" smtClean="0">
                          <a:latin typeface="Bodoni MT Condensed"/>
                        </a:rPr>
                        <a:t>Pensamiento matemático.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es-ES" sz="2400" dirty="0" smtClean="0">
                        <a:latin typeface="Bodoni MT Condensed"/>
                      </a:endParaRP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2400" dirty="0" smtClean="0">
                          <a:latin typeface="Bodoni MT Condensed"/>
                        </a:rPr>
                        <a:t>Exploración y conocimiento del mundo.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2400" dirty="0" smtClean="0">
                          <a:latin typeface="Bodoni MT Condensed"/>
                        </a:rPr>
                        <a:t>Pensamiento matemático.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es-ES_tradnl" sz="2400" dirty="0" smtClean="0">
                        <a:latin typeface="Bodoni MT Condensed"/>
                      </a:endParaRP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2400" dirty="0" smtClean="0">
                          <a:latin typeface="Bodoni MT Condensed"/>
                        </a:rPr>
                        <a:t>Exploración y comprensión del mundo natural y social.</a:t>
                      </a:r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1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45581"/>
              </p:ext>
            </p:extLst>
          </p:nvPr>
        </p:nvGraphicFramePr>
        <p:xfrm>
          <a:off x="2555776" y="985292"/>
          <a:ext cx="6096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304256"/>
                <a:gridCol w="2351584"/>
              </a:tblGrid>
              <a:tr h="389584"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Bodoni MT Condensed"/>
                        </a:rPr>
                        <a:t>Plan</a:t>
                      </a:r>
                      <a:r>
                        <a:rPr lang="es-ES_tradnl" sz="2400" baseline="0" dirty="0" smtClean="0">
                          <a:latin typeface="Bodoni MT Condensed"/>
                        </a:rPr>
                        <a:t> de estudio 2011</a:t>
                      </a:r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Bodoni MT Condensed"/>
                        </a:rPr>
                        <a:t>Modelo educativo 2018</a:t>
                      </a:r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</a:tr>
              <a:tr h="389584"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latin typeface="Bodoni MT Condensed"/>
                        </a:rPr>
                        <a:t>Aspecto:</a:t>
                      </a:r>
                      <a:endParaRPr lang="es-ES" sz="2400" b="1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2400" dirty="0" smtClean="0">
                          <a:latin typeface="Bodoni MT Condensed"/>
                        </a:rPr>
                        <a:t>Forma espacio y Medida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es-ES_tradnl" sz="2400" dirty="0" smtClean="0">
                        <a:latin typeface="Bodoni MT Condensed"/>
                      </a:endParaRP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2400" dirty="0" smtClean="0">
                          <a:latin typeface="Bodoni MT Condensed"/>
                        </a:rPr>
                        <a:t>Mundo natural</a:t>
                      </a:r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</a:tr>
              <a:tr h="389584"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latin typeface="Bodoni MT Condensed"/>
                        </a:rPr>
                        <a:t>Eje:</a:t>
                      </a:r>
                      <a:endParaRPr lang="es-ES" sz="2400" b="1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2400" dirty="0" smtClean="0">
                          <a:latin typeface="Bodoni MT Condensed"/>
                        </a:rPr>
                        <a:t>Forma, espacio y medida.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es-ES_tradnl" sz="2400" dirty="0" smtClean="0">
                        <a:latin typeface="Bodoni MT Condensed"/>
                      </a:endParaRP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2400" dirty="0" smtClean="0">
                          <a:latin typeface="Bodoni MT Condensed"/>
                        </a:rPr>
                        <a:t>Mundo natural.</a:t>
                      </a:r>
                      <a:endParaRPr lang="es-ES" sz="2400" dirty="0">
                        <a:latin typeface="Bodoni MT Condense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6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42"/>
              </p:ext>
            </p:extLst>
          </p:nvPr>
        </p:nvGraphicFramePr>
        <p:xfrm>
          <a:off x="395536" y="409228"/>
          <a:ext cx="8352928" cy="4736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248472"/>
                <a:gridCol w="2520280"/>
              </a:tblGrid>
              <a:tr h="377022"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Bodoni MT Condensed"/>
                        </a:rPr>
                        <a:t>Plan</a:t>
                      </a:r>
                      <a:r>
                        <a:rPr lang="es-ES_tradnl" sz="1800" baseline="0" dirty="0" smtClean="0">
                          <a:latin typeface="Bodoni MT Condensed"/>
                        </a:rPr>
                        <a:t> de estudio 2011</a:t>
                      </a:r>
                      <a:endParaRPr lang="es-ES" sz="1800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Bodoni MT Condensed"/>
                        </a:rPr>
                        <a:t>Modelo educativo 2018</a:t>
                      </a:r>
                      <a:endParaRPr lang="es-ES" sz="1800" dirty="0">
                        <a:latin typeface="Bodoni MT Condensed"/>
                      </a:endParaRPr>
                    </a:p>
                  </a:txBody>
                  <a:tcPr/>
                </a:tc>
              </a:tr>
              <a:tr h="2973101"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latin typeface="Bodoni MT Condensed"/>
                        </a:rPr>
                        <a:t>Competencia:</a:t>
                      </a:r>
                      <a:endParaRPr lang="es-ES" sz="1800" b="1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itchFamily="49" charset="0"/>
                        <a:buChar char="o"/>
                      </a:pPr>
                      <a:r>
                        <a:rPr lang="es-ES" sz="1800" dirty="0" smtClean="0">
                          <a:latin typeface="Bodoni MT Condensed"/>
                        </a:rPr>
                        <a:t>Utiliza unidades no convencionales para resolver problemas que implican medir magnitudes de longitud, capacidad, peso y tiempo, e identifica para qué sirven algunos instrumentos de medición.</a:t>
                      </a:r>
                    </a:p>
                    <a:p>
                      <a:pPr marL="342900" indent="-342900">
                        <a:buFont typeface="Courier New" pitchFamily="49" charset="0"/>
                        <a:buChar char="o"/>
                      </a:pPr>
                      <a:endParaRPr lang="es-ES" sz="1800" dirty="0" smtClean="0">
                        <a:latin typeface="Bodoni MT Condensed"/>
                      </a:endParaRPr>
                    </a:p>
                    <a:p>
                      <a:pPr marL="342900" indent="-342900">
                        <a:buFont typeface="Courier New" pitchFamily="49" charset="0"/>
                        <a:buChar char="o"/>
                      </a:pPr>
                      <a:r>
                        <a:rPr lang="es-ES" sz="1800" dirty="0" smtClean="0">
                          <a:latin typeface="Bodoni MT Condensed"/>
                        </a:rPr>
                        <a:t>Entiende en qué consiste un experimento y anticipa lo que puede suceder cuando aplica uno de ellos para poner a prueba una idea.</a:t>
                      </a:r>
                    </a:p>
                    <a:p>
                      <a:pPr marL="342900" indent="-342900">
                        <a:buFont typeface="Courier New" pitchFamily="49" charset="0"/>
                        <a:buChar char="o"/>
                      </a:pPr>
                      <a:endParaRPr lang="es-ES_tradnl" sz="1800" dirty="0" smtClean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es-ES" sz="1800" dirty="0">
                        <a:latin typeface="Bodoni MT Condensed"/>
                      </a:endParaRPr>
                    </a:p>
                  </a:txBody>
                  <a:tcPr/>
                </a:tc>
              </a:tr>
              <a:tr h="1386566"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latin typeface="Bodoni MT Condensed"/>
                        </a:rPr>
                        <a:t>Tema:</a:t>
                      </a:r>
                      <a:endParaRPr lang="es-ES" sz="1800" b="1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1800" dirty="0" smtClean="0">
                          <a:latin typeface="Bodoni MT Condensed"/>
                        </a:rPr>
                        <a:t>Exploración</a:t>
                      </a:r>
                      <a:r>
                        <a:rPr lang="es-ES_tradnl" sz="1800" baseline="0" dirty="0" smtClean="0">
                          <a:latin typeface="Bodoni MT Condensed"/>
                        </a:rPr>
                        <a:t> de la naturaleza.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es-ES_tradnl" sz="1800" baseline="0" dirty="0" smtClean="0">
                        <a:latin typeface="Bodoni MT Condensed"/>
                      </a:endParaRP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_tradnl" sz="1800" dirty="0" smtClean="0">
                          <a:latin typeface="Bodoni MT Condensed"/>
                        </a:rPr>
                        <a:t>Magnitudes y medidas</a:t>
                      </a:r>
                      <a:endParaRPr lang="es-ES" sz="1800" dirty="0">
                        <a:latin typeface="Bodoni MT Condense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0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70464"/>
              </p:ext>
            </p:extLst>
          </p:nvPr>
        </p:nvGraphicFramePr>
        <p:xfrm>
          <a:off x="395536" y="720060"/>
          <a:ext cx="835292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808"/>
                <a:gridCol w="3852825"/>
                <a:gridCol w="2664296"/>
              </a:tblGrid>
              <a:tr h="261503">
                <a:tc>
                  <a:txBody>
                    <a:bodyPr/>
                    <a:lstStyle/>
                    <a:p>
                      <a:pPr algn="ctr"/>
                      <a:endParaRPr lang="es-ES" sz="1800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Bodoni MT Condensed"/>
                        </a:rPr>
                        <a:t>Plan de estudio 2011</a:t>
                      </a:r>
                      <a:endParaRPr lang="es-ES" sz="1800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Bodoni MT Condensed"/>
                        </a:rPr>
                        <a:t>Modelo</a:t>
                      </a:r>
                      <a:r>
                        <a:rPr lang="es-ES_tradnl" sz="1800" baseline="0" dirty="0" smtClean="0">
                          <a:latin typeface="Bodoni MT Condensed"/>
                        </a:rPr>
                        <a:t> educativo</a:t>
                      </a:r>
                      <a:r>
                        <a:rPr lang="es-ES_tradnl" sz="1800" dirty="0" smtClean="0">
                          <a:latin typeface="Bodoni MT Condensed"/>
                        </a:rPr>
                        <a:t> 2018</a:t>
                      </a:r>
                      <a:endParaRPr lang="es-ES" sz="1800" dirty="0">
                        <a:latin typeface="Bodoni MT Condensed"/>
                      </a:endParaRPr>
                    </a:p>
                  </a:txBody>
                  <a:tcPr/>
                </a:tc>
              </a:tr>
              <a:tr h="3050865"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latin typeface="Bodoni MT Condensed"/>
                        </a:rPr>
                        <a:t>Aprendizajes</a:t>
                      </a:r>
                      <a:r>
                        <a:rPr lang="es-ES_tradnl" sz="1800" b="1" baseline="0" dirty="0" smtClean="0">
                          <a:latin typeface="Bodoni MT Condensed"/>
                        </a:rPr>
                        <a:t> esperados</a:t>
                      </a:r>
                      <a:r>
                        <a:rPr lang="es-ES_tradnl" sz="1800" b="1" dirty="0" smtClean="0">
                          <a:latin typeface="Bodoni MT Condensed"/>
                        </a:rPr>
                        <a:t>:</a:t>
                      </a:r>
                      <a:endParaRPr lang="es-ES" sz="1800" b="1" dirty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" sz="1800" dirty="0" smtClean="0">
                          <a:latin typeface="Bodoni MT Condensed"/>
                        </a:rPr>
                        <a:t>Realiza estimaciones y comparaciones perceptuales sobre las características medibles de sujetos, objetos y espacios.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" sz="1800" dirty="0" smtClean="0">
                          <a:latin typeface="Bodoni MT Condensed"/>
                        </a:rPr>
                        <a:t>Verifica sus estimaciones de longitud, capacidad y peso, por medio de un intermediario.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es-ES" sz="1800" dirty="0" smtClean="0">
                        <a:latin typeface="Bodoni MT Condensed"/>
                      </a:endParaRP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" sz="1800" dirty="0" smtClean="0">
                          <a:latin typeface="Bodoni MT Condensed"/>
                        </a:rPr>
                        <a:t>Propone qué hacer, cómo proceder para llevar a cabo un experimento y utiliza los instrumentos o recursos convenientes, como microscopio, lupa, termómetro, balanza, regla, tijeras, goteros, pinzas, lámpara, cernidores, de acuerdo con la situación experimental concreta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es-ES" sz="1800" dirty="0" smtClean="0">
                          <a:latin typeface="Bodoni MT Condensed"/>
                        </a:rPr>
                        <a:t>Comunica los resultados de experiencias realizadas.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endParaRPr lang="es-ES_tradnl" sz="1800" dirty="0" smtClean="0">
                        <a:latin typeface="Bodoni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s-ES" sz="1800" dirty="0" smtClean="0">
                          <a:latin typeface="Bodoni MT Condensed"/>
                        </a:rPr>
                        <a:t>Compara distancias mediante el</a:t>
                      </a:r>
                      <a:r>
                        <a:rPr lang="es-ES" sz="1800" baseline="0" dirty="0" smtClean="0">
                          <a:latin typeface="Bodoni MT Condensed"/>
                        </a:rPr>
                        <a:t> </a:t>
                      </a:r>
                      <a:r>
                        <a:rPr lang="es-ES" sz="1800" dirty="0" smtClean="0">
                          <a:latin typeface="Bodoni MT Condensed"/>
                        </a:rPr>
                        <a:t>uso de un intermediario.</a:t>
                      </a: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s-ES" sz="1800" dirty="0" smtClean="0">
                          <a:latin typeface="Bodoni MT Condensed"/>
                        </a:rPr>
                        <a:t>Mide objetos o distancias</a:t>
                      </a:r>
                      <a:r>
                        <a:rPr lang="es-ES" sz="1800" baseline="0" dirty="0" smtClean="0">
                          <a:latin typeface="Bodoni MT Condensed"/>
                        </a:rPr>
                        <a:t> </a:t>
                      </a:r>
                      <a:r>
                        <a:rPr lang="es-ES" sz="1800" dirty="0" smtClean="0">
                          <a:latin typeface="Bodoni MT Condensed"/>
                        </a:rPr>
                        <a:t>mediante el uso de unidades no</a:t>
                      </a:r>
                      <a:r>
                        <a:rPr lang="es-ES" sz="1800" baseline="0" dirty="0" smtClean="0">
                          <a:latin typeface="Bodoni MT Condensed"/>
                        </a:rPr>
                        <a:t> </a:t>
                      </a:r>
                      <a:r>
                        <a:rPr lang="es-ES" sz="1800" dirty="0" smtClean="0">
                          <a:latin typeface="Bodoni MT Condensed"/>
                        </a:rPr>
                        <a:t>convencionales</a:t>
                      </a:r>
                      <a:endParaRPr lang="es-ES_tradnl" sz="1800" dirty="0" smtClean="0">
                        <a:latin typeface="Bodoni MT Condensed"/>
                      </a:endParaRPr>
                    </a:p>
                    <a:p>
                      <a:pPr marL="0" indent="0">
                        <a:buFont typeface="Courier New" pitchFamily="49" charset="0"/>
                        <a:buNone/>
                      </a:pPr>
                      <a:endParaRPr lang="es-ES_tradnl" sz="1800" dirty="0" smtClean="0">
                        <a:latin typeface="Bodoni MT Condensed"/>
                      </a:endParaRP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r>
                        <a:rPr lang="es-ES_tradnl" sz="1800" dirty="0" smtClean="0">
                          <a:latin typeface="Bodoni MT Condensed"/>
                        </a:rPr>
                        <a:t>Experimenta</a:t>
                      </a:r>
                      <a:r>
                        <a:rPr lang="es-ES_tradnl" sz="1800" baseline="0" dirty="0" smtClean="0">
                          <a:latin typeface="Bodoni MT Condensed"/>
                        </a:rPr>
                        <a:t> con objetos y materiales, para poner a prueba sus supuestos.</a:t>
                      </a:r>
                      <a:endParaRPr lang="es-ES_tradnl" sz="1800" dirty="0" smtClean="0">
                        <a:latin typeface="Bodoni MT Condensed"/>
                      </a:endParaRPr>
                    </a:p>
                    <a:p>
                      <a:pPr marL="171450" indent="-171450">
                        <a:buFont typeface="Courier New" pitchFamily="49" charset="0"/>
                        <a:buChar char="o"/>
                      </a:pPr>
                      <a:endParaRPr lang="es-ES" sz="1800" dirty="0" smtClean="0">
                        <a:latin typeface="Bodoni MT Condense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638</Words>
  <Application>Microsoft Office PowerPoint</Application>
  <PresentationFormat>Presentación en pantalla (16:10)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Bodoni MT Condensed</vt:lpstr>
      <vt:lpstr>Calibri</vt:lpstr>
      <vt:lpstr>Century Gothic</vt:lpstr>
      <vt:lpstr>Courier New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ENEP</cp:lastModifiedBy>
  <cp:revision>14</cp:revision>
  <dcterms:created xsi:type="dcterms:W3CDTF">2018-06-07T05:46:12Z</dcterms:created>
  <dcterms:modified xsi:type="dcterms:W3CDTF">2018-10-03T12:55:03Z</dcterms:modified>
</cp:coreProperties>
</file>