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78" r:id="rId7"/>
    <p:sldId id="263" r:id="rId8"/>
    <p:sldId id="279" r:id="rId9"/>
    <p:sldId id="264" r:id="rId10"/>
    <p:sldId id="273" r:id="rId11"/>
    <p:sldId id="275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6" r:id="rId21"/>
    <p:sldId id="280" r:id="rId22"/>
    <p:sldId id="277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5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0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1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3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2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8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9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32B8-9C21-46BA-AFC5-68A9305D8011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7520-76FA-48CF-BDB6-650ECA62D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66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"/>
            <a:ext cx="9144000" cy="68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9852" y="831178"/>
            <a:ext cx="59041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ESCUELA NORMAL DE EDUCACIÓN PREESCOLAR</a:t>
            </a:r>
            <a:endParaRPr lang="es-MX" sz="2400" dirty="0">
              <a:ea typeface="Calibri"/>
              <a:cs typeface="Times New Roman"/>
            </a:endParaRPr>
          </a:p>
          <a:p>
            <a:pPr marL="88900" algn="ctr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Licenciatura en Educación Preescolar</a:t>
            </a:r>
            <a:b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s-MX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Ciclo Escolar 2017- 2018</a:t>
            </a:r>
          </a:p>
          <a:p>
            <a:pPr marL="88900" algn="ctr">
              <a:spcAft>
                <a:spcPts val="0"/>
              </a:spcAft>
            </a:pPr>
            <a:endParaRPr lang="es-MX" sz="2400" dirty="0">
              <a:ea typeface="Times New Roman"/>
              <a:cs typeface="Times New Roman"/>
            </a:endParaRPr>
          </a:p>
          <a:p>
            <a:pPr marL="88900" lvl="0" algn="ctr"/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Curso:</a:t>
            </a:r>
            <a:r>
              <a:rPr lang="es-MX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Forma, Espacio y </a:t>
            </a:r>
            <a:r>
              <a:rPr lang="es-MX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Medida/ Exploracion del Mundo Natural</a:t>
            </a:r>
            <a:endParaRPr lang="es-MX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MX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Alumna</a:t>
            </a:r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MX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Karla Cecilia Martínez </a:t>
            </a:r>
            <a:r>
              <a:rPr lang="es-MX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Espinosa</a:t>
            </a:r>
          </a:p>
          <a:p>
            <a:pPr algn="ctr">
              <a:spcAft>
                <a:spcPts val="0"/>
              </a:spcAft>
            </a:pPr>
            <a:endParaRPr lang="es-MX" sz="2400" dirty="0">
              <a:ea typeface="Calibri"/>
              <a:cs typeface="Times New Roman"/>
            </a:endParaRPr>
          </a:p>
          <a:p>
            <a:pPr marL="88900" algn="ctr">
              <a:spcAft>
                <a:spcPts val="0"/>
              </a:spcAft>
            </a:pPr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 </a:t>
            </a:r>
            <a:r>
              <a:rPr lang="es-MX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1" A " </a:t>
            </a:r>
            <a:r>
              <a:rPr lang="es-MX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s-MX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s-MX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° Lista: </a:t>
            </a:r>
            <a:r>
              <a:rPr lang="es-MX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</a:t>
            </a:r>
            <a:endParaRPr lang="es-ES" sz="2400" dirty="0"/>
          </a:p>
        </p:txBody>
      </p:sp>
      <p:pic>
        <p:nvPicPr>
          <p:cNvPr id="5" name="5 Imagen" descr="Descripción: 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5042" r="21152" b="9244"/>
          <a:stretch/>
        </p:blipFill>
        <p:spPr bwMode="auto">
          <a:xfrm>
            <a:off x="548138" y="764704"/>
            <a:ext cx="1800200" cy="1509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Resultado de imagen para fondos experimento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/>
          <a:stretch/>
        </p:blipFill>
        <p:spPr bwMode="auto">
          <a:xfrm>
            <a:off x="0" y="3717354"/>
            <a:ext cx="3825586" cy="31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66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1298" y="155679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8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INICIO</a:t>
            </a:r>
            <a:br>
              <a:rPr lang="es-ES_tradnl" sz="8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es-E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23" b="92173" l="1438" r="99681">
                        <a14:foregroundMark x1="13898" y1="44409" x2="16134" y2="74121"/>
                        <a14:foregroundMark x1="22204" y1="46326" x2="21565" y2="68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7"/>
          <a:stretch/>
        </p:blipFill>
        <p:spPr bwMode="auto">
          <a:xfrm>
            <a:off x="-392902" y="2488569"/>
            <a:ext cx="5962650" cy="45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885675"/>
            <a:ext cx="6336704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>Ven un par de globos inflados uno con mayor cantidad de aire y responden preguntas como:</a:t>
            </a:r>
            <a:br>
              <a:rPr lang="es-ES_tradnl" sz="2800" dirty="0" smtClean="0"/>
            </a:br>
            <a:r>
              <a:rPr lang="es-ES_tradnl" sz="2800" dirty="0" smtClean="0"/>
              <a:t>¿cual creen que llegue mas lejos?</a:t>
            </a:r>
            <a:br>
              <a:rPr lang="es-ES_tradnl" sz="2800" dirty="0" smtClean="0"/>
            </a:br>
            <a:r>
              <a:rPr lang="es-ES_tradnl" sz="2800" dirty="0" smtClean="0"/>
              <a:t>Si los inflan del mismo tamaño pero los colocan en diferentes objetos ¿ creen que lleguen igual? ¿Cuál creen que llegue primero?</a:t>
            </a:r>
            <a:br>
              <a:rPr lang="es-ES_tradnl" sz="2800" dirty="0" smtClean="0"/>
            </a:b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ES" sz="2800" dirty="0"/>
          </a:p>
        </p:txBody>
      </p:sp>
      <p:pic>
        <p:nvPicPr>
          <p:cNvPr id="3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6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12576" y="90872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DESARROLLO</a:t>
            </a:r>
            <a:br>
              <a:rPr lang="es-ES_tradnl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es-E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3" name="Picture 2" descr="Resultado de imagen para fondos experiment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/>
          <a:stretch/>
        </p:blipFill>
        <p:spPr bwMode="auto">
          <a:xfrm flipH="1">
            <a:off x="4067944" y="2627817"/>
            <a:ext cx="5293448" cy="43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546"/>
            <a:ext cx="9151393" cy="68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6309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61" y="158581"/>
            <a:ext cx="3329339" cy="25846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441" y="2492896"/>
            <a:ext cx="4785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Escogerán 4 fichas (del mismo tamaño) que serán las llantas del carrito y las pegan en par por medio de palillos.</a:t>
            </a:r>
          </a:p>
          <a:p>
            <a:pPr algn="ctr"/>
            <a:endParaRPr lang="es-MX" sz="3600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931056" cy="25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ondos verde pa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8" y="0"/>
            <a:ext cx="9169288" cy="68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62398"/>
            <a:ext cx="9073063" cy="68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29481"/>
            <a:ext cx="2977256" cy="21957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11960" y="1941692"/>
            <a:ext cx="4303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Eligen un bote o cartón  de diferentes capacidades y pegan las ruedas (fichas) con cinta. </a:t>
            </a:r>
            <a:endParaRPr lang="es-MX" sz="4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48375"/>
            <a:ext cx="2952328" cy="262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1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6309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" y="8579"/>
            <a:ext cx="9073063" cy="68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2" y="4509120"/>
            <a:ext cx="2701068" cy="20431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43608" y="948784"/>
            <a:ext cx="3761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Seleccionan un globo y colocan dentro un popote el cual estará pegado en el carrito</a:t>
            </a:r>
            <a:endParaRPr lang="es-MX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29312"/>
            <a:ext cx="2929184" cy="306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83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" y="-27384"/>
            <a:ext cx="90730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34" y="-243408"/>
            <a:ext cx="3518177" cy="26135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3528" y="2080874"/>
            <a:ext cx="3762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Inflaran el globo a través del popote y lo sostienen con una pinza.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6790"/>
          <a:stretch/>
        </p:blipFill>
        <p:spPr>
          <a:xfrm>
            <a:off x="5013101" y="1783092"/>
            <a:ext cx="351407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62398"/>
            <a:ext cx="9133656" cy="68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6309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-245152"/>
            <a:ext cx="3329306" cy="24731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86019" y="2026140"/>
            <a:ext cx="3177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Se coloca un punto de partida y se sultán los globos en la misma dirección.</a:t>
            </a:r>
            <a:endParaRPr lang="es-MX" sz="4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228045"/>
            <a:ext cx="3674956" cy="27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67048" y="373488"/>
            <a:ext cx="8471079" cy="61432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62398"/>
            <a:ext cx="9073063" cy="68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87" y="-27451"/>
            <a:ext cx="3448319" cy="25326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89808" y="1904165"/>
            <a:ext cx="3448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Cuando el carrito se detenga el niño tendrá que estimar la longitud desde el punto de partida hasta el carrito</a:t>
            </a:r>
          </a:p>
          <a:p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4385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350775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CIERRE</a:t>
            </a:r>
            <a:b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</a:br>
            <a:endParaRPr lang="es-E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23" b="92173" l="1438" r="99681">
                        <a14:foregroundMark x1="13898" y1="44409" x2="16134" y2="74121"/>
                        <a14:foregroundMark x1="22204" y1="46326" x2="21565" y2="68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7"/>
          <a:stretch/>
        </p:blipFill>
        <p:spPr bwMode="auto">
          <a:xfrm>
            <a:off x="-396552" y="2492896"/>
            <a:ext cx="5962650" cy="45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535478" cy="5809992"/>
          </a:xfrm>
          <a:prstGeom prst="rect">
            <a:avLst/>
          </a:prstGeom>
        </p:spPr>
      </p:pic>
      <p:pic>
        <p:nvPicPr>
          <p:cNvPr id="5122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6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7080" y="-1117674"/>
            <a:ext cx="6869842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6192688" cy="1656184"/>
          </a:xfrm>
        </p:spPr>
        <p:txBody>
          <a:bodyPr>
            <a:noAutofit/>
          </a:bodyPr>
          <a:lstStyle/>
          <a:p>
            <a:r>
              <a:rPr lang="es-MX" sz="2000" dirty="0" smtClean="0"/>
              <a:t>Después de estimar debe de comprender que tanto el peso del objeto como la capacidad de aire que contiene el globo definirá la distancia que recorre el carrito  y no porque el globo o el carrito sea mas grande llegara mas lejos. Y para ello :</a:t>
            </a:r>
            <a:br>
              <a:rPr lang="es-MX" sz="2000" dirty="0" smtClean="0"/>
            </a:br>
            <a:r>
              <a:rPr lang="es-MX" sz="2000" dirty="0"/>
              <a:t>E</a:t>
            </a:r>
            <a:r>
              <a:rPr lang="es-ES_tradnl" sz="2000" dirty="0" smtClean="0"/>
              <a:t>l grupo se sienta en el suelo y reflexionan los resultados obtenidos dando respuesta  a las preguntas  de inicio, sacan conclusiones y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213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EVALUACIÓN </a:t>
            </a:r>
            <a:endParaRPr lang="es-E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3" name="Picture 2" descr="Resultado de imagen para fondos experiment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/>
          <a:stretch/>
        </p:blipFill>
        <p:spPr bwMode="auto">
          <a:xfrm flipH="1">
            <a:off x="4067944" y="2627817"/>
            <a:ext cx="5293448" cy="43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fondos azul pa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12059"/>
            <a:ext cx="9135683" cy="68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¿Que es un experimento?</a:t>
            </a:r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4" t="22898" r="12757" b="4728"/>
          <a:stretch/>
        </p:blipFill>
        <p:spPr bwMode="auto">
          <a:xfrm>
            <a:off x="-1623" y="1556792"/>
            <a:ext cx="5818567" cy="46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Q\Downloads\cienci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933">
            <a:off x="5293501" y="3031642"/>
            <a:ext cx="3816101" cy="27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" y="72008"/>
            <a:ext cx="88924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09104"/>
              </p:ext>
            </p:extLst>
          </p:nvPr>
        </p:nvGraphicFramePr>
        <p:xfrm>
          <a:off x="710699" y="585002"/>
          <a:ext cx="7615102" cy="564337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718450"/>
                <a:gridCol w="948326"/>
                <a:gridCol w="948326"/>
              </a:tblGrid>
              <a:tr h="61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ASPECTOS A OBSERVAR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SI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1.-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¿Los niños tienen saberes previos al tema?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2.-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¿Relacionan </a:t>
                      </a:r>
                      <a:r>
                        <a:rPr lang="es-MX" sz="1400" dirty="0" smtClean="0">
                          <a:effectLst/>
                        </a:rPr>
                        <a:t>la</a:t>
                      </a:r>
                      <a:r>
                        <a:rPr lang="es-MX" sz="1400" baseline="0" dirty="0" smtClean="0">
                          <a:effectLst/>
                        </a:rPr>
                        <a:t> actividad</a:t>
                      </a:r>
                      <a:r>
                        <a:rPr lang="es-MX" sz="1400" dirty="0" smtClean="0">
                          <a:effectLst/>
                        </a:rPr>
                        <a:t> </a:t>
                      </a:r>
                      <a:r>
                        <a:rPr lang="es-MX" sz="1400" dirty="0">
                          <a:effectLst/>
                        </a:rPr>
                        <a:t>con su entorno?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3.-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¿Logro realizar las actividades adecuadamente?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4.-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¿El niño pudo </a:t>
                      </a:r>
                      <a:r>
                        <a:rPr lang="es-MX" sz="1400" dirty="0" smtClean="0">
                          <a:effectLst/>
                        </a:rPr>
                        <a:t>comprender</a:t>
                      </a:r>
                      <a:r>
                        <a:rPr lang="es-MX" sz="1400" baseline="0" dirty="0" smtClean="0">
                          <a:effectLst/>
                        </a:rPr>
                        <a:t> el propósito de la actividad</a:t>
                      </a:r>
                      <a:r>
                        <a:rPr lang="es-MX" sz="1400" dirty="0" smtClean="0">
                          <a:effectLst/>
                        </a:rPr>
                        <a:t>?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5.-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¿Reconoce las características de </a:t>
                      </a:r>
                      <a:r>
                        <a:rPr lang="es-MX" sz="1400" dirty="0" smtClean="0">
                          <a:effectLst/>
                        </a:rPr>
                        <a:t>realizar</a:t>
                      </a:r>
                      <a:r>
                        <a:rPr lang="es-MX" sz="1400" baseline="0" dirty="0" smtClean="0">
                          <a:effectLst/>
                        </a:rPr>
                        <a:t> un experimento?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6.-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¿El niño disfruto de todas las actividades?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2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Observaciones:</a:t>
                      </a:r>
                      <a:endParaRPr lang="es-ES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51460"/>
              </p:ext>
            </p:extLst>
          </p:nvPr>
        </p:nvGraphicFramePr>
        <p:xfrm>
          <a:off x="539552" y="764704"/>
          <a:ext cx="8077064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594"/>
                <a:gridCol w="1642669"/>
                <a:gridCol w="3953801"/>
              </a:tblGrid>
              <a:tr h="594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5255" algn="ctr"/>
                        </a:tabLst>
                      </a:pPr>
                      <a:r>
                        <a:rPr lang="es-MX" sz="2000" b="1" cap="small" dirty="0">
                          <a:effectLst/>
                        </a:rPr>
                        <a:t>Escuela:	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Grado y Grupo: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PRACTICANTE NORMALISTA</a:t>
                      </a:r>
                      <a:r>
                        <a:rPr lang="es-MX" sz="2000" b="1" cap="small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Karla Cecilia Martínez Espinosa</a:t>
                      </a:r>
                      <a:r>
                        <a:rPr lang="es-MX" sz="2000" cap="small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es-MX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7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PROGRAMA 2011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NUEVO MODELO EDUCATIVO 2018 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39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 smtClean="0">
                          <a:solidFill>
                            <a:srgbClr val="00B0F0"/>
                          </a:solidFill>
                          <a:effectLst/>
                        </a:rPr>
                        <a:t>CAMPO:</a:t>
                      </a:r>
                      <a:r>
                        <a:rPr lang="es-MX" sz="2000" b="0" cap="sm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exploración  y conocimiento del mundo /</a:t>
                      </a:r>
                      <a:r>
                        <a:rPr lang="es-MX" sz="2000" cap="small" dirty="0" smtClean="0">
                          <a:effectLst/>
                        </a:rPr>
                        <a:t>pensamiento matemático</a:t>
                      </a:r>
                      <a:endParaRPr lang="es-MX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4000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solidFill>
                            <a:srgbClr val="00B0F0"/>
                          </a:solidFill>
                          <a:effectLst/>
                        </a:rPr>
                        <a:t>CAMPO</a:t>
                      </a:r>
                      <a:r>
                        <a:rPr lang="es-MX" sz="2000" b="1" cap="small" dirty="0" smtClean="0">
                          <a:solidFill>
                            <a:srgbClr val="00B0F0"/>
                          </a:solidFill>
                          <a:effectLst/>
                        </a:rPr>
                        <a:t>:  </a:t>
                      </a:r>
                      <a:r>
                        <a:rPr lang="es-MX" sz="2000" b="0" cap="small" dirty="0" smtClean="0">
                          <a:solidFill>
                            <a:schemeClr val="dk1"/>
                          </a:solidFill>
                          <a:effectLst/>
                        </a:rPr>
                        <a:t>exploración</a:t>
                      </a:r>
                      <a:r>
                        <a:rPr lang="es-MX" sz="2000" b="0" cap="small" baseline="0" dirty="0" smtClean="0">
                          <a:solidFill>
                            <a:schemeClr val="dk1"/>
                          </a:solidFill>
                          <a:effectLst/>
                        </a:rPr>
                        <a:t> y conocimiento del mundo</a:t>
                      </a:r>
                      <a:r>
                        <a:rPr lang="es-MX" sz="2000" cap="small" dirty="0">
                          <a:effectLst/>
                        </a:rPr>
                        <a:t> </a:t>
                      </a:r>
                      <a:r>
                        <a:rPr lang="es-MX" sz="2000" cap="small" dirty="0" smtClean="0">
                          <a:effectLst/>
                        </a:rPr>
                        <a:t>/pensamiento matemático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5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r>
                        <a:rPr lang="es-MX" sz="2000" b="1" cap="small" dirty="0" smtClean="0">
                          <a:solidFill>
                            <a:srgbClr val="FFC000"/>
                          </a:solidFill>
                          <a:effectLst/>
                        </a:rPr>
                        <a:t>ASPECTO</a:t>
                      </a:r>
                      <a:r>
                        <a:rPr lang="es-MX" sz="2000" cap="small" dirty="0" smtClean="0">
                          <a:effectLst/>
                        </a:rPr>
                        <a:t>: mundo</a:t>
                      </a:r>
                      <a:r>
                        <a:rPr lang="es-MX" sz="2000" cap="small" baseline="0" dirty="0" smtClean="0">
                          <a:effectLst/>
                        </a:rPr>
                        <a:t> natural / Forma Espacio y  Medida</a:t>
                      </a:r>
                      <a:endParaRPr lang="es-MX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 smtClean="0">
                          <a:solidFill>
                            <a:srgbClr val="FFC000"/>
                          </a:solidFill>
                          <a:effectLst/>
                        </a:rPr>
                        <a:t>EJE: </a:t>
                      </a:r>
                      <a:r>
                        <a:rPr lang="es-MX" sz="2000" b="1" cap="small" dirty="0" smtClean="0">
                          <a:solidFill>
                            <a:schemeClr val="tx1"/>
                          </a:solidFill>
                          <a:effectLst/>
                        </a:rPr>
                        <a:t>mundo Natural/</a:t>
                      </a:r>
                      <a:r>
                        <a:rPr lang="es-MX" sz="2000" b="1" cap="sm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cap="small" dirty="0" smtClean="0">
                          <a:effectLst/>
                        </a:rPr>
                        <a:t>Forma, Espacio y Medida </a:t>
                      </a:r>
                      <a:endParaRPr lang="es-MX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6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53683"/>
              </p:ext>
            </p:extLst>
          </p:nvPr>
        </p:nvGraphicFramePr>
        <p:xfrm>
          <a:off x="971600" y="548680"/>
          <a:ext cx="7596335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7855"/>
                <a:gridCol w="3718480"/>
              </a:tblGrid>
              <a:tr h="778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effectLst/>
                        </a:rPr>
                        <a:t> </a:t>
                      </a:r>
                      <a:endParaRPr lang="es-MX" sz="3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effectLst/>
                        </a:rPr>
                        <a:t>PROGRAMA 2011</a:t>
                      </a:r>
                      <a:endParaRPr lang="es-MX" sz="3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effectLst/>
                        </a:rPr>
                        <a:t> </a:t>
                      </a:r>
                      <a:endParaRPr lang="es-MX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effectLst/>
                        </a:rPr>
                        <a:t> </a:t>
                      </a:r>
                      <a:endParaRPr lang="es-MX" sz="3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effectLst/>
                        </a:rPr>
                        <a:t>NUEVO MODELO EDUCATIVO 2018 </a:t>
                      </a:r>
                      <a:endParaRPr lang="es-MX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cap="small" dirty="0">
                          <a:effectLst/>
                        </a:rPr>
                        <a:t> </a:t>
                      </a:r>
                      <a:endParaRPr lang="es-MX" sz="36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COMPETENCIA: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Exploración y</a:t>
                      </a:r>
                      <a:r>
                        <a:rPr lang="es-MX" sz="1800" b="1" cap="small" baseline="0" dirty="0" smtClean="0">
                          <a:solidFill>
                            <a:srgbClr val="7030A0"/>
                          </a:solidFill>
                          <a:effectLst/>
                        </a:rPr>
                        <a:t> conocimiento del mundo natural:</a:t>
                      </a: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s-ES" sz="1800" b="0" cap="small" dirty="0" smtClean="0">
                          <a:solidFill>
                            <a:schemeClr val="tx1"/>
                          </a:solidFill>
                          <a:effectLst/>
                        </a:rPr>
                        <a:t>Entiende en qué consiste un experimento y anticipa lo que puede suceder cuando aplica uno de ellos para poner a prueba una idea.</a:t>
                      </a: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Pensamiento matemático: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cap="small" dirty="0" smtClean="0">
                          <a:effectLst/>
                        </a:rPr>
                        <a:t>utiliza unidades no convencionales para resolver problemas que implica</a:t>
                      </a:r>
                      <a:r>
                        <a:rPr lang="es-MX" sz="1800" cap="small" baseline="0" dirty="0" smtClean="0">
                          <a:effectLst/>
                        </a:rPr>
                        <a:t> medir magnitudes de longitud, capacidad, peso y tiempo, e identifica para que sirven algunas instrumentos de medición.</a:t>
                      </a:r>
                      <a:endParaRPr lang="es-MX" sz="3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s-ES" sz="1800" b="0" cap="small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cap="small" dirty="0">
                          <a:effectLst/>
                        </a:rPr>
                        <a:t> </a:t>
                      </a:r>
                      <a:endParaRPr lang="es-MX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solidFill>
                            <a:srgbClr val="7030A0"/>
                          </a:solidFill>
                          <a:effectLst/>
                        </a:rPr>
                        <a:t>TEMA</a:t>
                      </a:r>
                      <a:r>
                        <a:rPr lang="es-MX" sz="1800" cap="small" dirty="0" smtClean="0">
                          <a:effectLst/>
                        </a:rPr>
                        <a:t>:</a:t>
                      </a:r>
                      <a:r>
                        <a:rPr lang="es-MX" sz="1800" cap="small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Exploración y</a:t>
                      </a:r>
                      <a:r>
                        <a:rPr lang="es-MX" sz="1800" b="1" cap="small" baseline="0" dirty="0" smtClean="0">
                          <a:solidFill>
                            <a:srgbClr val="7030A0"/>
                          </a:solidFill>
                          <a:effectLst/>
                        </a:rPr>
                        <a:t> conocimiento del mundo natural:</a:t>
                      </a: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s-MX" sz="1800" cap="small" baseline="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cap="small" baseline="0" dirty="0" smtClean="0">
                          <a:effectLst/>
                        </a:rPr>
                        <a:t>Exploración de la materia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cap="small" dirty="0" smtClean="0">
                          <a:solidFill>
                            <a:srgbClr val="7030A0"/>
                          </a:solidFill>
                          <a:effectLst/>
                        </a:rPr>
                        <a:t>Pensamiento matemático: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cap="small" dirty="0" smtClean="0">
                          <a:effectLst/>
                        </a:rPr>
                        <a:t>magnitudes y medidas</a:t>
                      </a:r>
                      <a:endParaRPr lang="es-MX" sz="1800" b="1" cap="small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800" cap="small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6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05025"/>
              </p:ext>
            </p:extLst>
          </p:nvPr>
        </p:nvGraphicFramePr>
        <p:xfrm>
          <a:off x="323528" y="568424"/>
          <a:ext cx="8460431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968"/>
                <a:gridCol w="4141463"/>
              </a:tblGrid>
              <a:tr h="8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PROGRAMA 2011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 </a:t>
                      </a:r>
                      <a:endParaRPr lang="es-MX" sz="4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effectLst/>
                        </a:rPr>
                        <a:t>NUEVO MODELO EDUCATIVO 2018 </a:t>
                      </a:r>
                      <a:endParaRPr lang="es-MX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9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>
                          <a:solidFill>
                            <a:srgbClr val="92D050"/>
                          </a:solidFill>
                          <a:effectLst/>
                        </a:rPr>
                        <a:t>APRENDIZAJE</a:t>
                      </a: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: </a:t>
                      </a:r>
                      <a:r>
                        <a:rPr lang="es-ES" sz="2000" b="0" cap="small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Exploración y</a:t>
                      </a:r>
                      <a:r>
                        <a:rPr lang="es-MX" sz="2000" b="1" cap="small" baseline="0" dirty="0" smtClean="0">
                          <a:solidFill>
                            <a:srgbClr val="92D050"/>
                          </a:solidFill>
                          <a:effectLst/>
                        </a:rPr>
                        <a:t> conocimiento del mundo natural:</a:t>
                      </a: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cap="small" dirty="0" smtClean="0">
                          <a:solidFill>
                            <a:schemeClr val="tx1"/>
                          </a:solidFill>
                          <a:effectLst/>
                        </a:rPr>
                        <a:t>Comunica los resultados de experiencias realizadas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Pensamiento matemático: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cap="small" dirty="0" smtClean="0">
                          <a:effectLst/>
                        </a:rPr>
                        <a:t>realiza</a:t>
                      </a:r>
                      <a:r>
                        <a:rPr lang="es-MX" sz="2000" cap="small" baseline="0" dirty="0" smtClean="0">
                          <a:effectLst/>
                        </a:rPr>
                        <a:t> estimaciones y comparaciones perceptuales sobre las características medibles de sujetos, objetos y espacios.</a:t>
                      </a:r>
                      <a:endParaRPr lang="es-MX" sz="4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cap="small" dirty="0" smtClean="0">
                        <a:solidFill>
                          <a:srgbClr val="92D05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0" cap="small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cap="small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APRENDIZAJE</a:t>
                      </a:r>
                      <a:r>
                        <a:rPr lang="es-MX" sz="2000" cap="small" dirty="0" smtClean="0">
                          <a:solidFill>
                            <a:srgbClr val="92D050"/>
                          </a:solidFill>
                          <a:effectLst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Exploración y</a:t>
                      </a:r>
                      <a:r>
                        <a:rPr lang="es-MX" sz="2000" b="1" cap="small" baseline="0" dirty="0" smtClean="0">
                          <a:solidFill>
                            <a:srgbClr val="92D050"/>
                          </a:solidFill>
                          <a:effectLst/>
                        </a:rPr>
                        <a:t> conocimiento del mundo natural:</a:t>
                      </a: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cap="small" dirty="0" smtClean="0">
                          <a:effectLst/>
                        </a:rPr>
                        <a:t>Experimenta con objetos y materiales para poner a prueba ideas y supuestos.</a:t>
                      </a: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cap="small" dirty="0" smtClean="0">
                          <a:solidFill>
                            <a:srgbClr val="92D050"/>
                          </a:solidFill>
                          <a:effectLst/>
                        </a:rPr>
                        <a:t>Pensamiento matemático: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cap="small" baseline="0" dirty="0" smtClean="0">
                          <a:effectLst/>
                        </a:rPr>
                        <a:t>mide objetos o distancias mediante el uso de unidades no convencionales </a:t>
                      </a:r>
                      <a:endParaRPr lang="es-MX" sz="4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margen quim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6" y="4944154"/>
            <a:ext cx="4782444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1298" y="83671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PROPÓSITO</a:t>
            </a:r>
            <a:r>
              <a:rPr lang="es-ES_tradnl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  <a:endParaRPr lang="es-E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endParaRPr lang="es-E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23" b="92173" l="1438" r="99681">
                        <a14:foregroundMark x1="13898" y1="44409" x2="16134" y2="74121"/>
                        <a14:foregroundMark x1="22204" y1="46326" x2="21565" y2="68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7"/>
          <a:stretch/>
        </p:blipFill>
        <p:spPr bwMode="auto">
          <a:xfrm>
            <a:off x="-396552" y="2492896"/>
            <a:ext cx="5962650" cy="45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6309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6"/>
          <a:stretch/>
        </p:blipFill>
        <p:spPr bwMode="auto">
          <a:xfrm>
            <a:off x="41274" y="1"/>
            <a:ext cx="9102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99740" y="696486"/>
            <a:ext cx="594061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andara" pitchFamily="34" charset="0"/>
              </a:rPr>
              <a:t>El propósito de esta actividad es que los niños aprendan mientras se divierten jugando y creando sus propios carritos, además de que les dará un valor y un aprendizaje significativo ya que ellos lo están realizando.</a:t>
            </a:r>
          </a:p>
          <a:p>
            <a:pPr algn="ctr"/>
            <a:r>
              <a:rPr lang="es-MX" sz="2500" dirty="0" smtClean="0">
                <a:latin typeface="Candara" pitchFamily="34" charset="0"/>
              </a:rPr>
              <a:t>Ellos comprenderán que las longitudes varían de acuerdo a la dimensión del carrito y capacidad de aire en el globo. </a:t>
            </a:r>
            <a:endParaRPr lang="es-MX" sz="25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7937"/>
            <a:ext cx="910513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075"/>
          </a:xfrm>
        </p:spPr>
        <p:txBody>
          <a:bodyPr>
            <a:normAutofit/>
          </a:bodyPr>
          <a:lstStyle/>
          <a:p>
            <a:r>
              <a:rPr lang="es-ES_tradnl" sz="7200" cap="non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RECURSOS </a:t>
            </a:r>
            <a:endParaRPr lang="es-ES" sz="7200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Picture 2" descr="Resultado de imagen para fondos experiment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/>
          <a:stretch/>
        </p:blipFill>
        <p:spPr bwMode="auto">
          <a:xfrm flipH="1">
            <a:off x="4067944" y="2627817"/>
            <a:ext cx="5293448" cy="43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21673" y="312739"/>
            <a:ext cx="63364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 Fichas  de diferentes  tamaños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/>
              <a:t> C</a:t>
            </a:r>
            <a:r>
              <a:rPr lang="es-ES_tradnl" sz="3600" dirty="0" smtClean="0"/>
              <a:t>artón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Botellas de diferentes tamaños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Globos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Popotes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Cinta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3600" dirty="0" smtClean="0"/>
              <a:t>Pinzas 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77" y="218746"/>
            <a:ext cx="17859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botel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9" y="5013176"/>
            <a:ext cx="2855157" cy="13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bolsa de globos de color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5283"/>
            <a:ext cx="2381480" cy="31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esultado de imagen para popotes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Resultado de imagen para popotes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93" y="4438979"/>
            <a:ext cx="1470422" cy="19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340</Words>
  <Application>Microsoft Office PowerPoint</Application>
  <PresentationFormat>Presentación en pantalla (4:3)</PresentationFormat>
  <Paragraphs>124</Paragraphs>
  <Slides>23</Slides>
  <Notes>0</Notes>
  <HiddenSlides>4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Candara</vt:lpstr>
      <vt:lpstr>Georgia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PROPÓSITO </vt:lpstr>
      <vt:lpstr>Presentación de PowerPoint</vt:lpstr>
      <vt:lpstr>RECURSOS </vt:lpstr>
      <vt:lpstr>Presentación de PowerPoint</vt:lpstr>
      <vt:lpstr>INICIO </vt:lpstr>
      <vt:lpstr> Ven un par de globos inflados uno con mayor cantidad de aire y responden preguntas como: ¿cual creen que llegue mas lejos? Si los inflan del mismo tamaño pero los colocan en diferentes objetos ¿ creen que lleguen igual? ¿Cuál creen que llegue primero?  </vt:lpstr>
      <vt:lpstr>DESARROLLO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 </vt:lpstr>
      <vt:lpstr>Después de estimar debe de comprender que tanto el peso del objeto como la capacidad de aire que contiene el globo definirá la distancia que recorre el carrito  y no porque el globo o el carrito sea mas grande llegara mas lejos. Y para ello : El grupo se sienta en el suelo y reflexionan los resultados obtenidos dando respuesta  a las preguntas  de inicio, sacan conclusiones y </vt:lpstr>
      <vt:lpstr>EVALUACIÓN </vt:lpstr>
      <vt:lpstr>¿Que es un experimento?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ENEP</cp:lastModifiedBy>
  <cp:revision>26</cp:revision>
  <dcterms:created xsi:type="dcterms:W3CDTF">2018-06-07T17:36:57Z</dcterms:created>
  <dcterms:modified xsi:type="dcterms:W3CDTF">2018-10-03T12:58:15Z</dcterms:modified>
</cp:coreProperties>
</file>