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7" r:id="rId2"/>
    <p:sldId id="258" r:id="rId3"/>
    <p:sldId id="259" r:id="rId4"/>
    <p:sldId id="274" r:id="rId5"/>
    <p:sldId id="275" r:id="rId6"/>
    <p:sldId id="276" r:id="rId7"/>
    <p:sldId id="261" r:id="rId8"/>
    <p:sldId id="262" r:id="rId9"/>
    <p:sldId id="278" r:id="rId10"/>
    <p:sldId id="265" r:id="rId11"/>
    <p:sldId id="277" r:id="rId12"/>
    <p:sldId id="263" r:id="rId13"/>
    <p:sldId id="266" r:id="rId14"/>
    <p:sldId id="267" r:id="rId15"/>
    <p:sldId id="268" r:id="rId16"/>
    <p:sldId id="269" r:id="rId17"/>
    <p:sldId id="270" r:id="rId18"/>
    <p:sldId id="271" r:id="rId19"/>
    <p:sldId id="273"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5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91" d="100"/>
          <a:sy n="91" d="100"/>
        </p:scale>
        <p:origin x="53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F3471-6534-4A7B-9880-B316C048A624}"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s-MX"/>
        </a:p>
      </dgm:t>
    </dgm:pt>
    <dgm:pt modelId="{FE09CB63-FB13-4710-831F-84B5B7FA457F}">
      <dgm:prSet phldrT="[Texto]" custT="1"/>
      <dgm:spPr/>
      <dgm:t>
        <a:bodyPr/>
        <a:lstStyle/>
        <a:p>
          <a:r>
            <a:rPr lang="es-MX" sz="2200" dirty="0" smtClean="0"/>
            <a:t>Utiliza las tecnologías de la información y la comunicación de manera crítica.</a:t>
          </a:r>
          <a:endParaRPr lang="es-MX" sz="2200" dirty="0"/>
        </a:p>
      </dgm:t>
    </dgm:pt>
    <dgm:pt modelId="{9090E14F-366C-481D-8E45-1A26D7D96A3D}" type="parTrans" cxnId="{E222473F-3990-4B5F-B586-8FEAF2A0F000}">
      <dgm:prSet/>
      <dgm:spPr/>
      <dgm:t>
        <a:bodyPr/>
        <a:lstStyle/>
        <a:p>
          <a:endParaRPr lang="es-MX" sz="2200"/>
        </a:p>
      </dgm:t>
    </dgm:pt>
    <dgm:pt modelId="{1C8B5D40-17D9-4296-B7BA-5D6809686C0D}" type="sibTrans" cxnId="{E222473F-3990-4B5F-B586-8FEAF2A0F000}">
      <dgm:prSet/>
      <dgm:spPr/>
      <dgm:t>
        <a:bodyPr/>
        <a:lstStyle/>
        <a:p>
          <a:endParaRPr lang="es-MX" sz="2200"/>
        </a:p>
      </dgm:t>
    </dgm:pt>
    <dgm:pt modelId="{69AF767A-A6E8-4ABD-9F06-4E2EF117F3E4}">
      <dgm:prSet custT="1"/>
      <dgm:spPr/>
      <dgm:t>
        <a:bodyPr/>
        <a:lstStyle/>
        <a:p>
          <a:r>
            <a:rPr lang="es-MX" sz="2200" dirty="0" smtClean="0"/>
            <a:t>Colabora con diversos actores para generar proyectos innovadores de impacto social y educativo.</a:t>
          </a:r>
          <a:endParaRPr lang="es-MX" sz="2200" dirty="0"/>
        </a:p>
      </dgm:t>
    </dgm:pt>
    <dgm:pt modelId="{B8084E22-CA3F-4A31-8C5A-7D13C5A6D97D}" type="parTrans" cxnId="{2F7FDEC3-2CE6-4DAE-A5A0-672A52ADDE92}">
      <dgm:prSet/>
      <dgm:spPr/>
      <dgm:t>
        <a:bodyPr/>
        <a:lstStyle/>
        <a:p>
          <a:endParaRPr lang="es-MX" sz="2200"/>
        </a:p>
      </dgm:t>
    </dgm:pt>
    <dgm:pt modelId="{DE100333-4D59-4F81-8914-E3E1E3EF99BB}" type="sibTrans" cxnId="{2F7FDEC3-2CE6-4DAE-A5A0-672A52ADDE92}">
      <dgm:prSet/>
      <dgm:spPr/>
      <dgm:t>
        <a:bodyPr/>
        <a:lstStyle/>
        <a:p>
          <a:endParaRPr lang="es-MX" sz="2200"/>
        </a:p>
      </dgm:t>
    </dgm:pt>
    <dgm:pt modelId="{7686B2C7-326D-4FE7-B8E6-388F5FD93275}">
      <dgm:prSet custT="1"/>
      <dgm:spPr/>
      <dgm:t>
        <a:bodyPr/>
        <a:lstStyle/>
        <a:p>
          <a:r>
            <a:rPr lang="es-MX" sz="2200" smtClean="0"/>
            <a:t>Aprende de manera autónoma y muestra iniciativa para auto-regularse y fortalecer su desarrollo personal.</a:t>
          </a:r>
          <a:endParaRPr lang="es-MX" sz="2200" dirty="0"/>
        </a:p>
      </dgm:t>
    </dgm:pt>
    <dgm:pt modelId="{50168D3D-054A-4308-8123-892D33D6390D}" type="parTrans" cxnId="{F390F5DC-F426-40E7-820D-D51AD83F5AB8}">
      <dgm:prSet/>
      <dgm:spPr/>
      <dgm:t>
        <a:bodyPr/>
        <a:lstStyle/>
        <a:p>
          <a:endParaRPr lang="es-MX" sz="2200"/>
        </a:p>
      </dgm:t>
    </dgm:pt>
    <dgm:pt modelId="{6071D22D-2213-482E-951D-009367E3E74C}" type="sibTrans" cxnId="{F390F5DC-F426-40E7-820D-D51AD83F5AB8}">
      <dgm:prSet/>
      <dgm:spPr/>
      <dgm:t>
        <a:bodyPr/>
        <a:lstStyle/>
        <a:p>
          <a:endParaRPr lang="es-MX" sz="2200"/>
        </a:p>
      </dgm:t>
    </dgm:pt>
    <dgm:pt modelId="{F0D437CB-6500-43DC-A111-C48D7A55D01D}">
      <dgm:prSet custT="1"/>
      <dgm:spPr/>
      <dgm:t>
        <a:bodyPr/>
        <a:lstStyle/>
        <a:p>
          <a:r>
            <a:rPr lang="es-MX" sz="2200" dirty="0" smtClean="0"/>
            <a:t>Soluciona problemas y toma decisiones utilizando su pensamiento crítico creativo. y</a:t>
          </a:r>
          <a:endParaRPr lang="es-MX" sz="2200" dirty="0"/>
        </a:p>
      </dgm:t>
    </dgm:pt>
    <dgm:pt modelId="{42A8ACA9-B17F-4714-80BB-FF22895C0428}" type="parTrans" cxnId="{EA6D012A-0496-4690-825A-A3B25C6A10E6}">
      <dgm:prSet/>
      <dgm:spPr/>
      <dgm:t>
        <a:bodyPr/>
        <a:lstStyle/>
        <a:p>
          <a:endParaRPr lang="es-MX" sz="2200"/>
        </a:p>
      </dgm:t>
    </dgm:pt>
    <dgm:pt modelId="{46648C74-EF63-42F9-B411-73F34523F36F}" type="sibTrans" cxnId="{EA6D012A-0496-4690-825A-A3B25C6A10E6}">
      <dgm:prSet/>
      <dgm:spPr/>
      <dgm:t>
        <a:bodyPr/>
        <a:lstStyle/>
        <a:p>
          <a:endParaRPr lang="es-MX" sz="2200"/>
        </a:p>
      </dgm:t>
    </dgm:pt>
    <dgm:pt modelId="{70FBD170-9EAF-4E73-BCD0-1E4C37E92324}" type="pres">
      <dgm:prSet presAssocID="{DE0F3471-6534-4A7B-9880-B316C048A624}" presName="Name0" presStyleCnt="0">
        <dgm:presLayoutVars>
          <dgm:dir/>
          <dgm:animLvl val="lvl"/>
          <dgm:resizeHandles val="exact"/>
        </dgm:presLayoutVars>
      </dgm:prSet>
      <dgm:spPr/>
      <dgm:t>
        <a:bodyPr/>
        <a:lstStyle/>
        <a:p>
          <a:endParaRPr lang="es-ES"/>
        </a:p>
      </dgm:t>
    </dgm:pt>
    <dgm:pt modelId="{FAB59168-44C1-4829-8266-56ACD787EB27}" type="pres">
      <dgm:prSet presAssocID="{F0D437CB-6500-43DC-A111-C48D7A55D01D}" presName="Name8" presStyleCnt="0"/>
      <dgm:spPr/>
    </dgm:pt>
    <dgm:pt modelId="{3B37FC07-D80F-44F4-A355-B4C83DF7BD91}" type="pres">
      <dgm:prSet presAssocID="{F0D437CB-6500-43DC-A111-C48D7A55D01D}" presName="level" presStyleLbl="node1" presStyleIdx="0" presStyleCnt="4" custLinFactNeighborY="-76064">
        <dgm:presLayoutVars>
          <dgm:chMax val="1"/>
          <dgm:bulletEnabled val="1"/>
        </dgm:presLayoutVars>
      </dgm:prSet>
      <dgm:spPr/>
      <dgm:t>
        <a:bodyPr/>
        <a:lstStyle/>
        <a:p>
          <a:endParaRPr lang="es-ES"/>
        </a:p>
      </dgm:t>
    </dgm:pt>
    <dgm:pt modelId="{909C1206-3EFC-4395-9A2E-CB3687524545}" type="pres">
      <dgm:prSet presAssocID="{F0D437CB-6500-43DC-A111-C48D7A55D01D}" presName="levelTx" presStyleLbl="revTx" presStyleIdx="0" presStyleCnt="0">
        <dgm:presLayoutVars>
          <dgm:chMax val="1"/>
          <dgm:bulletEnabled val="1"/>
        </dgm:presLayoutVars>
      </dgm:prSet>
      <dgm:spPr/>
      <dgm:t>
        <a:bodyPr/>
        <a:lstStyle/>
        <a:p>
          <a:endParaRPr lang="es-ES"/>
        </a:p>
      </dgm:t>
    </dgm:pt>
    <dgm:pt modelId="{D97700B0-4021-4356-BC46-463E2F03925B}" type="pres">
      <dgm:prSet presAssocID="{7686B2C7-326D-4FE7-B8E6-388F5FD93275}" presName="Name8" presStyleCnt="0"/>
      <dgm:spPr/>
    </dgm:pt>
    <dgm:pt modelId="{2102695B-0044-40B1-B43F-91916F6F994F}" type="pres">
      <dgm:prSet presAssocID="{7686B2C7-326D-4FE7-B8E6-388F5FD93275}" presName="level" presStyleLbl="node1" presStyleIdx="1" presStyleCnt="4">
        <dgm:presLayoutVars>
          <dgm:chMax val="1"/>
          <dgm:bulletEnabled val="1"/>
        </dgm:presLayoutVars>
      </dgm:prSet>
      <dgm:spPr/>
      <dgm:t>
        <a:bodyPr/>
        <a:lstStyle/>
        <a:p>
          <a:endParaRPr lang="es-ES"/>
        </a:p>
      </dgm:t>
    </dgm:pt>
    <dgm:pt modelId="{EC6CCA8B-495A-4E1A-988D-E09114B71DCB}" type="pres">
      <dgm:prSet presAssocID="{7686B2C7-326D-4FE7-B8E6-388F5FD93275}" presName="levelTx" presStyleLbl="revTx" presStyleIdx="0" presStyleCnt="0">
        <dgm:presLayoutVars>
          <dgm:chMax val="1"/>
          <dgm:bulletEnabled val="1"/>
        </dgm:presLayoutVars>
      </dgm:prSet>
      <dgm:spPr/>
      <dgm:t>
        <a:bodyPr/>
        <a:lstStyle/>
        <a:p>
          <a:endParaRPr lang="es-ES"/>
        </a:p>
      </dgm:t>
    </dgm:pt>
    <dgm:pt modelId="{E60B4CE3-6014-409D-85EE-44A9BEBC6545}" type="pres">
      <dgm:prSet presAssocID="{69AF767A-A6E8-4ABD-9F06-4E2EF117F3E4}" presName="Name8" presStyleCnt="0"/>
      <dgm:spPr/>
    </dgm:pt>
    <dgm:pt modelId="{3790FF1C-7B97-434A-901E-0D1E7A2CE798}" type="pres">
      <dgm:prSet presAssocID="{69AF767A-A6E8-4ABD-9F06-4E2EF117F3E4}" presName="level" presStyleLbl="node1" presStyleIdx="2" presStyleCnt="4">
        <dgm:presLayoutVars>
          <dgm:chMax val="1"/>
          <dgm:bulletEnabled val="1"/>
        </dgm:presLayoutVars>
      </dgm:prSet>
      <dgm:spPr/>
      <dgm:t>
        <a:bodyPr/>
        <a:lstStyle/>
        <a:p>
          <a:endParaRPr lang="es-MX"/>
        </a:p>
      </dgm:t>
    </dgm:pt>
    <dgm:pt modelId="{4FB15CDA-57DF-433A-AB4C-CEEFF18E6533}" type="pres">
      <dgm:prSet presAssocID="{69AF767A-A6E8-4ABD-9F06-4E2EF117F3E4}" presName="levelTx" presStyleLbl="revTx" presStyleIdx="0" presStyleCnt="0">
        <dgm:presLayoutVars>
          <dgm:chMax val="1"/>
          <dgm:bulletEnabled val="1"/>
        </dgm:presLayoutVars>
      </dgm:prSet>
      <dgm:spPr/>
      <dgm:t>
        <a:bodyPr/>
        <a:lstStyle/>
        <a:p>
          <a:endParaRPr lang="es-MX"/>
        </a:p>
      </dgm:t>
    </dgm:pt>
    <dgm:pt modelId="{7763FF43-931B-49A8-A920-9A2E849FB4DD}" type="pres">
      <dgm:prSet presAssocID="{FE09CB63-FB13-4710-831F-84B5B7FA457F}" presName="Name8" presStyleCnt="0"/>
      <dgm:spPr/>
    </dgm:pt>
    <dgm:pt modelId="{A27A60DD-AD9A-4DF0-A708-99A8876C99E4}" type="pres">
      <dgm:prSet presAssocID="{FE09CB63-FB13-4710-831F-84B5B7FA457F}" presName="level" presStyleLbl="node1" presStyleIdx="3" presStyleCnt="4" custLinFactNeighborY="12419">
        <dgm:presLayoutVars>
          <dgm:chMax val="1"/>
          <dgm:bulletEnabled val="1"/>
        </dgm:presLayoutVars>
      </dgm:prSet>
      <dgm:spPr/>
      <dgm:t>
        <a:bodyPr/>
        <a:lstStyle/>
        <a:p>
          <a:endParaRPr lang="es-MX"/>
        </a:p>
      </dgm:t>
    </dgm:pt>
    <dgm:pt modelId="{FE75DD55-A8D6-485F-A293-9C77B0ECBABC}" type="pres">
      <dgm:prSet presAssocID="{FE09CB63-FB13-4710-831F-84B5B7FA457F}" presName="levelTx" presStyleLbl="revTx" presStyleIdx="0" presStyleCnt="0">
        <dgm:presLayoutVars>
          <dgm:chMax val="1"/>
          <dgm:bulletEnabled val="1"/>
        </dgm:presLayoutVars>
      </dgm:prSet>
      <dgm:spPr/>
      <dgm:t>
        <a:bodyPr/>
        <a:lstStyle/>
        <a:p>
          <a:endParaRPr lang="es-MX"/>
        </a:p>
      </dgm:t>
    </dgm:pt>
  </dgm:ptLst>
  <dgm:cxnLst>
    <dgm:cxn modelId="{0EA3B177-33A8-4E7D-A86D-441CBD306668}" type="presOf" srcId="{7686B2C7-326D-4FE7-B8E6-388F5FD93275}" destId="{EC6CCA8B-495A-4E1A-988D-E09114B71DCB}" srcOrd="1" destOrd="0" presId="urn:microsoft.com/office/officeart/2005/8/layout/pyramid1"/>
    <dgm:cxn modelId="{6CA86DA1-F3C7-4B5C-BD7A-BC52F425D09E}" type="presOf" srcId="{FE09CB63-FB13-4710-831F-84B5B7FA457F}" destId="{A27A60DD-AD9A-4DF0-A708-99A8876C99E4}" srcOrd="0" destOrd="0" presId="urn:microsoft.com/office/officeart/2005/8/layout/pyramid1"/>
    <dgm:cxn modelId="{E222473F-3990-4B5F-B586-8FEAF2A0F000}" srcId="{DE0F3471-6534-4A7B-9880-B316C048A624}" destId="{FE09CB63-FB13-4710-831F-84B5B7FA457F}" srcOrd="3" destOrd="0" parTransId="{9090E14F-366C-481D-8E45-1A26D7D96A3D}" sibTransId="{1C8B5D40-17D9-4296-B7BA-5D6809686C0D}"/>
    <dgm:cxn modelId="{2F7FDEC3-2CE6-4DAE-A5A0-672A52ADDE92}" srcId="{DE0F3471-6534-4A7B-9880-B316C048A624}" destId="{69AF767A-A6E8-4ABD-9F06-4E2EF117F3E4}" srcOrd="2" destOrd="0" parTransId="{B8084E22-CA3F-4A31-8C5A-7D13C5A6D97D}" sibTransId="{DE100333-4D59-4F81-8914-E3E1E3EF99BB}"/>
    <dgm:cxn modelId="{71030BA1-22F4-4D98-9730-06FC6A12400D}" type="presOf" srcId="{7686B2C7-326D-4FE7-B8E6-388F5FD93275}" destId="{2102695B-0044-40B1-B43F-91916F6F994F}" srcOrd="0" destOrd="0" presId="urn:microsoft.com/office/officeart/2005/8/layout/pyramid1"/>
    <dgm:cxn modelId="{C60B3146-43E1-4E58-827A-511B4C01AAA6}" type="presOf" srcId="{DE0F3471-6534-4A7B-9880-B316C048A624}" destId="{70FBD170-9EAF-4E73-BCD0-1E4C37E92324}" srcOrd="0" destOrd="0" presId="urn:microsoft.com/office/officeart/2005/8/layout/pyramid1"/>
    <dgm:cxn modelId="{EA6D012A-0496-4690-825A-A3B25C6A10E6}" srcId="{DE0F3471-6534-4A7B-9880-B316C048A624}" destId="{F0D437CB-6500-43DC-A111-C48D7A55D01D}" srcOrd="0" destOrd="0" parTransId="{42A8ACA9-B17F-4714-80BB-FF22895C0428}" sibTransId="{46648C74-EF63-42F9-B411-73F34523F36F}"/>
    <dgm:cxn modelId="{C8B333C1-5906-4086-B823-4AA2B7793092}" type="presOf" srcId="{F0D437CB-6500-43DC-A111-C48D7A55D01D}" destId="{3B37FC07-D80F-44F4-A355-B4C83DF7BD91}" srcOrd="0" destOrd="0" presId="urn:microsoft.com/office/officeart/2005/8/layout/pyramid1"/>
    <dgm:cxn modelId="{20E2E4DE-3CD0-4A03-824C-B997D9672FD8}" type="presOf" srcId="{69AF767A-A6E8-4ABD-9F06-4E2EF117F3E4}" destId="{4FB15CDA-57DF-433A-AB4C-CEEFF18E6533}" srcOrd="1" destOrd="0" presId="urn:microsoft.com/office/officeart/2005/8/layout/pyramid1"/>
    <dgm:cxn modelId="{A2E4A2DB-8607-4BFE-8CFC-9C87781CFCF1}" type="presOf" srcId="{FE09CB63-FB13-4710-831F-84B5B7FA457F}" destId="{FE75DD55-A8D6-485F-A293-9C77B0ECBABC}" srcOrd="1" destOrd="0" presId="urn:microsoft.com/office/officeart/2005/8/layout/pyramid1"/>
    <dgm:cxn modelId="{10D91191-34E6-4458-AD36-A5C506752C61}" type="presOf" srcId="{F0D437CB-6500-43DC-A111-C48D7A55D01D}" destId="{909C1206-3EFC-4395-9A2E-CB3687524545}" srcOrd="1" destOrd="0" presId="urn:microsoft.com/office/officeart/2005/8/layout/pyramid1"/>
    <dgm:cxn modelId="{F390F5DC-F426-40E7-820D-D51AD83F5AB8}" srcId="{DE0F3471-6534-4A7B-9880-B316C048A624}" destId="{7686B2C7-326D-4FE7-B8E6-388F5FD93275}" srcOrd="1" destOrd="0" parTransId="{50168D3D-054A-4308-8123-892D33D6390D}" sibTransId="{6071D22D-2213-482E-951D-009367E3E74C}"/>
    <dgm:cxn modelId="{87D549C6-08A4-44F3-B7E3-C6970476DEC6}" type="presOf" srcId="{69AF767A-A6E8-4ABD-9F06-4E2EF117F3E4}" destId="{3790FF1C-7B97-434A-901E-0D1E7A2CE798}" srcOrd="0" destOrd="0" presId="urn:microsoft.com/office/officeart/2005/8/layout/pyramid1"/>
    <dgm:cxn modelId="{DC4EDF79-5C74-4986-87B6-F5D27F5A5FDF}" type="presParOf" srcId="{70FBD170-9EAF-4E73-BCD0-1E4C37E92324}" destId="{FAB59168-44C1-4829-8266-56ACD787EB27}" srcOrd="0" destOrd="0" presId="urn:microsoft.com/office/officeart/2005/8/layout/pyramid1"/>
    <dgm:cxn modelId="{1024F542-2A12-476C-B418-DFA82818A842}" type="presParOf" srcId="{FAB59168-44C1-4829-8266-56ACD787EB27}" destId="{3B37FC07-D80F-44F4-A355-B4C83DF7BD91}" srcOrd="0" destOrd="0" presId="urn:microsoft.com/office/officeart/2005/8/layout/pyramid1"/>
    <dgm:cxn modelId="{54DC3750-F122-4A1B-93CC-8B00602D25FF}" type="presParOf" srcId="{FAB59168-44C1-4829-8266-56ACD787EB27}" destId="{909C1206-3EFC-4395-9A2E-CB3687524545}" srcOrd="1" destOrd="0" presId="urn:microsoft.com/office/officeart/2005/8/layout/pyramid1"/>
    <dgm:cxn modelId="{B084FB40-8AF1-456F-91B8-D14C9E4940DF}" type="presParOf" srcId="{70FBD170-9EAF-4E73-BCD0-1E4C37E92324}" destId="{D97700B0-4021-4356-BC46-463E2F03925B}" srcOrd="1" destOrd="0" presId="urn:microsoft.com/office/officeart/2005/8/layout/pyramid1"/>
    <dgm:cxn modelId="{A195159A-B33A-47F6-8BC5-C9873A7F11FC}" type="presParOf" srcId="{D97700B0-4021-4356-BC46-463E2F03925B}" destId="{2102695B-0044-40B1-B43F-91916F6F994F}" srcOrd="0" destOrd="0" presId="urn:microsoft.com/office/officeart/2005/8/layout/pyramid1"/>
    <dgm:cxn modelId="{87EEFB55-B65F-4F99-A2BA-E6EA4DE59A55}" type="presParOf" srcId="{D97700B0-4021-4356-BC46-463E2F03925B}" destId="{EC6CCA8B-495A-4E1A-988D-E09114B71DCB}" srcOrd="1" destOrd="0" presId="urn:microsoft.com/office/officeart/2005/8/layout/pyramid1"/>
    <dgm:cxn modelId="{CB4B4F52-C1E0-4D73-AA26-25A7F922BAF5}" type="presParOf" srcId="{70FBD170-9EAF-4E73-BCD0-1E4C37E92324}" destId="{E60B4CE3-6014-409D-85EE-44A9BEBC6545}" srcOrd="2" destOrd="0" presId="urn:microsoft.com/office/officeart/2005/8/layout/pyramid1"/>
    <dgm:cxn modelId="{F95F3C08-D46F-4C57-8371-951CD0DCA457}" type="presParOf" srcId="{E60B4CE3-6014-409D-85EE-44A9BEBC6545}" destId="{3790FF1C-7B97-434A-901E-0D1E7A2CE798}" srcOrd="0" destOrd="0" presId="urn:microsoft.com/office/officeart/2005/8/layout/pyramid1"/>
    <dgm:cxn modelId="{0B976A01-41A5-49F1-990E-B40241D7D718}" type="presParOf" srcId="{E60B4CE3-6014-409D-85EE-44A9BEBC6545}" destId="{4FB15CDA-57DF-433A-AB4C-CEEFF18E6533}" srcOrd="1" destOrd="0" presId="urn:microsoft.com/office/officeart/2005/8/layout/pyramid1"/>
    <dgm:cxn modelId="{56F94AFD-2423-455A-A1CC-35B3193D92D8}" type="presParOf" srcId="{70FBD170-9EAF-4E73-BCD0-1E4C37E92324}" destId="{7763FF43-931B-49A8-A920-9A2E849FB4DD}" srcOrd="3" destOrd="0" presId="urn:microsoft.com/office/officeart/2005/8/layout/pyramid1"/>
    <dgm:cxn modelId="{399B6243-1033-412F-B40E-F026C04E19DB}" type="presParOf" srcId="{7763FF43-931B-49A8-A920-9A2E849FB4DD}" destId="{A27A60DD-AD9A-4DF0-A708-99A8876C99E4}" srcOrd="0" destOrd="0" presId="urn:microsoft.com/office/officeart/2005/8/layout/pyramid1"/>
    <dgm:cxn modelId="{DF4FDCA8-D43E-43C7-888F-40FF60F5D7C9}" type="presParOf" srcId="{7763FF43-931B-49A8-A920-9A2E849FB4DD}" destId="{FE75DD55-A8D6-485F-A293-9C77B0ECBABC}"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3F2B9C-76DD-47EA-BC33-63860CF53F8A}" type="doc">
      <dgm:prSet loTypeId="urn:microsoft.com/office/officeart/2005/8/layout/arrow2" loCatId="process" qsTypeId="urn:microsoft.com/office/officeart/2005/8/quickstyle/simple1" qsCatId="simple" csTypeId="urn:microsoft.com/office/officeart/2005/8/colors/accent1_2" csCatId="accent1" phldr="1"/>
      <dgm:spPr/>
    </dgm:pt>
    <dgm:pt modelId="{036C4301-E10A-4943-95AD-8FA49FFFDF8D}">
      <dgm:prSet phldrT="[Texto]" custT="1"/>
      <dgm:spPr/>
      <dgm:t>
        <a:bodyPr/>
        <a:lstStyle/>
        <a:p>
          <a:pPr algn="just"/>
          <a:r>
            <a:rPr lang="es-MX" sz="2200" b="1" dirty="0" smtClean="0">
              <a:solidFill>
                <a:schemeClr val="tx1"/>
              </a:solidFill>
            </a:rPr>
            <a:t>Usa herramientas digitales (objetos de aprendizaje, herramientas de colaboración y educación en línea, software libre para la educación, herramientas para la gestión de contenidos en la web, entre otras), en las que identifica el potencial educativo para su uso.</a:t>
          </a:r>
          <a:endParaRPr lang="es-MX" sz="2200" b="1" dirty="0">
            <a:solidFill>
              <a:schemeClr val="tx1"/>
            </a:solidFill>
          </a:endParaRPr>
        </a:p>
      </dgm:t>
    </dgm:pt>
    <dgm:pt modelId="{466AA0B2-4095-4DFC-8321-487C92D0C19F}" type="parTrans" cxnId="{9AB0E657-EC32-423D-AF6C-EB6E55D90C50}">
      <dgm:prSet/>
      <dgm:spPr/>
      <dgm:t>
        <a:bodyPr/>
        <a:lstStyle/>
        <a:p>
          <a:endParaRPr lang="es-MX"/>
        </a:p>
      </dgm:t>
    </dgm:pt>
    <dgm:pt modelId="{382CF81E-221B-44B1-A620-CDA559E62CB2}" type="sibTrans" cxnId="{9AB0E657-EC32-423D-AF6C-EB6E55D90C50}">
      <dgm:prSet/>
      <dgm:spPr/>
      <dgm:t>
        <a:bodyPr/>
        <a:lstStyle/>
        <a:p>
          <a:endParaRPr lang="es-MX"/>
        </a:p>
      </dgm:t>
    </dgm:pt>
    <dgm:pt modelId="{890A7751-FCF5-47A2-BC6B-1C6DCE52B27D}">
      <dgm:prSet phldrT="[Texto]" custT="1"/>
      <dgm:spPr/>
      <dgm:t>
        <a:bodyPr/>
        <a:lstStyle/>
        <a:p>
          <a:pPr algn="just"/>
          <a:r>
            <a:rPr lang="es-MX" sz="2200" b="1" dirty="0" smtClean="0">
              <a:solidFill>
                <a:schemeClr val="tx1"/>
              </a:solidFill>
            </a:rPr>
            <a:t>Planea el uso de las herramientas acordes a los ambientes educativos, y evalúa el impacto que tienen en el aprendizaje de los estudiantes.</a:t>
          </a:r>
          <a:endParaRPr lang="es-MX" sz="2200" b="1" dirty="0">
            <a:solidFill>
              <a:schemeClr val="tx1"/>
            </a:solidFill>
          </a:endParaRPr>
        </a:p>
      </dgm:t>
    </dgm:pt>
    <dgm:pt modelId="{5A598E24-95BA-4C54-A5F0-AB765F866064}" type="parTrans" cxnId="{DBFAC19A-FA6F-47AA-B011-E6D6549F865B}">
      <dgm:prSet/>
      <dgm:spPr/>
      <dgm:t>
        <a:bodyPr/>
        <a:lstStyle/>
        <a:p>
          <a:endParaRPr lang="es-MX"/>
        </a:p>
      </dgm:t>
    </dgm:pt>
    <dgm:pt modelId="{51BE1B36-6D66-481E-9D8F-F21567591EF1}" type="sibTrans" cxnId="{DBFAC19A-FA6F-47AA-B011-E6D6549F865B}">
      <dgm:prSet/>
      <dgm:spPr/>
      <dgm:t>
        <a:bodyPr/>
        <a:lstStyle/>
        <a:p>
          <a:endParaRPr lang="es-MX"/>
        </a:p>
      </dgm:t>
    </dgm:pt>
    <dgm:pt modelId="{7E26A903-1E24-4C67-B7B3-6ACE28FB0CD9}">
      <dgm:prSet phldrT="[Texto]" custT="1"/>
      <dgm:spPr/>
      <dgm:t>
        <a:bodyPr/>
        <a:lstStyle/>
        <a:p>
          <a:pPr algn="just"/>
          <a:r>
            <a:rPr lang="es-MX" sz="2200" b="1" dirty="0" smtClean="0">
              <a:solidFill>
                <a:schemeClr val="tx1"/>
              </a:solidFill>
            </a:rPr>
            <a:t>Crea, revisa y utiliza recursos tecnológicos para la educación asumiendo diferentes roles (docente, estudiante, administrador), con un comportamiento ético dentro de la misma. Utiliza las aplicaciones propias de la plataforma que considere adecuadas para el desarrollo de una asignatura.</a:t>
          </a:r>
          <a:endParaRPr lang="es-MX" sz="2200" b="1" dirty="0">
            <a:solidFill>
              <a:schemeClr val="tx1"/>
            </a:solidFill>
          </a:endParaRPr>
        </a:p>
      </dgm:t>
    </dgm:pt>
    <dgm:pt modelId="{F8D5CB24-75CB-4D4E-A22D-747FA0C378B9}" type="parTrans" cxnId="{9F7EF88A-9D7C-458B-B131-FEE1F92DB7FC}">
      <dgm:prSet/>
      <dgm:spPr/>
      <dgm:t>
        <a:bodyPr/>
        <a:lstStyle/>
        <a:p>
          <a:endParaRPr lang="es-MX"/>
        </a:p>
      </dgm:t>
    </dgm:pt>
    <dgm:pt modelId="{D3DC9060-56F0-40E3-8BE2-EB42EC925D3E}" type="sibTrans" cxnId="{9F7EF88A-9D7C-458B-B131-FEE1F92DB7FC}">
      <dgm:prSet/>
      <dgm:spPr/>
      <dgm:t>
        <a:bodyPr/>
        <a:lstStyle/>
        <a:p>
          <a:endParaRPr lang="es-MX"/>
        </a:p>
      </dgm:t>
    </dgm:pt>
    <dgm:pt modelId="{517D14FA-83BA-4B3B-A471-7EC7E3F294D7}" type="pres">
      <dgm:prSet presAssocID="{203F2B9C-76DD-47EA-BC33-63860CF53F8A}" presName="arrowDiagram" presStyleCnt="0">
        <dgm:presLayoutVars>
          <dgm:chMax val="5"/>
          <dgm:dir/>
          <dgm:resizeHandles val="exact"/>
        </dgm:presLayoutVars>
      </dgm:prSet>
      <dgm:spPr/>
    </dgm:pt>
    <dgm:pt modelId="{921E499A-6319-4200-AF26-00158AA8DFE2}" type="pres">
      <dgm:prSet presAssocID="{203F2B9C-76DD-47EA-BC33-63860CF53F8A}" presName="arrow" presStyleLbl="bgShp" presStyleIdx="0" presStyleCnt="1" custLinFactNeighborX="-11504" custLinFactNeighborY="-10985"/>
      <dgm:spPr/>
    </dgm:pt>
    <dgm:pt modelId="{92E1835A-E006-4CDE-8816-C28F77A88E60}" type="pres">
      <dgm:prSet presAssocID="{203F2B9C-76DD-47EA-BC33-63860CF53F8A}" presName="arrowDiagram3" presStyleCnt="0"/>
      <dgm:spPr/>
    </dgm:pt>
    <dgm:pt modelId="{D123D3AC-DEC3-4698-B91A-83B5279A3D65}" type="pres">
      <dgm:prSet presAssocID="{036C4301-E10A-4943-95AD-8FA49FFFDF8D}" presName="bullet3a" presStyleLbl="node1" presStyleIdx="0" presStyleCnt="3"/>
      <dgm:spPr/>
    </dgm:pt>
    <dgm:pt modelId="{92F373C4-03E5-40B1-8667-2D8C7644BBBF}" type="pres">
      <dgm:prSet presAssocID="{036C4301-E10A-4943-95AD-8FA49FFFDF8D}" presName="textBox3a" presStyleLbl="revTx" presStyleIdx="0" presStyleCnt="3" custScaleX="439101" custScaleY="59002" custLinFactX="5348" custLinFactNeighborX="100000" custLinFactNeighborY="-51529">
        <dgm:presLayoutVars>
          <dgm:bulletEnabled val="1"/>
        </dgm:presLayoutVars>
      </dgm:prSet>
      <dgm:spPr/>
      <dgm:t>
        <a:bodyPr/>
        <a:lstStyle/>
        <a:p>
          <a:endParaRPr lang="es-MX"/>
        </a:p>
      </dgm:t>
    </dgm:pt>
    <dgm:pt modelId="{E5DE534E-3512-45A6-829B-E171A0C2E81F}" type="pres">
      <dgm:prSet presAssocID="{890A7751-FCF5-47A2-BC6B-1C6DCE52B27D}" presName="bullet3b" presStyleLbl="node1" presStyleIdx="1" presStyleCnt="3"/>
      <dgm:spPr/>
    </dgm:pt>
    <dgm:pt modelId="{E9547623-B0FC-48BA-80D2-CD82E35C4169}" type="pres">
      <dgm:prSet presAssocID="{890A7751-FCF5-47A2-BC6B-1C6DCE52B27D}" presName="textBox3b" presStyleLbl="revTx" presStyleIdx="1" presStyleCnt="3" custScaleX="414408" custScaleY="49573" custLinFactNeighborX="-8408" custLinFactNeighborY="-41259">
        <dgm:presLayoutVars>
          <dgm:bulletEnabled val="1"/>
        </dgm:presLayoutVars>
      </dgm:prSet>
      <dgm:spPr/>
      <dgm:t>
        <a:bodyPr/>
        <a:lstStyle/>
        <a:p>
          <a:endParaRPr lang="es-MX"/>
        </a:p>
      </dgm:t>
    </dgm:pt>
    <dgm:pt modelId="{AA894144-CD7F-41B8-A57E-C1062B06D999}" type="pres">
      <dgm:prSet presAssocID="{7E26A903-1E24-4C67-B7B3-6ACE28FB0CD9}" presName="bullet3c" presStyleLbl="node1" presStyleIdx="2" presStyleCnt="3"/>
      <dgm:spPr/>
    </dgm:pt>
    <dgm:pt modelId="{F95C4A0C-E42C-4711-89FD-3AC9C55A9E13}" type="pres">
      <dgm:prSet presAssocID="{7E26A903-1E24-4C67-B7B3-6ACE28FB0CD9}" presName="textBox3c" presStyleLbl="revTx" presStyleIdx="2" presStyleCnt="3" custScaleX="447244" custScaleY="50324" custLinFactX="-24260" custLinFactNeighborX="-100000" custLinFactNeighborY="-68839">
        <dgm:presLayoutVars>
          <dgm:bulletEnabled val="1"/>
        </dgm:presLayoutVars>
      </dgm:prSet>
      <dgm:spPr/>
      <dgm:t>
        <a:bodyPr/>
        <a:lstStyle/>
        <a:p>
          <a:endParaRPr lang="es-MX"/>
        </a:p>
      </dgm:t>
    </dgm:pt>
  </dgm:ptLst>
  <dgm:cxnLst>
    <dgm:cxn modelId="{3914E6CF-F813-4F84-8B8E-AD2876AFEABA}" type="presOf" srcId="{7E26A903-1E24-4C67-B7B3-6ACE28FB0CD9}" destId="{F95C4A0C-E42C-4711-89FD-3AC9C55A9E13}" srcOrd="0" destOrd="0" presId="urn:microsoft.com/office/officeart/2005/8/layout/arrow2"/>
    <dgm:cxn modelId="{9AB0E657-EC32-423D-AF6C-EB6E55D90C50}" srcId="{203F2B9C-76DD-47EA-BC33-63860CF53F8A}" destId="{036C4301-E10A-4943-95AD-8FA49FFFDF8D}" srcOrd="0" destOrd="0" parTransId="{466AA0B2-4095-4DFC-8321-487C92D0C19F}" sibTransId="{382CF81E-221B-44B1-A620-CDA559E62CB2}"/>
    <dgm:cxn modelId="{9F7EF88A-9D7C-458B-B131-FEE1F92DB7FC}" srcId="{203F2B9C-76DD-47EA-BC33-63860CF53F8A}" destId="{7E26A903-1E24-4C67-B7B3-6ACE28FB0CD9}" srcOrd="2" destOrd="0" parTransId="{F8D5CB24-75CB-4D4E-A22D-747FA0C378B9}" sibTransId="{D3DC9060-56F0-40E3-8BE2-EB42EC925D3E}"/>
    <dgm:cxn modelId="{ECF3D122-0BC0-4FFF-999B-853AB987BE4F}" type="presOf" srcId="{036C4301-E10A-4943-95AD-8FA49FFFDF8D}" destId="{92F373C4-03E5-40B1-8667-2D8C7644BBBF}" srcOrd="0" destOrd="0" presId="urn:microsoft.com/office/officeart/2005/8/layout/arrow2"/>
    <dgm:cxn modelId="{DBFAC19A-FA6F-47AA-B011-E6D6549F865B}" srcId="{203F2B9C-76DD-47EA-BC33-63860CF53F8A}" destId="{890A7751-FCF5-47A2-BC6B-1C6DCE52B27D}" srcOrd="1" destOrd="0" parTransId="{5A598E24-95BA-4C54-A5F0-AB765F866064}" sibTransId="{51BE1B36-6D66-481E-9D8F-F21567591EF1}"/>
    <dgm:cxn modelId="{12C0E26D-AEF1-404C-AC63-1C6661047DF3}" type="presOf" srcId="{890A7751-FCF5-47A2-BC6B-1C6DCE52B27D}" destId="{E9547623-B0FC-48BA-80D2-CD82E35C4169}" srcOrd="0" destOrd="0" presId="urn:microsoft.com/office/officeart/2005/8/layout/arrow2"/>
    <dgm:cxn modelId="{9886179D-C580-49D6-A003-E4969949E800}" type="presOf" srcId="{203F2B9C-76DD-47EA-BC33-63860CF53F8A}" destId="{517D14FA-83BA-4B3B-A471-7EC7E3F294D7}" srcOrd="0" destOrd="0" presId="urn:microsoft.com/office/officeart/2005/8/layout/arrow2"/>
    <dgm:cxn modelId="{4C00F02E-1583-403B-99D4-0E7BD610A693}" type="presParOf" srcId="{517D14FA-83BA-4B3B-A471-7EC7E3F294D7}" destId="{921E499A-6319-4200-AF26-00158AA8DFE2}" srcOrd="0" destOrd="0" presId="urn:microsoft.com/office/officeart/2005/8/layout/arrow2"/>
    <dgm:cxn modelId="{BDC91D1D-1C94-49FD-B2C6-89AE5E798F39}" type="presParOf" srcId="{517D14FA-83BA-4B3B-A471-7EC7E3F294D7}" destId="{92E1835A-E006-4CDE-8816-C28F77A88E60}" srcOrd="1" destOrd="0" presId="urn:microsoft.com/office/officeart/2005/8/layout/arrow2"/>
    <dgm:cxn modelId="{FFA034E7-3765-431C-AB65-C0721AA6CCD0}" type="presParOf" srcId="{92E1835A-E006-4CDE-8816-C28F77A88E60}" destId="{D123D3AC-DEC3-4698-B91A-83B5279A3D65}" srcOrd="0" destOrd="0" presId="urn:microsoft.com/office/officeart/2005/8/layout/arrow2"/>
    <dgm:cxn modelId="{9A6EEE4B-4991-4104-9B84-F66C948925BC}" type="presParOf" srcId="{92E1835A-E006-4CDE-8816-C28F77A88E60}" destId="{92F373C4-03E5-40B1-8667-2D8C7644BBBF}" srcOrd="1" destOrd="0" presId="urn:microsoft.com/office/officeart/2005/8/layout/arrow2"/>
    <dgm:cxn modelId="{1510EA12-6E82-4EE0-ACFD-EDD45200547D}" type="presParOf" srcId="{92E1835A-E006-4CDE-8816-C28F77A88E60}" destId="{E5DE534E-3512-45A6-829B-E171A0C2E81F}" srcOrd="2" destOrd="0" presId="urn:microsoft.com/office/officeart/2005/8/layout/arrow2"/>
    <dgm:cxn modelId="{33526CF6-AFDE-47AE-AD13-CD2FC5F039FD}" type="presParOf" srcId="{92E1835A-E006-4CDE-8816-C28F77A88E60}" destId="{E9547623-B0FC-48BA-80D2-CD82E35C4169}" srcOrd="3" destOrd="0" presId="urn:microsoft.com/office/officeart/2005/8/layout/arrow2"/>
    <dgm:cxn modelId="{8B3AD0DB-5791-4E4A-96EB-CC4662923F14}" type="presParOf" srcId="{92E1835A-E006-4CDE-8816-C28F77A88E60}" destId="{AA894144-CD7F-41B8-A57E-C1062B06D999}" srcOrd="4" destOrd="0" presId="urn:microsoft.com/office/officeart/2005/8/layout/arrow2"/>
    <dgm:cxn modelId="{CB7DC87C-689F-47F9-AE0A-6D93E31F9D8F}" type="presParOf" srcId="{92E1835A-E006-4CDE-8816-C28F77A88E60}" destId="{F95C4A0C-E42C-4711-89FD-3AC9C55A9E13}"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51DCB0-B420-42C0-B22F-3B00241A3812}" type="doc">
      <dgm:prSet loTypeId="urn:microsoft.com/office/officeart/2005/8/layout/radial1" loCatId="relationship" qsTypeId="urn:microsoft.com/office/officeart/2005/8/quickstyle/simple5" qsCatId="simple" csTypeId="urn:microsoft.com/office/officeart/2005/8/colors/colorful4" csCatId="colorful" phldr="1"/>
      <dgm:spPr/>
      <dgm:t>
        <a:bodyPr/>
        <a:lstStyle/>
        <a:p>
          <a:endParaRPr lang="es-MX"/>
        </a:p>
      </dgm:t>
    </dgm:pt>
    <dgm:pt modelId="{82CEC40B-3A11-42A5-947F-3E02474E70E9}">
      <dgm:prSet phldrT="[Texto]" custT="1"/>
      <dgm:spPr/>
      <dgm:t>
        <a:bodyPr/>
        <a:lstStyle/>
        <a:p>
          <a:pPr algn="ctr"/>
          <a:r>
            <a:rPr lang="es-MX" sz="2400" b="1" i="1" dirty="0" smtClean="0"/>
            <a:t>Computación </a:t>
          </a:r>
          <a:endParaRPr lang="es-MX" sz="2400" dirty="0"/>
        </a:p>
      </dgm:t>
    </dgm:pt>
    <dgm:pt modelId="{A546505E-4EDF-425A-816F-5CCD560AC020}" type="parTrans" cxnId="{53855742-214E-46BE-9237-C16CC60523AA}">
      <dgm:prSet/>
      <dgm:spPr/>
      <dgm:t>
        <a:bodyPr/>
        <a:lstStyle/>
        <a:p>
          <a:endParaRPr lang="es-MX"/>
        </a:p>
      </dgm:t>
    </dgm:pt>
    <dgm:pt modelId="{A3FF97D4-516C-4AA3-AB99-722F80E5B320}" type="sibTrans" cxnId="{53855742-214E-46BE-9237-C16CC60523AA}">
      <dgm:prSet/>
      <dgm:spPr/>
      <dgm:t>
        <a:bodyPr/>
        <a:lstStyle/>
        <a:p>
          <a:endParaRPr lang="es-MX"/>
        </a:p>
      </dgm:t>
    </dgm:pt>
    <dgm:pt modelId="{5C10DC5B-F229-42E1-88A6-2CDC3868B7A1}">
      <dgm:prSet phldrT="[Texto]" custT="1"/>
      <dgm:spPr/>
      <dgm:t>
        <a:bodyPr/>
        <a:lstStyle/>
        <a:p>
          <a:pPr algn="ctr"/>
          <a:r>
            <a:rPr lang="es-MX" sz="2000" b="1" dirty="0" smtClean="0"/>
            <a:t>Unidad 1</a:t>
          </a:r>
        </a:p>
        <a:p>
          <a:pPr algn="ctr"/>
          <a:r>
            <a:rPr lang="es-MX" sz="2000" b="1" dirty="0" smtClean="0"/>
            <a:t>Producción y gestión de la información</a:t>
          </a:r>
        </a:p>
      </dgm:t>
    </dgm:pt>
    <dgm:pt modelId="{8DDAE370-0190-4F97-95E5-FD795E019EBB}" type="parTrans" cxnId="{29D67AC8-38E7-4AC2-B82E-C949F103B94A}">
      <dgm:prSet/>
      <dgm:spPr/>
      <dgm:t>
        <a:bodyPr/>
        <a:lstStyle/>
        <a:p>
          <a:endParaRPr lang="es-MX"/>
        </a:p>
      </dgm:t>
    </dgm:pt>
    <dgm:pt modelId="{5677061F-F31A-4C3C-BE91-472E9645F633}" type="sibTrans" cxnId="{29D67AC8-38E7-4AC2-B82E-C949F103B94A}">
      <dgm:prSet/>
      <dgm:spPr/>
      <dgm:t>
        <a:bodyPr/>
        <a:lstStyle/>
        <a:p>
          <a:endParaRPr lang="es-MX"/>
        </a:p>
      </dgm:t>
    </dgm:pt>
    <dgm:pt modelId="{4FC4239C-14B1-4616-A6AC-BBDF3A1153C7}">
      <dgm:prSet phldrT="[Texto]" custT="1"/>
      <dgm:spPr/>
      <dgm:t>
        <a:bodyPr/>
        <a:lstStyle/>
        <a:p>
          <a:pPr algn="ctr"/>
          <a:r>
            <a:rPr lang="es-MX" sz="2000" b="1" dirty="0" smtClean="0"/>
            <a:t>Unidad 3</a:t>
          </a:r>
        </a:p>
        <a:p>
          <a:pPr algn="ctr"/>
          <a:r>
            <a:rPr lang="es-MX" sz="2000" b="1" dirty="0" smtClean="0"/>
            <a:t>Las herramientas digitales para la educación</a:t>
          </a:r>
          <a:endParaRPr lang="es-MX" sz="2000" dirty="0"/>
        </a:p>
      </dgm:t>
    </dgm:pt>
    <dgm:pt modelId="{F18BA3D8-7B8D-4CAD-AC1B-3A06EB490370}" type="parTrans" cxnId="{ED44D3F5-C8D0-4058-BD62-0947132F7857}">
      <dgm:prSet/>
      <dgm:spPr/>
      <dgm:t>
        <a:bodyPr/>
        <a:lstStyle/>
        <a:p>
          <a:endParaRPr lang="es-MX"/>
        </a:p>
      </dgm:t>
    </dgm:pt>
    <dgm:pt modelId="{455FF2C9-2378-455E-AF0D-1E1C14F6168D}" type="sibTrans" cxnId="{ED44D3F5-C8D0-4058-BD62-0947132F7857}">
      <dgm:prSet/>
      <dgm:spPr/>
      <dgm:t>
        <a:bodyPr/>
        <a:lstStyle/>
        <a:p>
          <a:endParaRPr lang="es-MX"/>
        </a:p>
      </dgm:t>
    </dgm:pt>
    <dgm:pt modelId="{52AE17B2-0F30-40E4-9982-11E574095EE5}">
      <dgm:prSet phldrT="[Texto]" custT="1"/>
      <dgm:spPr/>
      <dgm:t>
        <a:bodyPr/>
        <a:lstStyle/>
        <a:p>
          <a:pPr algn="ctr"/>
          <a:r>
            <a:rPr lang="es-MX" sz="2000" b="1" dirty="0" smtClean="0"/>
            <a:t>Unidad 2</a:t>
          </a:r>
        </a:p>
        <a:p>
          <a:pPr algn="ctr"/>
          <a:r>
            <a:rPr lang="es-MX" sz="2000" b="1" dirty="0" smtClean="0"/>
            <a:t>Herramientas ofimáticas </a:t>
          </a:r>
          <a:endParaRPr lang="es-MX" sz="2000" b="1" dirty="0"/>
        </a:p>
      </dgm:t>
    </dgm:pt>
    <dgm:pt modelId="{C132E2E4-822D-4081-9802-B132555FEFDA}" type="parTrans" cxnId="{ECA5FC06-5249-4F2F-B9BA-18623341C02E}">
      <dgm:prSet/>
      <dgm:spPr/>
      <dgm:t>
        <a:bodyPr/>
        <a:lstStyle/>
        <a:p>
          <a:endParaRPr lang="es-MX"/>
        </a:p>
      </dgm:t>
    </dgm:pt>
    <dgm:pt modelId="{8ED297BA-5FA3-4E7B-90AB-F0CC2CB30A40}" type="sibTrans" cxnId="{ECA5FC06-5249-4F2F-B9BA-18623341C02E}">
      <dgm:prSet/>
      <dgm:spPr/>
      <dgm:t>
        <a:bodyPr/>
        <a:lstStyle/>
        <a:p>
          <a:endParaRPr lang="es-MX"/>
        </a:p>
      </dgm:t>
    </dgm:pt>
    <dgm:pt modelId="{5DB8565B-A6D2-47B9-B026-5A893ECEC08D}" type="pres">
      <dgm:prSet presAssocID="{1951DCB0-B420-42C0-B22F-3B00241A3812}" presName="cycle" presStyleCnt="0">
        <dgm:presLayoutVars>
          <dgm:chMax val="1"/>
          <dgm:dir/>
          <dgm:animLvl val="ctr"/>
          <dgm:resizeHandles val="exact"/>
        </dgm:presLayoutVars>
      </dgm:prSet>
      <dgm:spPr/>
      <dgm:t>
        <a:bodyPr/>
        <a:lstStyle/>
        <a:p>
          <a:endParaRPr lang="es-MX"/>
        </a:p>
      </dgm:t>
    </dgm:pt>
    <dgm:pt modelId="{579AED20-4B9B-4995-BD06-E903E0FE874C}" type="pres">
      <dgm:prSet presAssocID="{82CEC40B-3A11-42A5-947F-3E02474E70E9}" presName="centerShape" presStyleLbl="node0" presStyleIdx="0" presStyleCnt="1" custScaleX="130732" custScaleY="114225"/>
      <dgm:spPr/>
      <dgm:t>
        <a:bodyPr/>
        <a:lstStyle/>
        <a:p>
          <a:endParaRPr lang="es-MX"/>
        </a:p>
      </dgm:t>
    </dgm:pt>
    <dgm:pt modelId="{96BAB5B9-981A-4F7B-B5EB-D0F397A5C7DA}" type="pres">
      <dgm:prSet presAssocID="{8DDAE370-0190-4F97-95E5-FD795E019EBB}" presName="Name9" presStyleLbl="parChTrans1D2" presStyleIdx="0" presStyleCnt="3"/>
      <dgm:spPr/>
      <dgm:t>
        <a:bodyPr/>
        <a:lstStyle/>
        <a:p>
          <a:endParaRPr lang="es-MX"/>
        </a:p>
      </dgm:t>
    </dgm:pt>
    <dgm:pt modelId="{BD520139-DC44-472E-B125-8674A41D49B7}" type="pres">
      <dgm:prSet presAssocID="{8DDAE370-0190-4F97-95E5-FD795E019EBB}" presName="connTx" presStyleLbl="parChTrans1D2" presStyleIdx="0" presStyleCnt="3"/>
      <dgm:spPr/>
      <dgm:t>
        <a:bodyPr/>
        <a:lstStyle/>
        <a:p>
          <a:endParaRPr lang="es-MX"/>
        </a:p>
      </dgm:t>
    </dgm:pt>
    <dgm:pt modelId="{67A03B0D-B959-49CC-BC96-739607B7EE90}" type="pres">
      <dgm:prSet presAssocID="{5C10DC5B-F229-42E1-88A6-2CDC3868B7A1}" presName="node" presStyleLbl="node1" presStyleIdx="0" presStyleCnt="3" custScaleX="111122" custScaleY="78538">
        <dgm:presLayoutVars>
          <dgm:bulletEnabled val="1"/>
        </dgm:presLayoutVars>
      </dgm:prSet>
      <dgm:spPr/>
      <dgm:t>
        <a:bodyPr/>
        <a:lstStyle/>
        <a:p>
          <a:endParaRPr lang="es-MX"/>
        </a:p>
      </dgm:t>
    </dgm:pt>
    <dgm:pt modelId="{ECB4E8E8-615A-4371-80C0-45B4FC2A106A}" type="pres">
      <dgm:prSet presAssocID="{F18BA3D8-7B8D-4CAD-AC1B-3A06EB490370}" presName="Name9" presStyleLbl="parChTrans1D2" presStyleIdx="1" presStyleCnt="3"/>
      <dgm:spPr/>
      <dgm:t>
        <a:bodyPr/>
        <a:lstStyle/>
        <a:p>
          <a:endParaRPr lang="es-MX"/>
        </a:p>
      </dgm:t>
    </dgm:pt>
    <dgm:pt modelId="{004A7DC0-772B-4801-8A09-7187942246AE}" type="pres">
      <dgm:prSet presAssocID="{F18BA3D8-7B8D-4CAD-AC1B-3A06EB490370}" presName="connTx" presStyleLbl="parChTrans1D2" presStyleIdx="1" presStyleCnt="3"/>
      <dgm:spPr/>
      <dgm:t>
        <a:bodyPr/>
        <a:lstStyle/>
        <a:p>
          <a:endParaRPr lang="es-MX"/>
        </a:p>
      </dgm:t>
    </dgm:pt>
    <dgm:pt modelId="{CA67EFE5-FF3A-4F1C-A88E-0F3518C76466}" type="pres">
      <dgm:prSet presAssocID="{4FC4239C-14B1-4616-A6AC-BBDF3A1153C7}" presName="node" presStyleLbl="node1" presStyleIdx="1" presStyleCnt="3">
        <dgm:presLayoutVars>
          <dgm:bulletEnabled val="1"/>
        </dgm:presLayoutVars>
      </dgm:prSet>
      <dgm:spPr/>
      <dgm:t>
        <a:bodyPr/>
        <a:lstStyle/>
        <a:p>
          <a:endParaRPr lang="es-MX"/>
        </a:p>
      </dgm:t>
    </dgm:pt>
    <dgm:pt modelId="{F25532A7-7446-4B10-9725-069094A7A187}" type="pres">
      <dgm:prSet presAssocID="{C132E2E4-822D-4081-9802-B132555FEFDA}" presName="Name9" presStyleLbl="parChTrans1D2" presStyleIdx="2" presStyleCnt="3"/>
      <dgm:spPr/>
      <dgm:t>
        <a:bodyPr/>
        <a:lstStyle/>
        <a:p>
          <a:endParaRPr lang="es-MX"/>
        </a:p>
      </dgm:t>
    </dgm:pt>
    <dgm:pt modelId="{96F5F9AA-7E08-4B6F-B4BD-CF816DAC6BB7}" type="pres">
      <dgm:prSet presAssocID="{C132E2E4-822D-4081-9802-B132555FEFDA}" presName="connTx" presStyleLbl="parChTrans1D2" presStyleIdx="2" presStyleCnt="3"/>
      <dgm:spPr/>
      <dgm:t>
        <a:bodyPr/>
        <a:lstStyle/>
        <a:p>
          <a:endParaRPr lang="es-MX"/>
        </a:p>
      </dgm:t>
    </dgm:pt>
    <dgm:pt modelId="{6182F34E-5F42-43D0-8CF8-C15EF02221CE}" type="pres">
      <dgm:prSet presAssocID="{52AE17B2-0F30-40E4-9982-11E574095EE5}" presName="node" presStyleLbl="node1" presStyleIdx="2" presStyleCnt="3">
        <dgm:presLayoutVars>
          <dgm:bulletEnabled val="1"/>
        </dgm:presLayoutVars>
      </dgm:prSet>
      <dgm:spPr/>
      <dgm:t>
        <a:bodyPr/>
        <a:lstStyle/>
        <a:p>
          <a:endParaRPr lang="es-MX"/>
        </a:p>
      </dgm:t>
    </dgm:pt>
  </dgm:ptLst>
  <dgm:cxnLst>
    <dgm:cxn modelId="{F5D9B60A-48F5-446A-B7E6-C08877F31673}" type="presOf" srcId="{8DDAE370-0190-4F97-95E5-FD795E019EBB}" destId="{BD520139-DC44-472E-B125-8674A41D49B7}" srcOrd="1" destOrd="0" presId="urn:microsoft.com/office/officeart/2005/8/layout/radial1"/>
    <dgm:cxn modelId="{4F549417-FEFF-4AC3-AF90-9E1797E71BAD}" type="presOf" srcId="{8DDAE370-0190-4F97-95E5-FD795E019EBB}" destId="{96BAB5B9-981A-4F7B-B5EB-D0F397A5C7DA}" srcOrd="0" destOrd="0" presId="urn:microsoft.com/office/officeart/2005/8/layout/radial1"/>
    <dgm:cxn modelId="{98306D68-D125-4727-92A9-318BF5B64041}" type="presOf" srcId="{4FC4239C-14B1-4616-A6AC-BBDF3A1153C7}" destId="{CA67EFE5-FF3A-4F1C-A88E-0F3518C76466}" srcOrd="0" destOrd="0" presId="urn:microsoft.com/office/officeart/2005/8/layout/radial1"/>
    <dgm:cxn modelId="{53855742-214E-46BE-9237-C16CC60523AA}" srcId="{1951DCB0-B420-42C0-B22F-3B00241A3812}" destId="{82CEC40B-3A11-42A5-947F-3E02474E70E9}" srcOrd="0" destOrd="0" parTransId="{A546505E-4EDF-425A-816F-5CCD560AC020}" sibTransId="{A3FF97D4-516C-4AA3-AB99-722F80E5B320}"/>
    <dgm:cxn modelId="{29D67AC8-38E7-4AC2-B82E-C949F103B94A}" srcId="{82CEC40B-3A11-42A5-947F-3E02474E70E9}" destId="{5C10DC5B-F229-42E1-88A6-2CDC3868B7A1}" srcOrd="0" destOrd="0" parTransId="{8DDAE370-0190-4F97-95E5-FD795E019EBB}" sibTransId="{5677061F-F31A-4C3C-BE91-472E9645F633}"/>
    <dgm:cxn modelId="{FBD40160-0148-4061-8D4A-79052B64D302}" type="presOf" srcId="{82CEC40B-3A11-42A5-947F-3E02474E70E9}" destId="{579AED20-4B9B-4995-BD06-E903E0FE874C}" srcOrd="0" destOrd="0" presId="urn:microsoft.com/office/officeart/2005/8/layout/radial1"/>
    <dgm:cxn modelId="{1C6A0364-7FD6-46F3-A9E3-88BAEB842999}" type="presOf" srcId="{F18BA3D8-7B8D-4CAD-AC1B-3A06EB490370}" destId="{004A7DC0-772B-4801-8A09-7187942246AE}" srcOrd="1" destOrd="0" presId="urn:microsoft.com/office/officeart/2005/8/layout/radial1"/>
    <dgm:cxn modelId="{ECA5FC06-5249-4F2F-B9BA-18623341C02E}" srcId="{82CEC40B-3A11-42A5-947F-3E02474E70E9}" destId="{52AE17B2-0F30-40E4-9982-11E574095EE5}" srcOrd="2" destOrd="0" parTransId="{C132E2E4-822D-4081-9802-B132555FEFDA}" sibTransId="{8ED297BA-5FA3-4E7B-90AB-F0CC2CB30A40}"/>
    <dgm:cxn modelId="{BC9D1320-FA71-407B-BC8B-C131E34AE228}" type="presOf" srcId="{5C10DC5B-F229-42E1-88A6-2CDC3868B7A1}" destId="{67A03B0D-B959-49CC-BC96-739607B7EE90}" srcOrd="0" destOrd="0" presId="urn:microsoft.com/office/officeart/2005/8/layout/radial1"/>
    <dgm:cxn modelId="{3BD8DDB3-2581-4C28-9116-3B07AE701342}" type="presOf" srcId="{F18BA3D8-7B8D-4CAD-AC1B-3A06EB490370}" destId="{ECB4E8E8-615A-4371-80C0-45B4FC2A106A}" srcOrd="0" destOrd="0" presId="urn:microsoft.com/office/officeart/2005/8/layout/radial1"/>
    <dgm:cxn modelId="{E559E8C2-9C9D-49C9-BCED-5B395BC842B4}" type="presOf" srcId="{1951DCB0-B420-42C0-B22F-3B00241A3812}" destId="{5DB8565B-A6D2-47B9-B026-5A893ECEC08D}" srcOrd="0" destOrd="0" presId="urn:microsoft.com/office/officeart/2005/8/layout/radial1"/>
    <dgm:cxn modelId="{D92024C0-5E6E-4337-B324-330318493714}" type="presOf" srcId="{52AE17B2-0F30-40E4-9982-11E574095EE5}" destId="{6182F34E-5F42-43D0-8CF8-C15EF02221CE}" srcOrd="0" destOrd="0" presId="urn:microsoft.com/office/officeart/2005/8/layout/radial1"/>
    <dgm:cxn modelId="{E6B8F37A-7808-4DDC-A644-6B2138707206}" type="presOf" srcId="{C132E2E4-822D-4081-9802-B132555FEFDA}" destId="{F25532A7-7446-4B10-9725-069094A7A187}" srcOrd="0" destOrd="0" presId="urn:microsoft.com/office/officeart/2005/8/layout/radial1"/>
    <dgm:cxn modelId="{ED44D3F5-C8D0-4058-BD62-0947132F7857}" srcId="{82CEC40B-3A11-42A5-947F-3E02474E70E9}" destId="{4FC4239C-14B1-4616-A6AC-BBDF3A1153C7}" srcOrd="1" destOrd="0" parTransId="{F18BA3D8-7B8D-4CAD-AC1B-3A06EB490370}" sibTransId="{455FF2C9-2378-455E-AF0D-1E1C14F6168D}"/>
    <dgm:cxn modelId="{15480FE0-64BE-46DD-A599-6D6F25AE933A}" type="presOf" srcId="{C132E2E4-822D-4081-9802-B132555FEFDA}" destId="{96F5F9AA-7E08-4B6F-B4BD-CF816DAC6BB7}" srcOrd="1" destOrd="0" presId="urn:microsoft.com/office/officeart/2005/8/layout/radial1"/>
    <dgm:cxn modelId="{3CE3AB04-078E-4D7B-8FA7-8C187E75496B}" type="presParOf" srcId="{5DB8565B-A6D2-47B9-B026-5A893ECEC08D}" destId="{579AED20-4B9B-4995-BD06-E903E0FE874C}" srcOrd="0" destOrd="0" presId="urn:microsoft.com/office/officeart/2005/8/layout/radial1"/>
    <dgm:cxn modelId="{E10A8C01-DFDE-44CE-8AC9-48961F544FAF}" type="presParOf" srcId="{5DB8565B-A6D2-47B9-B026-5A893ECEC08D}" destId="{96BAB5B9-981A-4F7B-B5EB-D0F397A5C7DA}" srcOrd="1" destOrd="0" presId="urn:microsoft.com/office/officeart/2005/8/layout/radial1"/>
    <dgm:cxn modelId="{6761EDF2-38C6-4ADE-A373-1C4AC92B2451}" type="presParOf" srcId="{96BAB5B9-981A-4F7B-B5EB-D0F397A5C7DA}" destId="{BD520139-DC44-472E-B125-8674A41D49B7}" srcOrd="0" destOrd="0" presId="urn:microsoft.com/office/officeart/2005/8/layout/radial1"/>
    <dgm:cxn modelId="{09737EA3-D7D0-4B90-AC84-3D3847C16F30}" type="presParOf" srcId="{5DB8565B-A6D2-47B9-B026-5A893ECEC08D}" destId="{67A03B0D-B959-49CC-BC96-739607B7EE90}" srcOrd="2" destOrd="0" presId="urn:microsoft.com/office/officeart/2005/8/layout/radial1"/>
    <dgm:cxn modelId="{D79713D8-6B8B-498F-AC7F-3277B0FBBEC8}" type="presParOf" srcId="{5DB8565B-A6D2-47B9-B026-5A893ECEC08D}" destId="{ECB4E8E8-615A-4371-80C0-45B4FC2A106A}" srcOrd="3" destOrd="0" presId="urn:microsoft.com/office/officeart/2005/8/layout/radial1"/>
    <dgm:cxn modelId="{5FF95BB5-7EF9-45C4-AAE9-EAFAD31AC0A9}" type="presParOf" srcId="{ECB4E8E8-615A-4371-80C0-45B4FC2A106A}" destId="{004A7DC0-772B-4801-8A09-7187942246AE}" srcOrd="0" destOrd="0" presId="urn:microsoft.com/office/officeart/2005/8/layout/radial1"/>
    <dgm:cxn modelId="{630A8439-DF7F-4A09-A58A-164E57810326}" type="presParOf" srcId="{5DB8565B-A6D2-47B9-B026-5A893ECEC08D}" destId="{CA67EFE5-FF3A-4F1C-A88E-0F3518C76466}" srcOrd="4" destOrd="0" presId="urn:microsoft.com/office/officeart/2005/8/layout/radial1"/>
    <dgm:cxn modelId="{84472ABD-943A-4150-97FC-064C361352CA}" type="presParOf" srcId="{5DB8565B-A6D2-47B9-B026-5A893ECEC08D}" destId="{F25532A7-7446-4B10-9725-069094A7A187}" srcOrd="5" destOrd="0" presId="urn:microsoft.com/office/officeart/2005/8/layout/radial1"/>
    <dgm:cxn modelId="{1F0D5DA5-429C-403F-A44B-D39F11C76F6D}" type="presParOf" srcId="{F25532A7-7446-4B10-9725-069094A7A187}" destId="{96F5F9AA-7E08-4B6F-B4BD-CF816DAC6BB7}" srcOrd="0" destOrd="0" presId="urn:microsoft.com/office/officeart/2005/8/layout/radial1"/>
    <dgm:cxn modelId="{62B571DF-E969-4A56-850E-1EE7795944CC}" type="presParOf" srcId="{5DB8565B-A6D2-47B9-B026-5A893ECEC08D}" destId="{6182F34E-5F42-43D0-8CF8-C15EF02221CE}"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7FC07-D80F-44F4-A355-B4C83DF7BD91}">
      <dsp:nvSpPr>
        <dsp:cNvPr id="0" name=""/>
        <dsp:cNvSpPr/>
      </dsp:nvSpPr>
      <dsp:spPr>
        <a:xfrm>
          <a:off x="4382060" y="0"/>
          <a:ext cx="2921373" cy="1555502"/>
        </a:xfrm>
        <a:prstGeom prst="trapezoid">
          <a:avLst>
            <a:gd name="adj" fmla="val 9390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MX" sz="2200" kern="1200" dirty="0" smtClean="0"/>
            <a:t>Soluciona problemas y toma decisiones utilizando su pensamiento crítico creativo. y</a:t>
          </a:r>
          <a:endParaRPr lang="es-MX" sz="2200" kern="1200" dirty="0"/>
        </a:p>
      </dsp:txBody>
      <dsp:txXfrm>
        <a:off x="4382060" y="0"/>
        <a:ext cx="2921373" cy="1555502"/>
      </dsp:txXfrm>
    </dsp:sp>
    <dsp:sp modelId="{2102695B-0044-40B1-B43F-91916F6F994F}">
      <dsp:nvSpPr>
        <dsp:cNvPr id="0" name=""/>
        <dsp:cNvSpPr/>
      </dsp:nvSpPr>
      <dsp:spPr>
        <a:xfrm>
          <a:off x="2921373" y="1555502"/>
          <a:ext cx="5842746" cy="1555502"/>
        </a:xfrm>
        <a:prstGeom prst="trapezoid">
          <a:avLst>
            <a:gd name="adj" fmla="val 9390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MX" sz="2200" kern="1200" smtClean="0"/>
            <a:t>Aprende de manera autónoma y muestra iniciativa para auto-regularse y fortalecer su desarrollo personal.</a:t>
          </a:r>
          <a:endParaRPr lang="es-MX" sz="2200" kern="1200" dirty="0"/>
        </a:p>
      </dsp:txBody>
      <dsp:txXfrm>
        <a:off x="3943854" y="1555502"/>
        <a:ext cx="3797785" cy="1555502"/>
      </dsp:txXfrm>
    </dsp:sp>
    <dsp:sp modelId="{3790FF1C-7B97-434A-901E-0D1E7A2CE798}">
      <dsp:nvSpPr>
        <dsp:cNvPr id="0" name=""/>
        <dsp:cNvSpPr/>
      </dsp:nvSpPr>
      <dsp:spPr>
        <a:xfrm>
          <a:off x="1460686" y="3111004"/>
          <a:ext cx="8764120" cy="1555502"/>
        </a:xfrm>
        <a:prstGeom prst="trapezoid">
          <a:avLst>
            <a:gd name="adj" fmla="val 9390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MX" sz="2200" kern="1200" dirty="0" smtClean="0"/>
            <a:t>Colabora con diversos actores para generar proyectos innovadores de impacto social y educativo.</a:t>
          </a:r>
          <a:endParaRPr lang="es-MX" sz="2200" kern="1200" dirty="0"/>
        </a:p>
      </dsp:txBody>
      <dsp:txXfrm>
        <a:off x="2994407" y="3111004"/>
        <a:ext cx="5696678" cy="1555502"/>
      </dsp:txXfrm>
    </dsp:sp>
    <dsp:sp modelId="{A27A60DD-AD9A-4DF0-A708-99A8876C99E4}">
      <dsp:nvSpPr>
        <dsp:cNvPr id="0" name=""/>
        <dsp:cNvSpPr/>
      </dsp:nvSpPr>
      <dsp:spPr>
        <a:xfrm>
          <a:off x="0" y="4666506"/>
          <a:ext cx="11685493" cy="1555502"/>
        </a:xfrm>
        <a:prstGeom prst="trapezoid">
          <a:avLst>
            <a:gd name="adj" fmla="val 9390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MX" sz="2200" kern="1200" dirty="0" smtClean="0"/>
            <a:t>Utiliza las tecnologías de la información y la comunicación de manera crítica.</a:t>
          </a:r>
          <a:endParaRPr lang="es-MX" sz="2200" kern="1200" dirty="0"/>
        </a:p>
      </dsp:txBody>
      <dsp:txXfrm>
        <a:off x="2044961" y="4666506"/>
        <a:ext cx="7595571" cy="1555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E499A-6319-4200-AF26-00158AA8DFE2}">
      <dsp:nvSpPr>
        <dsp:cNvPr id="0" name=""/>
        <dsp:cNvSpPr/>
      </dsp:nvSpPr>
      <dsp:spPr>
        <a:xfrm>
          <a:off x="0" y="0"/>
          <a:ext cx="9297630" cy="581101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23D3AC-DEC3-4698-B91A-83B5279A3D65}">
      <dsp:nvSpPr>
        <dsp:cNvPr id="0" name=""/>
        <dsp:cNvSpPr/>
      </dsp:nvSpPr>
      <dsp:spPr>
        <a:xfrm>
          <a:off x="2132168" y="4010765"/>
          <a:ext cx="241738" cy="24173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F373C4-03E5-40B1-8667-2D8C7644BBBF}">
      <dsp:nvSpPr>
        <dsp:cNvPr id="0" name=""/>
        <dsp:cNvSpPr/>
      </dsp:nvSpPr>
      <dsp:spPr>
        <a:xfrm>
          <a:off x="862188" y="3610521"/>
          <a:ext cx="9512455" cy="990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92" tIns="0" rIns="0" bIns="0" numCol="1" spcCol="1270" anchor="t" anchorCtr="0">
          <a:noAutofit/>
        </a:bodyPr>
        <a:lstStyle/>
        <a:p>
          <a:pPr lvl="0" algn="just" defTabSz="977900">
            <a:lnSpc>
              <a:spcPct val="90000"/>
            </a:lnSpc>
            <a:spcBef>
              <a:spcPct val="0"/>
            </a:spcBef>
            <a:spcAft>
              <a:spcPct val="35000"/>
            </a:spcAft>
          </a:pPr>
          <a:r>
            <a:rPr lang="es-MX" sz="2200" b="1" kern="1200" dirty="0" smtClean="0">
              <a:solidFill>
                <a:schemeClr val="tx1"/>
              </a:solidFill>
            </a:rPr>
            <a:t>Usa herramientas digitales (objetos de aprendizaje, herramientas de colaboración y educación en línea, software libre para la educación, herramientas para la gestión de contenidos en la web, entre otras), en las que identifica el potencial educativo para su uso.</a:t>
          </a:r>
          <a:endParaRPr lang="es-MX" sz="2200" b="1" kern="1200" dirty="0">
            <a:solidFill>
              <a:schemeClr val="tx1"/>
            </a:solidFill>
          </a:endParaRPr>
        </a:p>
      </dsp:txBody>
      <dsp:txXfrm>
        <a:off x="862188" y="3610521"/>
        <a:ext cx="9512455" cy="990870"/>
      </dsp:txXfrm>
    </dsp:sp>
    <dsp:sp modelId="{E5DE534E-3512-45A6-829B-E171A0C2E81F}">
      <dsp:nvSpPr>
        <dsp:cNvPr id="0" name=""/>
        <dsp:cNvSpPr/>
      </dsp:nvSpPr>
      <dsp:spPr>
        <a:xfrm>
          <a:off x="4265974" y="2431330"/>
          <a:ext cx="436988" cy="43698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547623-B0FC-48BA-80D2-CD82E35C4169}">
      <dsp:nvSpPr>
        <dsp:cNvPr id="0" name=""/>
        <dsp:cNvSpPr/>
      </dsp:nvSpPr>
      <dsp:spPr>
        <a:xfrm>
          <a:off x="788951" y="2142595"/>
          <a:ext cx="9247229" cy="1567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551" tIns="0" rIns="0" bIns="0" numCol="1" spcCol="1270" anchor="t" anchorCtr="0">
          <a:noAutofit/>
        </a:bodyPr>
        <a:lstStyle/>
        <a:p>
          <a:pPr lvl="0" algn="just" defTabSz="977900">
            <a:lnSpc>
              <a:spcPct val="90000"/>
            </a:lnSpc>
            <a:spcBef>
              <a:spcPct val="0"/>
            </a:spcBef>
            <a:spcAft>
              <a:spcPct val="35000"/>
            </a:spcAft>
          </a:pPr>
          <a:r>
            <a:rPr lang="es-MX" sz="2200" b="1" kern="1200" dirty="0" smtClean="0">
              <a:solidFill>
                <a:schemeClr val="tx1"/>
              </a:solidFill>
            </a:rPr>
            <a:t>Planea el uso de las herramientas acordes a los ambientes educativos, y evalúa el impacto que tienen en el aprendizaje de los estudiantes.</a:t>
          </a:r>
          <a:endParaRPr lang="es-MX" sz="2200" b="1" kern="1200" dirty="0">
            <a:solidFill>
              <a:schemeClr val="tx1"/>
            </a:solidFill>
          </a:endParaRPr>
        </a:p>
      </dsp:txBody>
      <dsp:txXfrm>
        <a:off x="788951" y="2142595"/>
        <a:ext cx="9247229" cy="1567098"/>
      </dsp:txXfrm>
    </dsp:sp>
    <dsp:sp modelId="{AA894144-CD7F-41B8-A57E-C1062B06D999}">
      <dsp:nvSpPr>
        <dsp:cNvPr id="0" name=""/>
        <dsp:cNvSpPr/>
      </dsp:nvSpPr>
      <dsp:spPr>
        <a:xfrm>
          <a:off x="6832120" y="1470187"/>
          <a:ext cx="604345" cy="60434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5C4A0C-E42C-4711-89FD-3AC9C55A9E13}">
      <dsp:nvSpPr>
        <dsp:cNvPr id="0" name=""/>
        <dsp:cNvSpPr/>
      </dsp:nvSpPr>
      <dsp:spPr>
        <a:xfrm>
          <a:off x="487261" y="0"/>
          <a:ext cx="9979942" cy="2032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230" tIns="0" rIns="0" bIns="0" numCol="1" spcCol="1270" anchor="t" anchorCtr="0">
          <a:noAutofit/>
        </a:bodyPr>
        <a:lstStyle/>
        <a:p>
          <a:pPr lvl="0" algn="just" defTabSz="977900">
            <a:lnSpc>
              <a:spcPct val="90000"/>
            </a:lnSpc>
            <a:spcBef>
              <a:spcPct val="0"/>
            </a:spcBef>
            <a:spcAft>
              <a:spcPct val="35000"/>
            </a:spcAft>
          </a:pPr>
          <a:r>
            <a:rPr lang="es-MX" sz="2200" b="1" kern="1200" dirty="0" smtClean="0">
              <a:solidFill>
                <a:schemeClr val="tx1"/>
              </a:solidFill>
            </a:rPr>
            <a:t>Crea, revisa y utiliza recursos tecnológicos para la educación asumiendo diferentes roles (docente, estudiante, administrador), con un comportamiento ético dentro de la misma. Utiliza las aplicaciones propias de la plataforma que considere adecuadas para el desarrollo de una asignatura.</a:t>
          </a:r>
          <a:endParaRPr lang="es-MX" sz="2200" b="1" kern="1200" dirty="0">
            <a:solidFill>
              <a:schemeClr val="tx1"/>
            </a:solidFill>
          </a:endParaRPr>
        </a:p>
      </dsp:txBody>
      <dsp:txXfrm>
        <a:off x="487261" y="0"/>
        <a:ext cx="9979942" cy="2032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AED20-4B9B-4995-BD06-E903E0FE874C}">
      <dsp:nvSpPr>
        <dsp:cNvPr id="0" name=""/>
        <dsp:cNvSpPr/>
      </dsp:nvSpPr>
      <dsp:spPr>
        <a:xfrm>
          <a:off x="3290416" y="2530125"/>
          <a:ext cx="2780804" cy="2429683"/>
        </a:xfrm>
        <a:prstGeom prst="ellips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i="1" kern="1200" dirty="0" smtClean="0"/>
            <a:t>Computación </a:t>
          </a:r>
          <a:endParaRPr lang="es-MX" sz="2400" kern="1200" dirty="0"/>
        </a:p>
      </dsp:txBody>
      <dsp:txXfrm>
        <a:off x="3697655" y="2885944"/>
        <a:ext cx="1966326" cy="1718045"/>
      </dsp:txXfrm>
    </dsp:sp>
    <dsp:sp modelId="{96BAB5B9-981A-4F7B-B5EB-D0F397A5C7DA}">
      <dsp:nvSpPr>
        <dsp:cNvPr id="0" name=""/>
        <dsp:cNvSpPr/>
      </dsp:nvSpPr>
      <dsp:spPr>
        <a:xfrm rot="16200000">
          <a:off x="4320875" y="2149733"/>
          <a:ext cx="719886" cy="40898"/>
        </a:xfrm>
        <a:custGeom>
          <a:avLst/>
          <a:gdLst/>
          <a:ahLst/>
          <a:cxnLst/>
          <a:rect l="0" t="0" r="0" b="0"/>
          <a:pathLst>
            <a:path>
              <a:moveTo>
                <a:pt x="0" y="20449"/>
              </a:moveTo>
              <a:lnTo>
                <a:pt x="719886" y="20449"/>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662821" y="2152185"/>
        <a:ext cx="35994" cy="35994"/>
      </dsp:txXfrm>
    </dsp:sp>
    <dsp:sp modelId="{67A03B0D-B959-49CC-BC96-739607B7EE90}">
      <dsp:nvSpPr>
        <dsp:cNvPr id="0" name=""/>
        <dsp:cNvSpPr/>
      </dsp:nvSpPr>
      <dsp:spPr>
        <a:xfrm>
          <a:off x="3498979" y="139654"/>
          <a:ext cx="2363679" cy="1670584"/>
        </a:xfrm>
        <a:prstGeom prst="ellips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Unidad 1</a:t>
          </a:r>
        </a:p>
        <a:p>
          <a:pPr lvl="0" algn="ctr" defTabSz="889000">
            <a:lnSpc>
              <a:spcPct val="90000"/>
            </a:lnSpc>
            <a:spcBef>
              <a:spcPct val="0"/>
            </a:spcBef>
            <a:spcAft>
              <a:spcPct val="35000"/>
            </a:spcAft>
          </a:pPr>
          <a:r>
            <a:rPr lang="es-MX" sz="2000" b="1" kern="1200" dirty="0" smtClean="0"/>
            <a:t>Producción y gestión de la información</a:t>
          </a:r>
        </a:p>
      </dsp:txBody>
      <dsp:txXfrm>
        <a:off x="3845132" y="384305"/>
        <a:ext cx="1671373" cy="1181282"/>
      </dsp:txXfrm>
    </dsp:sp>
    <dsp:sp modelId="{ECB4E8E8-615A-4371-80C0-45B4FC2A106A}">
      <dsp:nvSpPr>
        <dsp:cNvPr id="0" name=""/>
        <dsp:cNvSpPr/>
      </dsp:nvSpPr>
      <dsp:spPr>
        <a:xfrm rot="1800000">
          <a:off x="5816259" y="4486005"/>
          <a:ext cx="366988" cy="40898"/>
        </a:xfrm>
        <a:custGeom>
          <a:avLst/>
          <a:gdLst/>
          <a:ahLst/>
          <a:cxnLst/>
          <a:rect l="0" t="0" r="0" b="0"/>
          <a:pathLst>
            <a:path>
              <a:moveTo>
                <a:pt x="0" y="20449"/>
              </a:moveTo>
              <a:lnTo>
                <a:pt x="366988" y="20449"/>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5990578" y="4497279"/>
        <a:ext cx="18349" cy="18349"/>
      </dsp:txXfrm>
    </dsp:sp>
    <dsp:sp modelId="{CA67EFE5-FF3A-4F1C-A88E-0F3518C76466}">
      <dsp:nvSpPr>
        <dsp:cNvPr id="0" name=""/>
        <dsp:cNvSpPr/>
      </dsp:nvSpPr>
      <dsp:spPr>
        <a:xfrm>
          <a:off x="6016175" y="4066426"/>
          <a:ext cx="2127102" cy="2127102"/>
        </a:xfrm>
        <a:prstGeom prst="ellipse">
          <a:avLst/>
        </a:prstGeom>
        <a:gradFill rotWithShape="0">
          <a:gsLst>
            <a:gs pos="0">
              <a:schemeClr val="accent4">
                <a:hueOff val="471660"/>
                <a:satOff val="3503"/>
                <a:lumOff val="7843"/>
                <a:alphaOff val="0"/>
                <a:shade val="85000"/>
                <a:satMod val="130000"/>
              </a:schemeClr>
            </a:gs>
            <a:gs pos="34000">
              <a:schemeClr val="accent4">
                <a:hueOff val="471660"/>
                <a:satOff val="3503"/>
                <a:lumOff val="7843"/>
                <a:alphaOff val="0"/>
                <a:shade val="87000"/>
                <a:satMod val="125000"/>
              </a:schemeClr>
            </a:gs>
            <a:gs pos="70000">
              <a:schemeClr val="accent4">
                <a:hueOff val="471660"/>
                <a:satOff val="3503"/>
                <a:lumOff val="7843"/>
                <a:alphaOff val="0"/>
                <a:tint val="100000"/>
                <a:shade val="90000"/>
                <a:satMod val="130000"/>
              </a:schemeClr>
            </a:gs>
            <a:gs pos="100000">
              <a:schemeClr val="accent4">
                <a:hueOff val="471660"/>
                <a:satOff val="3503"/>
                <a:lumOff val="784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Unidad 3</a:t>
          </a:r>
        </a:p>
        <a:p>
          <a:pPr lvl="0" algn="ctr" defTabSz="889000">
            <a:lnSpc>
              <a:spcPct val="90000"/>
            </a:lnSpc>
            <a:spcBef>
              <a:spcPct val="0"/>
            </a:spcBef>
            <a:spcAft>
              <a:spcPct val="35000"/>
            </a:spcAft>
          </a:pPr>
          <a:r>
            <a:rPr lang="es-MX" sz="2000" b="1" kern="1200" dirty="0" smtClean="0"/>
            <a:t>Las herramientas digitales para la educación</a:t>
          </a:r>
          <a:endParaRPr lang="es-MX" sz="2000" kern="1200" dirty="0"/>
        </a:p>
      </dsp:txBody>
      <dsp:txXfrm>
        <a:off x="6327682" y="4377933"/>
        <a:ext cx="1504088" cy="1504088"/>
      </dsp:txXfrm>
    </dsp:sp>
    <dsp:sp modelId="{F25532A7-7446-4B10-9725-069094A7A187}">
      <dsp:nvSpPr>
        <dsp:cNvPr id="0" name=""/>
        <dsp:cNvSpPr/>
      </dsp:nvSpPr>
      <dsp:spPr>
        <a:xfrm rot="9000000">
          <a:off x="3178389" y="4486005"/>
          <a:ext cx="366988" cy="40898"/>
        </a:xfrm>
        <a:custGeom>
          <a:avLst/>
          <a:gdLst/>
          <a:ahLst/>
          <a:cxnLst/>
          <a:rect l="0" t="0" r="0" b="0"/>
          <a:pathLst>
            <a:path>
              <a:moveTo>
                <a:pt x="0" y="20449"/>
              </a:moveTo>
              <a:lnTo>
                <a:pt x="366988" y="20449"/>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3352709" y="4497279"/>
        <a:ext cx="18349" cy="18349"/>
      </dsp:txXfrm>
    </dsp:sp>
    <dsp:sp modelId="{6182F34E-5F42-43D0-8CF8-C15EF02221CE}">
      <dsp:nvSpPr>
        <dsp:cNvPr id="0" name=""/>
        <dsp:cNvSpPr/>
      </dsp:nvSpPr>
      <dsp:spPr>
        <a:xfrm>
          <a:off x="1218359" y="4066426"/>
          <a:ext cx="2127102" cy="2127102"/>
        </a:xfrm>
        <a:prstGeom prst="ellipse">
          <a:avLst/>
        </a:prstGeom>
        <a:gradFill rotWithShape="0">
          <a:gsLst>
            <a:gs pos="0">
              <a:schemeClr val="accent4">
                <a:hueOff val="943321"/>
                <a:satOff val="7007"/>
                <a:lumOff val="15686"/>
                <a:alphaOff val="0"/>
                <a:shade val="85000"/>
                <a:satMod val="130000"/>
              </a:schemeClr>
            </a:gs>
            <a:gs pos="34000">
              <a:schemeClr val="accent4">
                <a:hueOff val="943321"/>
                <a:satOff val="7007"/>
                <a:lumOff val="15686"/>
                <a:alphaOff val="0"/>
                <a:shade val="87000"/>
                <a:satMod val="125000"/>
              </a:schemeClr>
            </a:gs>
            <a:gs pos="70000">
              <a:schemeClr val="accent4">
                <a:hueOff val="943321"/>
                <a:satOff val="7007"/>
                <a:lumOff val="15686"/>
                <a:alphaOff val="0"/>
                <a:tint val="100000"/>
                <a:shade val="90000"/>
                <a:satMod val="130000"/>
              </a:schemeClr>
            </a:gs>
            <a:gs pos="100000">
              <a:schemeClr val="accent4">
                <a:hueOff val="943321"/>
                <a:satOff val="7007"/>
                <a:lumOff val="1568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Unidad 2</a:t>
          </a:r>
        </a:p>
        <a:p>
          <a:pPr lvl="0" algn="ctr" defTabSz="889000">
            <a:lnSpc>
              <a:spcPct val="90000"/>
            </a:lnSpc>
            <a:spcBef>
              <a:spcPct val="0"/>
            </a:spcBef>
            <a:spcAft>
              <a:spcPct val="35000"/>
            </a:spcAft>
          </a:pPr>
          <a:r>
            <a:rPr lang="es-MX" sz="2000" b="1" kern="1200" dirty="0" smtClean="0"/>
            <a:t>Herramientas ofimáticas </a:t>
          </a:r>
          <a:endParaRPr lang="es-MX" sz="2000" b="1" kern="1200" dirty="0"/>
        </a:p>
      </dsp:txBody>
      <dsp:txXfrm>
        <a:off x="1529866" y="4377933"/>
        <a:ext cx="1504088" cy="150408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7DFB0-01AF-4E2E-92FF-CAEC379B0F5F}" type="datetimeFigureOut">
              <a:rPr lang="es-MX" smtClean="0"/>
              <a:t>06/02/2020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E3026-203D-4C99-8F37-2F577A9369B5}" type="slidenum">
              <a:rPr lang="es-MX" smtClean="0"/>
              <a:t>‹Nº›</a:t>
            </a:fld>
            <a:endParaRPr lang="es-MX"/>
          </a:p>
        </p:txBody>
      </p:sp>
    </p:spTree>
    <p:extLst>
      <p:ext uri="{BB962C8B-B14F-4D97-AF65-F5344CB8AC3E}">
        <p14:creationId xmlns:p14="http://schemas.microsoft.com/office/powerpoint/2010/main" val="395652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BC73A01-C3C4-4AD6-B8D2-08970787DBBB}" type="slidenum">
              <a:rPr lang="es-MX" smtClean="0"/>
              <a:t>1</a:t>
            </a:fld>
            <a:endParaRPr lang="es-MX"/>
          </a:p>
        </p:txBody>
      </p:sp>
    </p:spTree>
    <p:extLst>
      <p:ext uri="{BB962C8B-B14F-4D97-AF65-F5344CB8AC3E}">
        <p14:creationId xmlns:p14="http://schemas.microsoft.com/office/powerpoint/2010/main" val="3923495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B6AB850-E167-40B5-BEBD-D1A81C1761C7}" type="datetimeFigureOut">
              <a:rPr lang="es-MX" smtClean="0"/>
              <a:t>06/02/2020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FFC53EE-3FCB-4514-B334-0D994AF787DB}"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49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B6AB850-E167-40B5-BEBD-D1A81C1761C7}" type="datetimeFigureOut">
              <a:rPr lang="es-MX" smtClean="0"/>
              <a:t>06/02/2020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FFC53EE-3FCB-4514-B334-0D994AF787DB}" type="slidenum">
              <a:rPr lang="es-MX" smtClean="0"/>
              <a:t>‹Nº›</a:t>
            </a:fld>
            <a:endParaRPr lang="es-MX"/>
          </a:p>
        </p:txBody>
      </p:sp>
    </p:spTree>
    <p:extLst>
      <p:ext uri="{BB962C8B-B14F-4D97-AF65-F5344CB8AC3E}">
        <p14:creationId xmlns:p14="http://schemas.microsoft.com/office/powerpoint/2010/main" val="2004003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B6AB850-E167-40B5-BEBD-D1A81C1761C7}" type="datetimeFigureOut">
              <a:rPr lang="es-MX" smtClean="0"/>
              <a:t>06/02/2020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FFC53EE-3FCB-4514-B334-0D994AF787DB}" type="slidenum">
              <a:rPr lang="es-MX" smtClean="0"/>
              <a:t>‹Nº›</a:t>
            </a:fld>
            <a:endParaRPr lang="es-MX"/>
          </a:p>
        </p:txBody>
      </p:sp>
    </p:spTree>
    <p:extLst>
      <p:ext uri="{BB962C8B-B14F-4D97-AF65-F5344CB8AC3E}">
        <p14:creationId xmlns:p14="http://schemas.microsoft.com/office/powerpoint/2010/main" val="3495039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B6AB850-E167-40B5-BEBD-D1A81C1761C7}" type="datetimeFigureOut">
              <a:rPr lang="es-MX" smtClean="0"/>
              <a:t>06/02/2020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FFC53EE-3FCB-4514-B334-0D994AF787DB}" type="slidenum">
              <a:rPr lang="es-MX" smtClean="0"/>
              <a:t>‹Nº›</a:t>
            </a:fld>
            <a:endParaRPr lang="es-MX"/>
          </a:p>
        </p:txBody>
      </p:sp>
    </p:spTree>
    <p:extLst>
      <p:ext uri="{BB962C8B-B14F-4D97-AF65-F5344CB8AC3E}">
        <p14:creationId xmlns:p14="http://schemas.microsoft.com/office/powerpoint/2010/main" val="1079064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B6AB850-E167-40B5-BEBD-D1A81C1761C7}" type="datetimeFigureOut">
              <a:rPr lang="es-MX" smtClean="0"/>
              <a:t>06/02/2020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FFC53EE-3FCB-4514-B334-0D994AF787DB}"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768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B6AB850-E167-40B5-BEBD-D1A81C1761C7}" type="datetimeFigureOut">
              <a:rPr lang="es-MX" smtClean="0"/>
              <a:t>06/02/2020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FFC53EE-3FCB-4514-B334-0D994AF787DB}" type="slidenum">
              <a:rPr lang="es-MX" smtClean="0"/>
              <a:t>‹Nº›</a:t>
            </a:fld>
            <a:endParaRPr lang="es-MX"/>
          </a:p>
        </p:txBody>
      </p:sp>
    </p:spTree>
    <p:extLst>
      <p:ext uri="{BB962C8B-B14F-4D97-AF65-F5344CB8AC3E}">
        <p14:creationId xmlns:p14="http://schemas.microsoft.com/office/powerpoint/2010/main" val="108430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B6AB850-E167-40B5-BEBD-D1A81C1761C7}" type="datetimeFigureOut">
              <a:rPr lang="es-MX" smtClean="0"/>
              <a:t>06/02/2020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FFC53EE-3FCB-4514-B334-0D994AF787DB}" type="slidenum">
              <a:rPr lang="es-MX" smtClean="0"/>
              <a:t>‹Nº›</a:t>
            </a:fld>
            <a:endParaRPr lang="es-MX"/>
          </a:p>
        </p:txBody>
      </p:sp>
    </p:spTree>
    <p:extLst>
      <p:ext uri="{BB962C8B-B14F-4D97-AF65-F5344CB8AC3E}">
        <p14:creationId xmlns:p14="http://schemas.microsoft.com/office/powerpoint/2010/main" val="55675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B6AB850-E167-40B5-BEBD-D1A81C1761C7}" type="datetimeFigureOut">
              <a:rPr lang="es-MX" smtClean="0"/>
              <a:t>06/02/2020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FFC53EE-3FCB-4514-B334-0D994AF787DB}" type="slidenum">
              <a:rPr lang="es-MX" smtClean="0"/>
              <a:t>‹Nº›</a:t>
            </a:fld>
            <a:endParaRPr lang="es-MX"/>
          </a:p>
        </p:txBody>
      </p:sp>
    </p:spTree>
    <p:extLst>
      <p:ext uri="{BB962C8B-B14F-4D97-AF65-F5344CB8AC3E}">
        <p14:creationId xmlns:p14="http://schemas.microsoft.com/office/powerpoint/2010/main" val="3293848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B6AB850-E167-40B5-BEBD-D1A81C1761C7}" type="datetimeFigureOut">
              <a:rPr lang="es-MX" smtClean="0"/>
              <a:t>06/02/2020</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8FFC53EE-3FCB-4514-B334-0D994AF787DB}" type="slidenum">
              <a:rPr lang="es-MX" smtClean="0"/>
              <a:t>‹Nº›</a:t>
            </a:fld>
            <a:endParaRPr lang="es-MX"/>
          </a:p>
        </p:txBody>
      </p:sp>
    </p:spTree>
    <p:extLst>
      <p:ext uri="{BB962C8B-B14F-4D97-AF65-F5344CB8AC3E}">
        <p14:creationId xmlns:p14="http://schemas.microsoft.com/office/powerpoint/2010/main" val="170400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B6AB850-E167-40B5-BEBD-D1A81C1761C7}" type="datetimeFigureOut">
              <a:rPr lang="es-MX" smtClean="0"/>
              <a:t>06/02/2020</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FFC53EE-3FCB-4514-B334-0D994AF787DB}" type="slidenum">
              <a:rPr lang="es-MX" smtClean="0"/>
              <a:t>‹Nº›</a:t>
            </a:fld>
            <a:endParaRPr lang="es-MX"/>
          </a:p>
        </p:txBody>
      </p:sp>
    </p:spTree>
    <p:extLst>
      <p:ext uri="{BB962C8B-B14F-4D97-AF65-F5344CB8AC3E}">
        <p14:creationId xmlns:p14="http://schemas.microsoft.com/office/powerpoint/2010/main" val="3203225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B6AB850-E167-40B5-BEBD-D1A81C1761C7}" type="datetimeFigureOut">
              <a:rPr lang="es-MX" smtClean="0"/>
              <a:t>06/02/2020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FFC53EE-3FCB-4514-B334-0D994AF787DB}" type="slidenum">
              <a:rPr lang="es-MX" smtClean="0"/>
              <a:t>‹Nº›</a:t>
            </a:fld>
            <a:endParaRPr lang="es-MX"/>
          </a:p>
        </p:txBody>
      </p:sp>
    </p:spTree>
    <p:extLst>
      <p:ext uri="{BB962C8B-B14F-4D97-AF65-F5344CB8AC3E}">
        <p14:creationId xmlns:p14="http://schemas.microsoft.com/office/powerpoint/2010/main" val="220639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B6AB850-E167-40B5-BEBD-D1A81C1761C7}" type="datetimeFigureOut">
              <a:rPr lang="es-MX" smtClean="0"/>
              <a:t>06/02/2020</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FFC53EE-3FCB-4514-B334-0D994AF787DB}"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3172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DP1-CAfocpQ/U31ZQv_iqkI/AAAAAAAAAGs/7rdbG7UCr-o/s1600/imagen+t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5261" y="3429000"/>
            <a:ext cx="3203877" cy="2846589"/>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649724" y="578126"/>
            <a:ext cx="8618366" cy="4955203"/>
          </a:xfrm>
          <a:prstGeom prst="rect">
            <a:avLst/>
          </a:prstGeom>
          <a:noFill/>
        </p:spPr>
        <p:txBody>
          <a:bodyPr wrap="square" rtlCol="0">
            <a:spAutoFit/>
          </a:bodyPr>
          <a:lstStyle/>
          <a:p>
            <a:pPr algn="ctr"/>
            <a:r>
              <a:rPr lang="es-MX" sz="2400" b="1" i="1" dirty="0"/>
              <a:t>ESCUELA NORMAL DE  EDUCACIÓN PREESCOLAR</a:t>
            </a:r>
            <a:endParaRPr lang="es-MX" sz="2400" b="1" dirty="0"/>
          </a:p>
          <a:p>
            <a:pPr algn="ctr"/>
            <a:r>
              <a:rPr lang="es-MX" sz="2400" b="1" i="1" dirty="0"/>
              <a:t>Ciclo escolar</a:t>
            </a:r>
            <a:endParaRPr lang="es-MX" sz="2400" b="1" dirty="0"/>
          </a:p>
          <a:p>
            <a:pPr algn="ctr"/>
            <a:r>
              <a:rPr lang="es-MX" sz="2400" b="1" i="1" dirty="0" smtClean="0"/>
              <a:t>2019-2020</a:t>
            </a:r>
            <a:endParaRPr lang="es-MX" sz="2400" b="1" dirty="0"/>
          </a:p>
          <a:p>
            <a:endParaRPr lang="es-MX" sz="2400" b="1" dirty="0"/>
          </a:p>
          <a:p>
            <a:endParaRPr lang="es-MX" sz="2400" b="1" dirty="0"/>
          </a:p>
          <a:p>
            <a:pPr algn="ctr"/>
            <a:r>
              <a:rPr lang="es-MX" sz="2800" b="1" i="1" dirty="0" smtClean="0"/>
              <a:t>Computación</a:t>
            </a:r>
            <a:endParaRPr lang="es-MX" sz="2800" b="1" dirty="0"/>
          </a:p>
          <a:p>
            <a:endParaRPr lang="es-MX" sz="2400" b="1" dirty="0"/>
          </a:p>
          <a:p>
            <a:r>
              <a:rPr lang="es-MX" sz="2400" b="1" i="1" dirty="0"/>
              <a:t>2° Semestre </a:t>
            </a:r>
          </a:p>
          <a:p>
            <a:r>
              <a:rPr lang="es-MX" sz="2400" b="1" i="1" dirty="0"/>
              <a:t> Diana Elizabeth Cerda </a:t>
            </a:r>
            <a:r>
              <a:rPr lang="es-MX" sz="2400" b="1" i="1" dirty="0" err="1"/>
              <a:t>Orocio</a:t>
            </a:r>
            <a:r>
              <a:rPr lang="es-MX" sz="2400" b="1" i="1" dirty="0"/>
              <a:t> </a:t>
            </a:r>
          </a:p>
          <a:p>
            <a:r>
              <a:rPr lang="es-MX" sz="2400" b="1" i="1" dirty="0"/>
              <a:t>d</a:t>
            </a:r>
            <a:r>
              <a:rPr lang="es-MX" sz="2400" b="1" i="1" dirty="0" smtClean="0"/>
              <a:t>iana_elio@hotmail.com</a:t>
            </a:r>
            <a:endParaRPr lang="es-MX" sz="2400" b="1" i="1" dirty="0"/>
          </a:p>
          <a:p>
            <a:endParaRPr lang="es-MX" sz="2400" b="1" i="1" dirty="0"/>
          </a:p>
          <a:p>
            <a:endParaRPr lang="es-MX" sz="2400" b="1" i="1" dirty="0"/>
          </a:p>
          <a:p>
            <a:r>
              <a:rPr lang="es-MX" sz="2400" b="1" i="1" dirty="0"/>
              <a:t>        </a:t>
            </a:r>
            <a:endParaRPr lang="es-MX" sz="2400" dirty="0"/>
          </a:p>
        </p:txBody>
      </p:sp>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839" y="294902"/>
            <a:ext cx="1446530" cy="1181100"/>
          </a:xfrm>
          <a:prstGeom prst="rect">
            <a:avLst/>
          </a:prstGeom>
          <a:noFill/>
        </p:spPr>
      </p:pic>
      <p:pic>
        <p:nvPicPr>
          <p:cNvPr id="5" name="Imagen 5" descr="logo chiquit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80376" y="6381329"/>
            <a:ext cx="402972" cy="339601"/>
          </a:xfrm>
          <a:prstGeom prst="rect">
            <a:avLst/>
          </a:prstGeom>
          <a:noFill/>
          <a:ln>
            <a:noFill/>
          </a:ln>
        </p:spPr>
      </p:pic>
      <p:sp>
        <p:nvSpPr>
          <p:cNvPr id="6" name="CuadroTexto 6"/>
          <p:cNvSpPr txBox="1"/>
          <p:nvPr/>
        </p:nvSpPr>
        <p:spPr>
          <a:xfrm>
            <a:off x="2575502" y="6381328"/>
            <a:ext cx="848309" cy="400110"/>
          </a:xfrm>
          <a:prstGeom prst="rect">
            <a:avLst/>
          </a:prstGeom>
          <a:noFill/>
        </p:spPr>
        <p:txBody>
          <a:bodyPr wrap="none" rtlCol="0">
            <a:spAutoFit/>
          </a:bodyPr>
          <a:lstStyle/>
          <a:p>
            <a:r>
              <a:rPr lang="es-ES_tradnl" sz="1000" dirty="0"/>
              <a:t>ENEP-F-ST19</a:t>
            </a:r>
          </a:p>
          <a:p>
            <a:r>
              <a:rPr lang="es-ES_tradnl" sz="1000" dirty="0"/>
              <a:t>V00/012016</a:t>
            </a:r>
            <a:endParaRPr lang="es-ES" sz="1000" dirty="0"/>
          </a:p>
        </p:txBody>
      </p:sp>
    </p:spTree>
    <p:extLst>
      <p:ext uri="{BB962C8B-B14F-4D97-AF65-F5344CB8AC3E}">
        <p14:creationId xmlns:p14="http://schemas.microsoft.com/office/powerpoint/2010/main" val="3605350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73380" y="467800"/>
            <a:ext cx="8856984" cy="6247864"/>
          </a:xfrm>
          <a:prstGeom prst="rect">
            <a:avLst/>
          </a:prstGeom>
          <a:noFill/>
        </p:spPr>
        <p:txBody>
          <a:bodyPr wrap="square" rtlCol="0">
            <a:spAutoFit/>
          </a:bodyPr>
          <a:lstStyle/>
          <a:p>
            <a:r>
              <a:rPr lang="es-MX" sz="2400" b="1" dirty="0"/>
              <a:t>Unidad de Aprendizaje </a:t>
            </a:r>
            <a:r>
              <a:rPr lang="es-MX" sz="2400" b="1" dirty="0" smtClean="0"/>
              <a:t>II. Herramientas ofimáticas</a:t>
            </a:r>
          </a:p>
          <a:p>
            <a:r>
              <a:rPr lang="es-MX" sz="2400" b="1" dirty="0" smtClean="0"/>
              <a:t> </a:t>
            </a:r>
            <a:endParaRPr lang="es-MX" sz="2400" dirty="0"/>
          </a:p>
          <a:p>
            <a:r>
              <a:rPr lang="es-MX" sz="2200" b="1" dirty="0" smtClean="0"/>
              <a:t>I.  Trabajando en Word </a:t>
            </a:r>
          </a:p>
          <a:p>
            <a:pPr marL="457200" indent="-457200">
              <a:buAutoNum type="arabicPeriod"/>
            </a:pPr>
            <a:endParaRPr lang="es-MX" sz="2200" dirty="0"/>
          </a:p>
          <a:p>
            <a:pPr marL="457200" indent="-457200">
              <a:buFont typeface="+mj-lt"/>
              <a:buAutoNum type="arabicPeriod"/>
            </a:pPr>
            <a:r>
              <a:rPr lang="es-MX" sz="2200" dirty="0" smtClean="0"/>
              <a:t>área de trabajo</a:t>
            </a:r>
          </a:p>
          <a:p>
            <a:pPr marL="457200" indent="-457200">
              <a:buFont typeface="+mj-lt"/>
              <a:buAutoNum type="arabicPeriod"/>
            </a:pPr>
            <a:r>
              <a:rPr lang="es-MX" sz="2200" dirty="0" smtClean="0"/>
              <a:t>creación, edición y gestión de documentos</a:t>
            </a:r>
          </a:p>
          <a:p>
            <a:pPr marL="457200" indent="-457200">
              <a:buFont typeface="+mj-lt"/>
              <a:buAutoNum type="arabicPeriod"/>
            </a:pPr>
            <a:r>
              <a:rPr lang="es-MX" sz="2200" dirty="0" smtClean="0"/>
              <a:t>configuración de página</a:t>
            </a:r>
          </a:p>
          <a:p>
            <a:pPr marL="457200" indent="-457200">
              <a:buFont typeface="+mj-lt"/>
              <a:buAutoNum type="arabicPeriod"/>
            </a:pPr>
            <a:r>
              <a:rPr lang="es-MX" sz="2200" dirty="0" smtClean="0"/>
              <a:t>formato de párrafos</a:t>
            </a:r>
          </a:p>
          <a:p>
            <a:pPr marL="457200" indent="-457200">
              <a:buFont typeface="+mj-lt"/>
              <a:buAutoNum type="arabicPeriod"/>
            </a:pPr>
            <a:r>
              <a:rPr lang="es-MX" sz="2200" dirty="0" smtClean="0"/>
              <a:t>tabulación</a:t>
            </a:r>
          </a:p>
          <a:p>
            <a:pPr marL="457200" indent="-457200">
              <a:buFont typeface="+mj-lt"/>
              <a:buAutoNum type="arabicPeriod"/>
            </a:pPr>
            <a:r>
              <a:rPr lang="es-MX" sz="2200" dirty="0" smtClean="0"/>
              <a:t>páginas, documentos y secciones</a:t>
            </a:r>
          </a:p>
          <a:p>
            <a:pPr marL="457200" indent="-457200">
              <a:buFont typeface="+mj-lt"/>
              <a:buAutoNum type="arabicPeriod"/>
            </a:pPr>
            <a:r>
              <a:rPr lang="es-MX" sz="2200" dirty="0" smtClean="0"/>
              <a:t>formato avanzados</a:t>
            </a:r>
          </a:p>
          <a:p>
            <a:pPr marL="457200" indent="-457200">
              <a:buFont typeface="+mj-lt"/>
              <a:buAutoNum type="arabicPeriod"/>
            </a:pPr>
            <a:r>
              <a:rPr lang="es-MX" sz="2200" dirty="0" smtClean="0"/>
              <a:t>estilos y plantillas</a:t>
            </a:r>
          </a:p>
          <a:p>
            <a:pPr marL="457200" indent="-457200">
              <a:buFont typeface="+mj-lt"/>
              <a:buAutoNum type="arabicPeriod"/>
            </a:pPr>
            <a:r>
              <a:rPr lang="es-MX" sz="2200" dirty="0" smtClean="0"/>
              <a:t>las tablas</a:t>
            </a:r>
          </a:p>
          <a:p>
            <a:pPr marL="457200" indent="-457200">
              <a:buFont typeface="+mj-lt"/>
              <a:buAutoNum type="arabicPeriod"/>
            </a:pPr>
            <a:r>
              <a:rPr lang="es-MX" sz="2200" dirty="0" smtClean="0"/>
              <a:t>gráficos e imágenes</a:t>
            </a:r>
          </a:p>
          <a:p>
            <a:pPr marL="457200" indent="-457200">
              <a:buFont typeface="+mj-lt"/>
              <a:buAutoNum type="arabicPeriod"/>
            </a:pPr>
            <a:r>
              <a:rPr lang="es-MX" sz="2200" dirty="0" smtClean="0"/>
              <a:t>combinar correspondencia</a:t>
            </a:r>
          </a:p>
          <a:p>
            <a:pPr marL="457200" indent="-457200">
              <a:buFont typeface="+mj-lt"/>
              <a:buAutoNum type="arabicPeriod"/>
            </a:pPr>
            <a:r>
              <a:rPr lang="es-MX" sz="2200" dirty="0" smtClean="0"/>
              <a:t>tablas e índices</a:t>
            </a:r>
          </a:p>
          <a:p>
            <a:endParaRPr lang="es-MX" sz="2200" dirty="0" smtClean="0"/>
          </a:p>
          <a:p>
            <a:endParaRPr lang="es-MX" sz="2200" dirty="0"/>
          </a:p>
        </p:txBody>
      </p:sp>
    </p:spTree>
    <p:extLst>
      <p:ext uri="{BB962C8B-B14F-4D97-AF65-F5344CB8AC3E}">
        <p14:creationId xmlns:p14="http://schemas.microsoft.com/office/powerpoint/2010/main" val="2116704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49864" y="134070"/>
            <a:ext cx="8856984" cy="6586418"/>
          </a:xfrm>
          <a:prstGeom prst="rect">
            <a:avLst/>
          </a:prstGeom>
          <a:noFill/>
        </p:spPr>
        <p:txBody>
          <a:bodyPr wrap="square" rtlCol="0">
            <a:spAutoFit/>
          </a:bodyPr>
          <a:lstStyle/>
          <a:p>
            <a:r>
              <a:rPr lang="es-MX" sz="2400" b="1" dirty="0"/>
              <a:t>Unidad de Aprendizaje </a:t>
            </a:r>
            <a:r>
              <a:rPr lang="es-MX" sz="2400" b="1" dirty="0" smtClean="0"/>
              <a:t>I. Herramientas ofimáticas</a:t>
            </a:r>
          </a:p>
          <a:p>
            <a:r>
              <a:rPr lang="es-MX" sz="2400" b="1" dirty="0" smtClean="0"/>
              <a:t> </a:t>
            </a:r>
            <a:endParaRPr lang="es-MX" sz="2400" dirty="0"/>
          </a:p>
          <a:p>
            <a:r>
              <a:rPr lang="es-MX" sz="2200" b="1" dirty="0" smtClean="0"/>
              <a:t>II.  Trabajando en Excel</a:t>
            </a:r>
          </a:p>
          <a:p>
            <a:pPr marL="457200" indent="-457200">
              <a:buAutoNum type="arabicPeriod"/>
            </a:pPr>
            <a:endParaRPr lang="es-MX" sz="2200" dirty="0"/>
          </a:p>
          <a:p>
            <a:pPr marL="457200" indent="-457200">
              <a:buFont typeface="+mj-lt"/>
              <a:buAutoNum type="arabicPeriod"/>
            </a:pPr>
            <a:r>
              <a:rPr lang="es-MX" sz="2200" dirty="0" smtClean="0"/>
              <a:t>conceptos básicos</a:t>
            </a:r>
          </a:p>
          <a:p>
            <a:pPr marL="457200" indent="-457200">
              <a:buFont typeface="+mj-lt"/>
              <a:buAutoNum type="arabicPeriod"/>
            </a:pPr>
            <a:r>
              <a:rPr lang="es-MX" sz="2200" dirty="0" smtClean="0"/>
              <a:t>introducir y editar datos</a:t>
            </a:r>
          </a:p>
          <a:p>
            <a:pPr marL="457200" indent="-457200">
              <a:buFont typeface="+mj-lt"/>
              <a:buAutoNum type="arabicPeriod"/>
            </a:pPr>
            <a:r>
              <a:rPr lang="es-MX" sz="2200" dirty="0" smtClean="0"/>
              <a:t>desplazarse por una hoja de cálculo</a:t>
            </a:r>
          </a:p>
          <a:p>
            <a:pPr marL="457200" indent="-457200">
              <a:buFont typeface="+mj-lt"/>
              <a:buAutoNum type="arabicPeriod"/>
            </a:pPr>
            <a:r>
              <a:rPr lang="es-MX" sz="2200" dirty="0" smtClean="0"/>
              <a:t>gestionar el libro de trabajo</a:t>
            </a:r>
          </a:p>
          <a:p>
            <a:pPr marL="457200" indent="-457200">
              <a:buFont typeface="+mj-lt"/>
              <a:buAutoNum type="arabicPeriod"/>
            </a:pPr>
            <a:r>
              <a:rPr lang="es-MX" sz="2200" dirty="0" smtClean="0"/>
              <a:t>formato de las hojas de cálculo</a:t>
            </a:r>
          </a:p>
          <a:p>
            <a:pPr marL="457200" indent="-457200">
              <a:buFont typeface="+mj-lt"/>
              <a:buAutoNum type="arabicPeriod"/>
            </a:pPr>
            <a:r>
              <a:rPr lang="es-MX" sz="2200" dirty="0" smtClean="0"/>
              <a:t>fórmulas</a:t>
            </a:r>
          </a:p>
          <a:p>
            <a:pPr marL="457200" indent="-457200">
              <a:buFont typeface="+mj-lt"/>
              <a:buAutoNum type="arabicPeriod"/>
            </a:pPr>
            <a:r>
              <a:rPr lang="es-MX" sz="2200" dirty="0" smtClean="0"/>
              <a:t>funciones</a:t>
            </a:r>
          </a:p>
          <a:p>
            <a:pPr marL="457200" indent="-457200">
              <a:buFont typeface="+mj-lt"/>
              <a:buAutoNum type="arabicPeriod"/>
            </a:pPr>
            <a:r>
              <a:rPr lang="es-MX" sz="2200" dirty="0" smtClean="0"/>
              <a:t>imprimir y configuración página</a:t>
            </a:r>
          </a:p>
          <a:p>
            <a:pPr marL="457200" indent="-457200">
              <a:buFont typeface="+mj-lt"/>
              <a:buAutoNum type="arabicPeriod"/>
            </a:pPr>
            <a:r>
              <a:rPr lang="es-MX" sz="2200" dirty="0" smtClean="0"/>
              <a:t>las plantillas</a:t>
            </a:r>
          </a:p>
          <a:p>
            <a:pPr marL="457200" indent="-457200">
              <a:buFont typeface="+mj-lt"/>
              <a:buAutoNum type="arabicPeriod"/>
            </a:pPr>
            <a:r>
              <a:rPr lang="es-MX" sz="2200" dirty="0" smtClean="0"/>
              <a:t>ordenar los datos</a:t>
            </a:r>
          </a:p>
          <a:p>
            <a:pPr marL="457200" indent="-457200">
              <a:buFont typeface="+mj-lt"/>
              <a:buAutoNum type="arabicPeriod"/>
            </a:pPr>
            <a:r>
              <a:rPr lang="es-MX" sz="2200" dirty="0" smtClean="0"/>
              <a:t>autofiltro</a:t>
            </a:r>
          </a:p>
          <a:p>
            <a:pPr marL="457200" indent="-457200">
              <a:buFont typeface="+mj-lt"/>
              <a:buAutoNum type="arabicPeriod"/>
            </a:pPr>
            <a:r>
              <a:rPr lang="es-MX" sz="2200" dirty="0" smtClean="0"/>
              <a:t>filtro avanzado y comando subtotales</a:t>
            </a:r>
          </a:p>
          <a:p>
            <a:pPr marL="457200" indent="-457200">
              <a:buFont typeface="+mj-lt"/>
              <a:buAutoNum type="arabicPeriod"/>
            </a:pPr>
            <a:r>
              <a:rPr lang="es-MX" sz="2200" dirty="0" smtClean="0"/>
              <a:t>gráficos</a:t>
            </a:r>
          </a:p>
          <a:p>
            <a:pPr marL="457200" indent="-457200">
              <a:buFont typeface="+mj-lt"/>
              <a:buAutoNum type="arabicPeriod"/>
            </a:pPr>
            <a:r>
              <a:rPr lang="es-MX" sz="2200" dirty="0" smtClean="0"/>
              <a:t>tablas dinámicas</a:t>
            </a:r>
          </a:p>
          <a:p>
            <a:endParaRPr lang="es-MX" sz="2200" dirty="0"/>
          </a:p>
        </p:txBody>
      </p:sp>
    </p:spTree>
    <p:extLst>
      <p:ext uri="{BB962C8B-B14F-4D97-AF65-F5344CB8AC3E}">
        <p14:creationId xmlns:p14="http://schemas.microsoft.com/office/powerpoint/2010/main" val="3410444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631504" y="0"/>
            <a:ext cx="8229600" cy="1143000"/>
          </a:xfrm>
          <a:prstGeom prst="rect">
            <a:avLst/>
          </a:prstGeom>
        </p:spPr>
        <p:txBody>
          <a:bodyP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s-MX" sz="3600" b="1" dirty="0">
                <a:latin typeface="+mn-lt"/>
              </a:rPr>
              <a:t/>
            </a:r>
            <a:br>
              <a:rPr lang="es-MX" sz="3600" b="1" dirty="0">
                <a:latin typeface="+mn-lt"/>
              </a:rPr>
            </a:br>
            <a:endParaRPr lang="es-MX" sz="3200" b="1" dirty="0">
              <a:latin typeface="+mn-lt"/>
            </a:endParaRPr>
          </a:p>
        </p:txBody>
      </p:sp>
      <p:sp>
        <p:nvSpPr>
          <p:cNvPr id="14" name="Rectangle 11"/>
          <p:cNvSpPr>
            <a:spLocks noChangeArrowheads="1"/>
          </p:cNvSpPr>
          <p:nvPr/>
        </p:nvSpPr>
        <p:spPr bwMode="auto">
          <a:xfrm>
            <a:off x="1981201" y="49762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5" name="Rectangle 12"/>
          <p:cNvSpPr>
            <a:spLocks noChangeArrowheads="1"/>
          </p:cNvSpPr>
          <p:nvPr/>
        </p:nvSpPr>
        <p:spPr bwMode="auto">
          <a:xfrm>
            <a:off x="1981201" y="4747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7" name="Rectangle 14"/>
          <p:cNvSpPr>
            <a:spLocks noChangeArrowheads="1"/>
          </p:cNvSpPr>
          <p:nvPr/>
        </p:nvSpPr>
        <p:spPr bwMode="auto">
          <a:xfrm>
            <a:off x="1981201" y="56620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8" name="Rectangle 15"/>
          <p:cNvSpPr>
            <a:spLocks noChangeArrowheads="1"/>
          </p:cNvSpPr>
          <p:nvPr/>
        </p:nvSpPr>
        <p:spPr bwMode="auto">
          <a:xfrm>
            <a:off x="1981201" y="61192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9" name="Rectangle 16"/>
          <p:cNvSpPr>
            <a:spLocks noChangeArrowheads="1"/>
          </p:cNvSpPr>
          <p:nvPr/>
        </p:nvSpPr>
        <p:spPr bwMode="auto">
          <a:xfrm>
            <a:off x="1981201" y="65764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0" name="Rectangle 17"/>
          <p:cNvSpPr>
            <a:spLocks noChangeArrowheads="1"/>
          </p:cNvSpPr>
          <p:nvPr/>
        </p:nvSpPr>
        <p:spPr bwMode="auto">
          <a:xfrm>
            <a:off x="1981201" y="7033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1" name="20 CuadroTexto"/>
          <p:cNvSpPr txBox="1"/>
          <p:nvPr/>
        </p:nvSpPr>
        <p:spPr>
          <a:xfrm>
            <a:off x="1559495" y="1181066"/>
            <a:ext cx="9928459" cy="4154984"/>
          </a:xfrm>
          <a:prstGeom prst="rect">
            <a:avLst/>
          </a:prstGeom>
          <a:noFill/>
        </p:spPr>
        <p:txBody>
          <a:bodyPr wrap="square" rtlCol="0">
            <a:spAutoFit/>
          </a:bodyPr>
          <a:lstStyle/>
          <a:p>
            <a:pPr algn="just"/>
            <a:r>
              <a:rPr lang="es-MX" sz="2400" b="1" dirty="0"/>
              <a:t>Unidad de Aprendizaje </a:t>
            </a:r>
            <a:r>
              <a:rPr lang="es-MX" sz="2400" b="1" dirty="0" smtClean="0"/>
              <a:t>III</a:t>
            </a:r>
            <a:r>
              <a:rPr lang="es-MX" sz="2400" b="1" dirty="0"/>
              <a:t>. Las herramientas digitales para la educación</a:t>
            </a:r>
          </a:p>
          <a:p>
            <a:pPr algn="just"/>
            <a:endParaRPr lang="es-MX" sz="2400" b="1" dirty="0"/>
          </a:p>
          <a:p>
            <a:pPr marL="457200" indent="-457200" algn="just">
              <a:buFont typeface="+mj-lt"/>
              <a:buAutoNum type="arabicPeriod"/>
            </a:pPr>
            <a:r>
              <a:rPr lang="es-MX" sz="2400" dirty="0"/>
              <a:t>Importancia de las herramientas digitales para la educación</a:t>
            </a:r>
          </a:p>
          <a:p>
            <a:pPr marL="457200" indent="-457200" algn="just">
              <a:buFont typeface="+mj-lt"/>
              <a:buAutoNum type="arabicPeriod"/>
            </a:pPr>
            <a:r>
              <a:rPr lang="es-MX" sz="2400" dirty="0"/>
              <a:t>El efecto de las herramientas tecnológicas en el estudiante</a:t>
            </a:r>
          </a:p>
          <a:p>
            <a:pPr marL="457200" indent="-457200" algn="just">
              <a:buFont typeface="+mj-lt"/>
              <a:buAutoNum type="arabicPeriod"/>
            </a:pPr>
            <a:r>
              <a:rPr lang="es-MX" sz="2400" dirty="0"/>
              <a:t>Herramientas digitales para la educación</a:t>
            </a:r>
          </a:p>
          <a:p>
            <a:pPr marL="800100" lvl="1" indent="-342900" algn="just">
              <a:buFont typeface="Wingdings" panose="05000000000000000000" pitchFamily="2" charset="2"/>
              <a:buChar char="ü"/>
            </a:pPr>
            <a:r>
              <a:rPr lang="es-MX" sz="2400" dirty="0"/>
              <a:t>	Objetos de aprendizaje</a:t>
            </a:r>
          </a:p>
          <a:p>
            <a:pPr marL="457200" indent="-457200" algn="just">
              <a:buFont typeface="+mj-lt"/>
              <a:buAutoNum type="arabicPeriod" startAt="4"/>
            </a:pPr>
            <a:r>
              <a:rPr lang="es-MX" sz="2400" dirty="0" smtClean="0"/>
              <a:t>Software </a:t>
            </a:r>
            <a:r>
              <a:rPr lang="es-MX" sz="2400" dirty="0"/>
              <a:t>libre para la educación</a:t>
            </a:r>
          </a:p>
          <a:p>
            <a:pPr marL="457200" indent="-457200" algn="just">
              <a:buFont typeface="+mj-lt"/>
              <a:buAutoNum type="arabicPeriod" startAt="4"/>
            </a:pPr>
            <a:r>
              <a:rPr lang="es-MX" sz="2400" dirty="0"/>
              <a:t>Herramientas digitales para la educación en </a:t>
            </a:r>
            <a:r>
              <a:rPr lang="es-MX" sz="2400" dirty="0" smtClean="0"/>
              <a:t>línea</a:t>
            </a:r>
            <a:endParaRPr lang="es-MX" sz="2400" dirty="0"/>
          </a:p>
          <a:p>
            <a:pPr marL="457200" indent="-457200" algn="just">
              <a:buFont typeface="+mj-lt"/>
              <a:buAutoNum type="arabicPeriod" startAt="4"/>
            </a:pPr>
            <a:r>
              <a:rPr lang="es-MX" sz="2400" dirty="0"/>
              <a:t>Evaluación de las herramientas digitales educativas</a:t>
            </a:r>
          </a:p>
          <a:p>
            <a:pPr algn="just"/>
            <a:r>
              <a:rPr lang="es-MX" sz="2400" b="1" dirty="0"/>
              <a:t>	</a:t>
            </a:r>
          </a:p>
          <a:p>
            <a:pPr algn="just"/>
            <a:endParaRPr lang="es-MX" sz="2400" dirty="0"/>
          </a:p>
        </p:txBody>
      </p:sp>
    </p:spTree>
    <p:extLst>
      <p:ext uri="{BB962C8B-B14F-4D97-AF65-F5344CB8AC3E}">
        <p14:creationId xmlns:p14="http://schemas.microsoft.com/office/powerpoint/2010/main" val="3663110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27648" y="225515"/>
            <a:ext cx="5760640" cy="646331"/>
          </a:xfrm>
          <a:prstGeom prst="rect">
            <a:avLst/>
          </a:prstGeom>
          <a:noFill/>
        </p:spPr>
        <p:txBody>
          <a:bodyPr wrap="square" rtlCol="0">
            <a:spAutoFit/>
          </a:bodyPr>
          <a:lstStyle/>
          <a:p>
            <a:pPr algn="ctr"/>
            <a:r>
              <a:rPr lang="es-MX" sz="3600" b="1" dirty="0"/>
              <a:t>ORIENTACIONES DIDACTICAS </a:t>
            </a:r>
          </a:p>
        </p:txBody>
      </p:sp>
      <p:sp>
        <p:nvSpPr>
          <p:cNvPr id="3" name="2 CuadroTexto"/>
          <p:cNvSpPr txBox="1"/>
          <p:nvPr/>
        </p:nvSpPr>
        <p:spPr>
          <a:xfrm>
            <a:off x="1856090" y="1268760"/>
            <a:ext cx="8064896" cy="1938992"/>
          </a:xfrm>
          <a:prstGeom prst="rect">
            <a:avLst/>
          </a:prstGeom>
          <a:noFill/>
        </p:spPr>
        <p:txBody>
          <a:bodyPr wrap="square" rtlCol="0">
            <a:spAutoFit/>
          </a:bodyPr>
          <a:lstStyle/>
          <a:p>
            <a:pPr marL="342900" indent="-342900">
              <a:buFont typeface="Wingdings" panose="05000000000000000000" pitchFamily="2" charset="2"/>
              <a:buChar char="ü"/>
            </a:pPr>
            <a:r>
              <a:rPr lang="es-MX" sz="2400" dirty="0"/>
              <a:t>Evaluación Formativa y </a:t>
            </a:r>
            <a:r>
              <a:rPr lang="es-MX" sz="2400" dirty="0" err="1"/>
              <a:t>Sumativa</a:t>
            </a:r>
            <a:r>
              <a:rPr lang="es-MX" sz="2400" dirty="0"/>
              <a:t>. </a:t>
            </a:r>
          </a:p>
          <a:p>
            <a:pPr marL="342900" indent="-342900">
              <a:buFont typeface="Wingdings" panose="05000000000000000000" pitchFamily="2" charset="2"/>
              <a:buChar char="ü"/>
            </a:pPr>
            <a:r>
              <a:rPr lang="es-MX" sz="2400" dirty="0"/>
              <a:t>Habilidades informáticas </a:t>
            </a:r>
          </a:p>
          <a:p>
            <a:pPr marL="342900" indent="-342900">
              <a:buFont typeface="Wingdings" panose="05000000000000000000" pitchFamily="2" charset="2"/>
              <a:buChar char="ü"/>
            </a:pPr>
            <a:r>
              <a:rPr lang="es-MX" sz="2400" dirty="0"/>
              <a:t>Actitudes </a:t>
            </a:r>
          </a:p>
          <a:p>
            <a:pPr marL="342900" indent="-342900">
              <a:buFont typeface="Wingdings" panose="05000000000000000000" pitchFamily="2" charset="2"/>
              <a:buChar char="ü"/>
            </a:pPr>
            <a:r>
              <a:rPr lang="es-MX" sz="2400" dirty="0"/>
              <a:t>Ética </a:t>
            </a:r>
          </a:p>
          <a:p>
            <a:pPr marL="342900" indent="-342900">
              <a:buFont typeface="Wingdings" panose="05000000000000000000" pitchFamily="2" charset="2"/>
              <a:buChar char="ü"/>
            </a:pPr>
            <a:r>
              <a:rPr lang="es-MX" sz="2400" dirty="0"/>
              <a:t>Profesionalismo en el uso de las </a:t>
            </a:r>
            <a:r>
              <a:rPr lang="es-MX" sz="2400" dirty="0" smtClean="0"/>
              <a:t>tecnologías</a:t>
            </a:r>
            <a:endParaRPr lang="es-MX" sz="2400" dirty="0"/>
          </a:p>
        </p:txBody>
      </p:sp>
      <p:pic>
        <p:nvPicPr>
          <p:cNvPr id="6146" name="Picture 2" descr="http://www.exo.com.ar/sites/default/files/alumnopizarr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4868" y="3132422"/>
            <a:ext cx="5227340" cy="348738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1162824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2634" y="694741"/>
            <a:ext cx="9093821" cy="3785652"/>
          </a:xfrm>
          <a:prstGeom prst="rect">
            <a:avLst/>
          </a:prstGeom>
        </p:spPr>
        <p:txBody>
          <a:bodyPr wrap="square">
            <a:spAutoFit/>
          </a:bodyPr>
          <a:lstStyle/>
          <a:p>
            <a:pPr marL="342900" indent="-342900">
              <a:buFont typeface="Wingdings" panose="05000000000000000000" pitchFamily="2" charset="2"/>
              <a:buChar char="ü"/>
            </a:pPr>
            <a:r>
              <a:rPr lang="es-MX" sz="2400" dirty="0">
                <a:cs typeface="Arial" pitchFamily="34" charset="0"/>
              </a:rPr>
              <a:t>Computadora </a:t>
            </a:r>
            <a:endParaRPr lang="es-MX" sz="2400" dirty="0" smtClean="0">
              <a:cs typeface="Arial" pitchFamily="34" charset="0"/>
            </a:endParaRPr>
          </a:p>
          <a:p>
            <a:pPr marL="342900" indent="-342900">
              <a:buFont typeface="Wingdings" panose="05000000000000000000" pitchFamily="2" charset="2"/>
              <a:buChar char="ü"/>
            </a:pPr>
            <a:r>
              <a:rPr lang="es-MX" sz="2400" dirty="0" smtClean="0">
                <a:cs typeface="Arial" pitchFamily="34" charset="0"/>
              </a:rPr>
              <a:t>Correo de </a:t>
            </a:r>
            <a:r>
              <a:rPr lang="es-MX" sz="2400" dirty="0" err="1" smtClean="0">
                <a:cs typeface="Arial" pitchFamily="34" charset="0"/>
              </a:rPr>
              <a:t>gmail</a:t>
            </a:r>
            <a:endParaRPr lang="es-MX" sz="2400" dirty="0">
              <a:cs typeface="Arial" pitchFamily="34" charset="0"/>
            </a:endParaRPr>
          </a:p>
          <a:p>
            <a:pPr marL="342900" indent="-342900">
              <a:buFont typeface="Wingdings" panose="05000000000000000000" pitchFamily="2" charset="2"/>
              <a:buChar char="ü"/>
            </a:pPr>
            <a:r>
              <a:rPr lang="es-MX" sz="2400" dirty="0" smtClean="0">
                <a:cs typeface="Arial" pitchFamily="34" charset="0"/>
              </a:rPr>
              <a:t>Software de </a:t>
            </a:r>
            <a:r>
              <a:rPr lang="es-MX" sz="2400" dirty="0">
                <a:cs typeface="Arial" pitchFamily="34" charset="0"/>
              </a:rPr>
              <a:t>video, audio, ofimática, mapas conceptuales, presentaciones, herramientas colaborativas</a:t>
            </a:r>
            <a:r>
              <a:rPr lang="es-MX" sz="2400" dirty="0" smtClean="0">
                <a:cs typeface="Arial" pitchFamily="34" charset="0"/>
              </a:rPr>
              <a:t>, </a:t>
            </a:r>
            <a:r>
              <a:rPr lang="es-MX" sz="2400" dirty="0">
                <a:cs typeface="Arial" pitchFamily="34" charset="0"/>
              </a:rPr>
              <a:t>plataformas en </a:t>
            </a:r>
            <a:r>
              <a:rPr lang="es-MX" sz="2400" dirty="0" smtClean="0">
                <a:cs typeface="Arial" pitchFamily="34" charset="0"/>
              </a:rPr>
              <a:t>línea.</a:t>
            </a:r>
            <a:endParaRPr lang="es-MX" sz="2400" dirty="0">
              <a:cs typeface="Arial" pitchFamily="34" charset="0"/>
            </a:endParaRPr>
          </a:p>
          <a:p>
            <a:pPr marL="342900" indent="-342900">
              <a:buFont typeface="Wingdings" panose="05000000000000000000" pitchFamily="2" charset="2"/>
              <a:buChar char="ü"/>
            </a:pPr>
            <a:r>
              <a:rPr lang="es-MX" sz="2400" dirty="0">
                <a:cs typeface="Arial" pitchFamily="34" charset="0"/>
              </a:rPr>
              <a:t>Proyector en el aula </a:t>
            </a:r>
          </a:p>
          <a:p>
            <a:pPr marL="342900" indent="-342900">
              <a:buFont typeface="Wingdings" panose="05000000000000000000" pitchFamily="2" charset="2"/>
              <a:buChar char="ü"/>
            </a:pPr>
            <a:r>
              <a:rPr lang="es-MX" sz="2400" dirty="0">
                <a:cs typeface="Arial" pitchFamily="34" charset="0"/>
              </a:rPr>
              <a:t>Internet</a:t>
            </a:r>
          </a:p>
          <a:p>
            <a:pPr marL="342900" indent="-342900" algn="just">
              <a:buFont typeface="Wingdings" panose="05000000000000000000" pitchFamily="2" charset="2"/>
              <a:buChar char="ü"/>
            </a:pPr>
            <a:r>
              <a:rPr lang="es-MX" sz="2400" dirty="0">
                <a:cs typeface="Arial" pitchFamily="34" charset="0"/>
              </a:rPr>
              <a:t>Memoria USB</a:t>
            </a:r>
          </a:p>
          <a:p>
            <a:pPr marL="342900" indent="-342900" algn="just">
              <a:buFont typeface="Wingdings" panose="05000000000000000000" pitchFamily="2" charset="2"/>
              <a:buChar char="ü"/>
            </a:pPr>
            <a:r>
              <a:rPr lang="es-MX" sz="2400" dirty="0" smtClean="0">
                <a:cs typeface="Arial" pitchFamily="34" charset="0"/>
              </a:rPr>
              <a:t>Micrófono </a:t>
            </a:r>
            <a:endParaRPr lang="es-MX" sz="2400" dirty="0">
              <a:cs typeface="Arial" pitchFamily="34" charset="0"/>
            </a:endParaRPr>
          </a:p>
          <a:p>
            <a:pPr marL="342900" indent="-342900" algn="just">
              <a:buFont typeface="Wingdings" panose="05000000000000000000" pitchFamily="2" charset="2"/>
              <a:buChar char="ü"/>
            </a:pPr>
            <a:r>
              <a:rPr lang="es-MX" sz="2400" dirty="0">
                <a:cs typeface="Arial" pitchFamily="34" charset="0"/>
              </a:rPr>
              <a:t>Utilización de los celulares plataformas de internet, programas en la nube, formatos de video e imágenes.</a:t>
            </a:r>
          </a:p>
        </p:txBody>
      </p:sp>
      <p:sp>
        <p:nvSpPr>
          <p:cNvPr id="3" name="1 Título"/>
          <p:cNvSpPr txBox="1">
            <a:spLocks/>
          </p:cNvSpPr>
          <p:nvPr/>
        </p:nvSpPr>
        <p:spPr>
          <a:xfrm>
            <a:off x="2618928" y="53752"/>
            <a:ext cx="8229600" cy="1143000"/>
          </a:xfrm>
          <a:prstGeom prst="rect">
            <a:avLst/>
          </a:prstGeom>
        </p:spPr>
        <p:txBody>
          <a:bodyP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s-MX" sz="3600" b="1" dirty="0">
                <a:latin typeface="+mn-lt"/>
              </a:rPr>
              <a:t>MATERIAL</a:t>
            </a:r>
          </a:p>
        </p:txBody>
      </p:sp>
      <p:pic>
        <p:nvPicPr>
          <p:cNvPr id="4098" name="Picture 2" descr="https://encrypted-tbn2.gstatic.com/images?q=tbn:ANd9GcRy2wcf28dsHHatZNc9FDPAi61LycO9gniQS2WjxekpESuu7q0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259" y="4428877"/>
            <a:ext cx="3172368" cy="21034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80" name="Picture 8" descr="Resultado de imagen para gif de computación&quo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12075" y="147996"/>
            <a:ext cx="2857500"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55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116104" y="2222866"/>
            <a:ext cx="10112189" cy="1143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
        <p:nvSpPr>
          <p:cNvPr id="2" name="1 CuadroTexto"/>
          <p:cNvSpPr txBox="1"/>
          <p:nvPr/>
        </p:nvSpPr>
        <p:spPr>
          <a:xfrm>
            <a:off x="1559859" y="331402"/>
            <a:ext cx="9224681" cy="3231654"/>
          </a:xfrm>
          <a:prstGeom prst="rect">
            <a:avLst/>
          </a:prstGeom>
          <a:noFill/>
        </p:spPr>
        <p:txBody>
          <a:bodyPr wrap="square" rtlCol="0">
            <a:spAutoFit/>
          </a:bodyPr>
          <a:lstStyle/>
          <a:p>
            <a:pPr algn="ctr"/>
            <a:r>
              <a:rPr lang="es-MX" sz="3600" b="1" dirty="0"/>
              <a:t>RELACIÓN CON OTRAS MATERIAS</a:t>
            </a:r>
          </a:p>
          <a:p>
            <a:pPr algn="just"/>
            <a:endParaRPr lang="es-MX" sz="2400" b="1" dirty="0"/>
          </a:p>
          <a:p>
            <a:pPr algn="just"/>
            <a:endParaRPr lang="es-MX" sz="2400" dirty="0"/>
          </a:p>
          <a:p>
            <a:pPr algn="just"/>
            <a:r>
              <a:rPr lang="es-MX" sz="2400" dirty="0"/>
              <a:t/>
            </a:r>
            <a:br>
              <a:rPr lang="es-MX" sz="2400" dirty="0"/>
            </a:br>
            <a:endParaRPr lang="es-MX" sz="2400" dirty="0"/>
          </a:p>
          <a:p>
            <a:pPr algn="just"/>
            <a:r>
              <a:rPr lang="es-MX" sz="2400" dirty="0"/>
              <a:t>Se relaciona de forma general con todos los cursos  ya que  todas las materias piden el uso de las tics de diferentes formas.</a:t>
            </a:r>
          </a:p>
          <a:p>
            <a:endParaRPr lang="es-MX" sz="2400" dirty="0"/>
          </a:p>
        </p:txBody>
      </p:sp>
      <p:pic>
        <p:nvPicPr>
          <p:cNvPr id="5122" name="Picture 2" descr="http://4.bp.blogspot.com/-jYv_oznlGtA/T7Eb9b6rJRI/AAAAAAAAC8g/BJPiqUL3XMk/s320/ExpresoClou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782" y="3429000"/>
            <a:ext cx="3768080" cy="2826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932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981200" y="274638"/>
            <a:ext cx="8229600" cy="1143000"/>
          </a:xfrm>
          <a:prstGeom prst="rect">
            <a:avLst/>
          </a:prstGeom>
        </p:spPr>
        <p:txBody>
          <a:bodyPr>
            <a:normAutofit fontScale="975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s-MX" sz="3600" b="1" dirty="0">
                <a:latin typeface="+mn-lt"/>
              </a:rPr>
              <a:t>FECHA DE EVALUACION Y JORNADAS</a:t>
            </a:r>
          </a:p>
        </p:txBody>
      </p:sp>
      <p:graphicFrame>
        <p:nvGraphicFramePr>
          <p:cNvPr id="3" name="2 Tabla"/>
          <p:cNvGraphicFramePr>
            <a:graphicFrameLocks noGrp="1"/>
          </p:cNvGraphicFramePr>
          <p:nvPr>
            <p:extLst>
              <p:ext uri="{D42A27DB-BD31-4B8C-83A1-F6EECF244321}">
                <p14:modId xmlns:p14="http://schemas.microsoft.com/office/powerpoint/2010/main" val="965749238"/>
              </p:ext>
            </p:extLst>
          </p:nvPr>
        </p:nvGraphicFramePr>
        <p:xfrm>
          <a:off x="1981200" y="1417639"/>
          <a:ext cx="7575366" cy="1967835"/>
        </p:xfrm>
        <a:graphic>
          <a:graphicData uri="http://schemas.openxmlformats.org/drawingml/2006/table">
            <a:tbl>
              <a:tblPr firstRow="1" bandRow="1">
                <a:tableStyleId>{5C22544A-7EE6-4342-B048-85BDC9FD1C3A}</a:tableStyleId>
              </a:tblPr>
              <a:tblGrid>
                <a:gridCol w="3787683">
                  <a:extLst>
                    <a:ext uri="{9D8B030D-6E8A-4147-A177-3AD203B41FA5}">
                      <a16:colId xmlns:a16="http://schemas.microsoft.com/office/drawing/2014/main" val="20000"/>
                    </a:ext>
                  </a:extLst>
                </a:gridCol>
                <a:gridCol w="3787683">
                  <a:extLst>
                    <a:ext uri="{9D8B030D-6E8A-4147-A177-3AD203B41FA5}">
                      <a16:colId xmlns:a16="http://schemas.microsoft.com/office/drawing/2014/main" val="20001"/>
                    </a:ext>
                  </a:extLst>
                </a:gridCol>
              </a:tblGrid>
              <a:tr h="649927">
                <a:tc>
                  <a:txBody>
                    <a:bodyPr/>
                    <a:lstStyle/>
                    <a:p>
                      <a:endParaRPr lang="es-MX" sz="2400" dirty="0"/>
                    </a:p>
                  </a:txBody>
                  <a:tcPr/>
                </a:tc>
                <a:tc>
                  <a:txBody>
                    <a:bodyPr/>
                    <a:lstStyle/>
                    <a:p>
                      <a:endParaRPr lang="es-MX" sz="2400" dirty="0"/>
                    </a:p>
                  </a:txBody>
                  <a:tcPr/>
                </a:tc>
                <a:extLst>
                  <a:ext uri="{0D108BD9-81ED-4DB2-BD59-A6C34878D82A}">
                    <a16:rowId xmlns:a16="http://schemas.microsoft.com/office/drawing/2014/main" val="10000"/>
                  </a:ext>
                </a:extLst>
              </a:tr>
              <a:tr h="658954">
                <a:tc>
                  <a:txBody>
                    <a:bodyPr/>
                    <a:lstStyle/>
                    <a:p>
                      <a:r>
                        <a:rPr lang="es-MX" sz="2400" dirty="0" smtClean="0"/>
                        <a:t>PRIMERA JORNADA</a:t>
                      </a:r>
                      <a:endParaRPr lang="es-MX" sz="2400" dirty="0"/>
                    </a:p>
                  </a:txBody>
                  <a:tcPr/>
                </a:tc>
                <a:tc>
                  <a:txBody>
                    <a:bodyPr/>
                    <a:lstStyle/>
                    <a:p>
                      <a:endParaRPr lang="es-MX" sz="2400" dirty="0"/>
                    </a:p>
                  </a:txBody>
                  <a:tcPr/>
                </a:tc>
                <a:extLst>
                  <a:ext uri="{0D108BD9-81ED-4DB2-BD59-A6C34878D82A}">
                    <a16:rowId xmlns:a16="http://schemas.microsoft.com/office/drawing/2014/main" val="10001"/>
                  </a:ext>
                </a:extLst>
              </a:tr>
              <a:tr h="658954">
                <a:tc>
                  <a:txBody>
                    <a:bodyPr/>
                    <a:lstStyle/>
                    <a:p>
                      <a:r>
                        <a:rPr lang="es-MX" sz="2400" dirty="0" smtClean="0"/>
                        <a:t>SEGUNDA JORNADA </a:t>
                      </a:r>
                      <a:endParaRPr lang="es-MX" sz="2400" dirty="0"/>
                    </a:p>
                  </a:txBody>
                  <a:tcPr/>
                </a:tc>
                <a:tc>
                  <a:txBody>
                    <a:bodyPr/>
                    <a:lstStyle/>
                    <a:p>
                      <a:endParaRPr lang="es-MX" sz="2400" dirty="0"/>
                    </a:p>
                  </a:txBody>
                  <a:tcPr/>
                </a:tc>
                <a:extLst>
                  <a:ext uri="{0D108BD9-81ED-4DB2-BD59-A6C34878D82A}">
                    <a16:rowId xmlns:a16="http://schemas.microsoft.com/office/drawing/2014/main" val="10002"/>
                  </a:ext>
                </a:extLst>
              </a:tr>
            </a:tbl>
          </a:graphicData>
        </a:graphic>
      </p:graphicFrame>
      <p:pic>
        <p:nvPicPr>
          <p:cNvPr id="4"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0376" y="6381329"/>
            <a:ext cx="402972" cy="339601"/>
          </a:xfrm>
          <a:prstGeom prst="rect">
            <a:avLst/>
          </a:prstGeom>
          <a:noFill/>
          <a:ln>
            <a:noFill/>
          </a:ln>
        </p:spPr>
      </p:pic>
      <p:sp>
        <p:nvSpPr>
          <p:cNvPr id="5" name="CuadroTexto 6"/>
          <p:cNvSpPr txBox="1"/>
          <p:nvPr/>
        </p:nvSpPr>
        <p:spPr>
          <a:xfrm>
            <a:off x="2575502" y="6381328"/>
            <a:ext cx="848309" cy="400110"/>
          </a:xfrm>
          <a:prstGeom prst="rect">
            <a:avLst/>
          </a:prstGeom>
          <a:noFill/>
        </p:spPr>
        <p:txBody>
          <a:bodyPr wrap="none" rtlCol="0">
            <a:spAutoFit/>
          </a:bodyPr>
          <a:lstStyle/>
          <a:p>
            <a:r>
              <a:rPr lang="es-ES_tradnl" sz="1000" dirty="0"/>
              <a:t>ENEP-F-ST19</a:t>
            </a:r>
          </a:p>
          <a:p>
            <a:r>
              <a:rPr lang="es-ES_tradnl" sz="1000" dirty="0"/>
              <a:t>V00/012016</a:t>
            </a:r>
            <a:endParaRPr lang="es-ES" sz="1000" dirty="0"/>
          </a:p>
        </p:txBody>
      </p:sp>
    </p:spTree>
    <p:extLst>
      <p:ext uri="{BB962C8B-B14F-4D97-AF65-F5344CB8AC3E}">
        <p14:creationId xmlns:p14="http://schemas.microsoft.com/office/powerpoint/2010/main" val="3946867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1981200" y="274638"/>
            <a:ext cx="8229600" cy="1143000"/>
          </a:xfrm>
          <a:prstGeom prst="rect">
            <a:avLst/>
          </a:prstGeom>
        </p:spPr>
        <p:txBody>
          <a:bodyP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s-MX" sz="3600" b="1">
                <a:latin typeface="+mn-lt"/>
              </a:rPr>
              <a:t>CRITERIOS DE EVALUACION</a:t>
            </a:r>
            <a:endParaRPr lang="es-MX" sz="3600" b="1" dirty="0">
              <a:latin typeface="+mn-lt"/>
            </a:endParaRPr>
          </a:p>
        </p:txBody>
      </p:sp>
      <p:pic>
        <p:nvPicPr>
          <p:cNvPr id="4"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0376" y="6381329"/>
            <a:ext cx="402972" cy="339601"/>
          </a:xfrm>
          <a:prstGeom prst="rect">
            <a:avLst/>
          </a:prstGeom>
          <a:noFill/>
          <a:ln>
            <a:noFill/>
          </a:ln>
        </p:spPr>
      </p:pic>
      <p:sp>
        <p:nvSpPr>
          <p:cNvPr id="5" name="CuadroTexto 6"/>
          <p:cNvSpPr txBox="1"/>
          <p:nvPr/>
        </p:nvSpPr>
        <p:spPr>
          <a:xfrm>
            <a:off x="2575502" y="6381328"/>
            <a:ext cx="848309" cy="400110"/>
          </a:xfrm>
          <a:prstGeom prst="rect">
            <a:avLst/>
          </a:prstGeom>
          <a:noFill/>
        </p:spPr>
        <p:txBody>
          <a:bodyPr wrap="none" rtlCol="0">
            <a:spAutoFit/>
          </a:bodyPr>
          <a:lstStyle/>
          <a:p>
            <a:r>
              <a:rPr lang="es-ES_tradnl" sz="1000" dirty="0"/>
              <a:t>ENEP-F-ST19</a:t>
            </a:r>
          </a:p>
          <a:p>
            <a:r>
              <a:rPr lang="es-ES_tradnl" sz="1000" dirty="0"/>
              <a:t>V00/012016</a:t>
            </a:r>
            <a:endParaRPr lang="es-ES" sz="1000" dirty="0"/>
          </a:p>
        </p:txBody>
      </p:sp>
      <p:graphicFrame>
        <p:nvGraphicFramePr>
          <p:cNvPr id="2" name="1 Tabla"/>
          <p:cNvGraphicFramePr>
            <a:graphicFrameLocks noGrp="1"/>
          </p:cNvGraphicFramePr>
          <p:nvPr>
            <p:extLst>
              <p:ext uri="{D42A27DB-BD31-4B8C-83A1-F6EECF244321}">
                <p14:modId xmlns:p14="http://schemas.microsoft.com/office/powerpoint/2010/main" val="355357225"/>
              </p:ext>
            </p:extLst>
          </p:nvPr>
        </p:nvGraphicFramePr>
        <p:xfrm>
          <a:off x="2711624" y="1417638"/>
          <a:ext cx="6943364" cy="2835336"/>
        </p:xfrm>
        <a:graphic>
          <a:graphicData uri="http://schemas.openxmlformats.org/drawingml/2006/table">
            <a:tbl>
              <a:tblPr firstRow="1" bandRow="1">
                <a:tableStyleId>{5C22544A-7EE6-4342-B048-85BDC9FD1C3A}</a:tableStyleId>
              </a:tblPr>
              <a:tblGrid>
                <a:gridCol w="3471682">
                  <a:extLst>
                    <a:ext uri="{9D8B030D-6E8A-4147-A177-3AD203B41FA5}">
                      <a16:colId xmlns:a16="http://schemas.microsoft.com/office/drawing/2014/main" val="20000"/>
                    </a:ext>
                  </a:extLst>
                </a:gridCol>
                <a:gridCol w="3471682">
                  <a:extLst>
                    <a:ext uri="{9D8B030D-6E8A-4147-A177-3AD203B41FA5}">
                      <a16:colId xmlns:a16="http://schemas.microsoft.com/office/drawing/2014/main" val="20001"/>
                    </a:ext>
                  </a:extLst>
                </a:gridCol>
              </a:tblGrid>
              <a:tr h="708834">
                <a:tc>
                  <a:txBody>
                    <a:bodyPr/>
                    <a:lstStyle/>
                    <a:p>
                      <a:r>
                        <a:rPr lang="es-MX" sz="2400" b="1" dirty="0" smtClean="0"/>
                        <a:t>Examen</a:t>
                      </a:r>
                      <a:endParaRPr lang="es-MX" sz="2400" b="1" dirty="0"/>
                    </a:p>
                  </a:txBody>
                  <a:tcPr/>
                </a:tc>
                <a:tc>
                  <a:txBody>
                    <a:bodyPr/>
                    <a:lstStyle/>
                    <a:p>
                      <a:endParaRPr lang="es-MX" sz="2400" b="1" dirty="0"/>
                    </a:p>
                  </a:txBody>
                  <a:tcPr/>
                </a:tc>
                <a:extLst>
                  <a:ext uri="{0D108BD9-81ED-4DB2-BD59-A6C34878D82A}">
                    <a16:rowId xmlns:a16="http://schemas.microsoft.com/office/drawing/2014/main" val="10000"/>
                  </a:ext>
                </a:extLst>
              </a:tr>
              <a:tr h="708834">
                <a:tc>
                  <a:txBody>
                    <a:bodyPr/>
                    <a:lstStyle/>
                    <a:p>
                      <a:r>
                        <a:rPr lang="es-MX" sz="2400" b="1" dirty="0" smtClean="0"/>
                        <a:t>Trabajos escritos </a:t>
                      </a:r>
                      <a:endParaRPr lang="es-MX" sz="2400" b="1" dirty="0"/>
                    </a:p>
                  </a:txBody>
                  <a:tcPr/>
                </a:tc>
                <a:tc>
                  <a:txBody>
                    <a:bodyPr/>
                    <a:lstStyle/>
                    <a:p>
                      <a:endParaRPr lang="es-MX" sz="2400" b="1" dirty="0"/>
                    </a:p>
                  </a:txBody>
                  <a:tcPr/>
                </a:tc>
                <a:extLst>
                  <a:ext uri="{0D108BD9-81ED-4DB2-BD59-A6C34878D82A}">
                    <a16:rowId xmlns:a16="http://schemas.microsoft.com/office/drawing/2014/main" val="10001"/>
                  </a:ext>
                </a:extLst>
              </a:tr>
              <a:tr h="708834">
                <a:tc>
                  <a:txBody>
                    <a:bodyPr/>
                    <a:lstStyle/>
                    <a:p>
                      <a:r>
                        <a:rPr lang="es-MX" sz="2400" b="1" dirty="0" smtClean="0"/>
                        <a:t>Portafolio</a:t>
                      </a:r>
                      <a:endParaRPr lang="es-MX" sz="2400" b="1" dirty="0"/>
                    </a:p>
                  </a:txBody>
                  <a:tcPr/>
                </a:tc>
                <a:tc>
                  <a:txBody>
                    <a:bodyPr/>
                    <a:lstStyle/>
                    <a:p>
                      <a:endParaRPr lang="es-MX" sz="2400" b="1" dirty="0"/>
                    </a:p>
                  </a:txBody>
                  <a:tcPr/>
                </a:tc>
                <a:extLst>
                  <a:ext uri="{0D108BD9-81ED-4DB2-BD59-A6C34878D82A}">
                    <a16:rowId xmlns:a16="http://schemas.microsoft.com/office/drawing/2014/main" val="10002"/>
                  </a:ext>
                </a:extLst>
              </a:tr>
              <a:tr h="708834">
                <a:tc>
                  <a:txBody>
                    <a:bodyPr/>
                    <a:lstStyle/>
                    <a:p>
                      <a:r>
                        <a:rPr lang="es-MX" sz="2400" b="1" dirty="0" smtClean="0"/>
                        <a:t>Total </a:t>
                      </a:r>
                      <a:endParaRPr lang="es-MX" sz="2400" b="1" dirty="0"/>
                    </a:p>
                  </a:txBody>
                  <a:tcPr/>
                </a:tc>
                <a:tc>
                  <a:txBody>
                    <a:bodyPr/>
                    <a:lstStyle/>
                    <a:p>
                      <a:endParaRPr lang="es-MX" sz="2400" b="1"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70355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1703512" y="-18256"/>
            <a:ext cx="8229600" cy="1143000"/>
          </a:xfrm>
          <a:prstGeom prst="rect">
            <a:avLst/>
          </a:prstGeom>
        </p:spPr>
        <p:txBody>
          <a:bodyP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s-MX" sz="3600" b="1" dirty="0">
                <a:latin typeface="+mn-lt"/>
              </a:rPr>
              <a:t>REGLAMENTO </a:t>
            </a:r>
          </a:p>
        </p:txBody>
      </p:sp>
      <p:sp>
        <p:nvSpPr>
          <p:cNvPr id="4" name="3 Rectángulo"/>
          <p:cNvSpPr/>
          <p:nvPr/>
        </p:nvSpPr>
        <p:spPr>
          <a:xfrm>
            <a:off x="599016" y="600830"/>
            <a:ext cx="8399009" cy="5847755"/>
          </a:xfrm>
          <a:prstGeom prst="rect">
            <a:avLst/>
          </a:prstGeom>
        </p:spPr>
        <p:txBody>
          <a:bodyPr wrap="square">
            <a:spAutoFit/>
          </a:bodyPr>
          <a:lstStyle/>
          <a:p>
            <a:pPr marL="285750" indent="-285750" algn="just">
              <a:buFont typeface="Wingdings" pitchFamily="2" charset="2"/>
              <a:buChar char="ü"/>
            </a:pPr>
            <a:r>
              <a:rPr lang="es-MX" sz="2200" b="1" dirty="0">
                <a:solidFill>
                  <a:srgbClr val="483F24"/>
                </a:solidFill>
                <a:cs typeface="Arial" pitchFamily="34" charset="0"/>
              </a:rPr>
              <a:t> </a:t>
            </a:r>
            <a:r>
              <a:rPr lang="es-MX" sz="2200" dirty="0"/>
              <a:t>Sentarse por número de lista y reportar inmediatamente si su computadora se encuentra en mal estado ya sea Hardware o Software de lo contrario se le hará cargo de los desperfectos que tenga.</a:t>
            </a:r>
            <a:endParaRPr lang="es-MX" sz="2200" b="1" dirty="0">
              <a:solidFill>
                <a:srgbClr val="483F24"/>
              </a:solidFill>
              <a:cs typeface="Arial" pitchFamily="34" charset="0"/>
            </a:endParaRPr>
          </a:p>
          <a:p>
            <a:pPr marL="285750" indent="-285750" algn="just">
              <a:buFont typeface="Wingdings" pitchFamily="2" charset="2"/>
              <a:buChar char="ü"/>
            </a:pPr>
            <a:r>
              <a:rPr lang="es-MX" sz="2200" dirty="0">
                <a:cs typeface="Arial" pitchFamily="34" charset="0"/>
              </a:rPr>
              <a:t>Respeto a sus compañeros y profesores</a:t>
            </a:r>
          </a:p>
          <a:p>
            <a:pPr marL="285750" indent="-285750" algn="just">
              <a:buFont typeface="Wingdings" pitchFamily="2" charset="2"/>
              <a:buChar char="ü"/>
            </a:pPr>
            <a:r>
              <a:rPr lang="es-MX" sz="2200" dirty="0">
                <a:cs typeface="Arial" pitchFamily="34" charset="0"/>
              </a:rPr>
              <a:t> mantener orden y disciplina asi como no entrar  con alimentos.</a:t>
            </a:r>
          </a:p>
          <a:p>
            <a:pPr marL="285750" indent="-285750" algn="just">
              <a:buFont typeface="Wingdings" pitchFamily="2" charset="2"/>
              <a:buChar char="ü"/>
            </a:pPr>
            <a:r>
              <a:rPr lang="es-MX" sz="2200" dirty="0">
                <a:cs typeface="Arial" pitchFamily="34" charset="0"/>
              </a:rPr>
              <a:t> entregar trabajos en tiempo y forma</a:t>
            </a:r>
          </a:p>
          <a:p>
            <a:pPr marL="285750" indent="-285750" algn="just">
              <a:buFont typeface="Wingdings" pitchFamily="2" charset="2"/>
              <a:buChar char="ü"/>
            </a:pPr>
            <a:r>
              <a:rPr lang="es-MX" sz="2200" dirty="0">
                <a:cs typeface="Arial" pitchFamily="34" charset="0"/>
              </a:rPr>
              <a:t> asistencia</a:t>
            </a:r>
            <a:r>
              <a:rPr lang="es-MX" sz="2200" dirty="0" smtClean="0">
                <a:cs typeface="Arial" pitchFamily="34" charset="0"/>
              </a:rPr>
              <a:t>, entrar a tiempo al salón  </a:t>
            </a:r>
          </a:p>
          <a:p>
            <a:pPr marL="285750" indent="-285750" algn="just">
              <a:buFont typeface="Wingdings" pitchFamily="2" charset="2"/>
              <a:buChar char="ü"/>
            </a:pPr>
            <a:r>
              <a:rPr lang="es-MX" sz="2200" dirty="0" smtClean="0">
                <a:cs typeface="Arial" pitchFamily="34" charset="0"/>
              </a:rPr>
              <a:t>poner </a:t>
            </a:r>
            <a:r>
              <a:rPr lang="es-MX" sz="2200" dirty="0">
                <a:cs typeface="Arial" pitchFamily="34" charset="0"/>
              </a:rPr>
              <a:t>su celular en vibrar y dentro de su bolso, no hablar por celular durante la clase.</a:t>
            </a:r>
          </a:p>
          <a:p>
            <a:pPr marL="285750" indent="-285750" algn="just">
              <a:buFont typeface="Wingdings" pitchFamily="2" charset="2"/>
              <a:buChar char="ü"/>
            </a:pPr>
            <a:r>
              <a:rPr lang="es-MX" sz="2200" dirty="0">
                <a:cs typeface="Arial" pitchFamily="34" charset="0"/>
              </a:rPr>
              <a:t> pedir permiso para salidas en clase.</a:t>
            </a:r>
          </a:p>
          <a:p>
            <a:pPr marL="285750" indent="-285750" algn="just">
              <a:buFont typeface="Wingdings" pitchFamily="2" charset="2"/>
              <a:buChar char="ü"/>
            </a:pPr>
            <a:r>
              <a:rPr lang="es-MX" sz="2200" dirty="0">
                <a:cs typeface="Arial" pitchFamily="34" charset="0"/>
              </a:rPr>
              <a:t> durante la clase se debe emplear la computadora para el trabajo asignado, de no ser así se le pedirá que se retire de la clase.</a:t>
            </a:r>
          </a:p>
          <a:p>
            <a:pPr marL="285750" indent="-285750" algn="just">
              <a:buFont typeface="Wingdings" pitchFamily="2" charset="2"/>
              <a:buChar char="ü"/>
            </a:pPr>
            <a:r>
              <a:rPr lang="es-MX" sz="2200" dirty="0">
                <a:cs typeface="Arial" pitchFamily="34" charset="0"/>
              </a:rPr>
              <a:t> cuidar el equipo en el que trabajaran durante el semestre.</a:t>
            </a:r>
          </a:p>
          <a:p>
            <a:pPr marL="285750" indent="-285750" algn="just">
              <a:buFont typeface="Wingdings" pitchFamily="2" charset="2"/>
              <a:buChar char="ü"/>
            </a:pPr>
            <a:r>
              <a:rPr lang="es-MX" sz="2200" dirty="0">
                <a:cs typeface="Arial" pitchFamily="34" charset="0"/>
              </a:rPr>
              <a:t>No se permitirá el uso de mensajeros, Facebook, </a:t>
            </a:r>
            <a:r>
              <a:rPr lang="es-MX" sz="2200" dirty="0" err="1">
                <a:cs typeface="Arial" pitchFamily="34" charset="0"/>
              </a:rPr>
              <a:t>Youtube</a:t>
            </a:r>
            <a:r>
              <a:rPr lang="es-MX" sz="2200" dirty="0">
                <a:cs typeface="Arial" pitchFamily="34" charset="0"/>
              </a:rPr>
              <a:t> u otros durante el tiempo de explicación y realización de ejercicios</a:t>
            </a:r>
            <a:r>
              <a:rPr lang="es-MX" sz="2200" dirty="0" smtClean="0">
                <a:cs typeface="Arial" pitchFamily="34" charset="0"/>
              </a:rPr>
              <a:t>.</a:t>
            </a:r>
          </a:p>
          <a:p>
            <a:pPr marL="285750" indent="-285750" algn="just">
              <a:buFont typeface="Wingdings" pitchFamily="2" charset="2"/>
              <a:buChar char="ü"/>
            </a:pPr>
            <a:r>
              <a:rPr lang="es-MX" sz="2200" dirty="0" smtClean="0">
                <a:cs typeface="Arial" pitchFamily="34" charset="0"/>
              </a:rPr>
              <a:t>No entrar con alimentos </a:t>
            </a:r>
            <a:endParaRPr lang="es-MX" sz="2200" dirty="0">
              <a:cs typeface="Arial" pitchFamily="34" charset="0"/>
            </a:endParaRPr>
          </a:p>
        </p:txBody>
      </p:sp>
      <p:pic>
        <p:nvPicPr>
          <p:cNvPr id="4098" name="Picture 2" descr="Resultado de imagen para reglas y normas gifs&quo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0422409">
            <a:off x="8587405" y="1504464"/>
            <a:ext cx="3810000" cy="272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055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07568" y="2337708"/>
            <a:ext cx="7776864" cy="1384995"/>
          </a:xfrm>
          <a:prstGeom prst="rect">
            <a:avLst/>
          </a:prstGeom>
          <a:noFill/>
        </p:spPr>
        <p:txBody>
          <a:bodyPr wrap="square" rtlCol="0">
            <a:spAutoFit/>
          </a:bodyPr>
          <a:lstStyle/>
          <a:p>
            <a:pPr algn="ctr"/>
            <a:r>
              <a:rPr lang="es-MX" sz="2800" b="1" dirty="0"/>
              <a:t>Videos de introducción   </a:t>
            </a:r>
          </a:p>
          <a:p>
            <a:endParaRPr lang="es-MX" sz="2800" b="1" dirty="0"/>
          </a:p>
          <a:p>
            <a:r>
              <a:rPr lang="es-MX" sz="2800" b="1" dirty="0"/>
              <a:t>https://www.youtube.com/watch?v=n7VFGES718k</a:t>
            </a:r>
          </a:p>
        </p:txBody>
      </p:sp>
    </p:spTree>
    <p:extLst>
      <p:ext uri="{BB962C8B-B14F-4D97-AF65-F5344CB8AC3E}">
        <p14:creationId xmlns:p14="http://schemas.microsoft.com/office/powerpoint/2010/main" val="3065526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4107505" y="2813937"/>
            <a:ext cx="3778624" cy="615063"/>
          </a:xfrm>
          <a:prstGeom prst="roundRect">
            <a:avLst/>
          </a:prstGeom>
          <a:solidFill>
            <a:srgbClr val="9F5F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ctrTitle"/>
          </p:nvPr>
        </p:nvSpPr>
        <p:spPr>
          <a:xfrm>
            <a:off x="2224917" y="835025"/>
            <a:ext cx="7543800" cy="2593975"/>
          </a:xfrm>
        </p:spPr>
        <p:txBody>
          <a:bodyPr/>
          <a:lstStyle/>
          <a:p>
            <a:pPr algn="ctr"/>
            <a:r>
              <a:rPr lang="es-MX" sz="3600" b="1" i="1" dirty="0">
                <a:latin typeface="+mn-lt"/>
              </a:rPr>
              <a:t>Trayecto Formativo</a:t>
            </a:r>
            <a:br>
              <a:rPr lang="es-MX" sz="3600" b="1" i="1" dirty="0">
                <a:latin typeface="+mn-lt"/>
              </a:rPr>
            </a:br>
            <a:r>
              <a:rPr lang="es-MX" sz="3600" b="1" i="1" dirty="0">
                <a:latin typeface="+mn-lt"/>
              </a:rPr>
              <a:t/>
            </a:r>
            <a:br>
              <a:rPr lang="es-MX" sz="3600" b="1" i="1" dirty="0">
                <a:latin typeface="+mn-lt"/>
              </a:rPr>
            </a:br>
            <a:r>
              <a:rPr lang="es-MX" sz="3600" b="1" i="1" dirty="0">
                <a:solidFill>
                  <a:schemeClr val="bg1"/>
                </a:solidFill>
                <a:latin typeface="+mn-lt"/>
              </a:rPr>
              <a:t>O</a:t>
            </a:r>
            <a:r>
              <a:rPr lang="es-MX" sz="3600" b="1" i="1" dirty="0" smtClean="0">
                <a:solidFill>
                  <a:schemeClr val="bg1"/>
                </a:solidFill>
                <a:latin typeface="+mn-lt"/>
              </a:rPr>
              <a:t>ptativo </a:t>
            </a:r>
            <a:endParaRPr lang="es-MX" sz="3600" dirty="0">
              <a:solidFill>
                <a:schemeClr val="bg1"/>
              </a:solidFill>
              <a:latin typeface="+mn-lt"/>
            </a:endParaRPr>
          </a:p>
        </p:txBody>
      </p:sp>
    </p:spTree>
    <p:extLst>
      <p:ext uri="{BB962C8B-B14F-4D97-AF65-F5344CB8AC3E}">
        <p14:creationId xmlns:p14="http://schemas.microsoft.com/office/powerpoint/2010/main" val="425374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2237" y="294591"/>
            <a:ext cx="11456893" cy="6124754"/>
          </a:xfrm>
          <a:prstGeom prst="rect">
            <a:avLst/>
          </a:prstGeom>
          <a:noFill/>
        </p:spPr>
        <p:txBody>
          <a:bodyPr wrap="square" rtlCol="0">
            <a:spAutoFit/>
          </a:bodyPr>
          <a:lstStyle/>
          <a:p>
            <a:pPr algn="ctr"/>
            <a:r>
              <a:rPr lang="es-MX" sz="2800" b="1" dirty="0"/>
              <a:t>PROPÓSITO DEL CURSO </a:t>
            </a:r>
            <a:endParaRPr lang="es-MX" sz="2800" b="1" dirty="0" smtClean="0"/>
          </a:p>
          <a:p>
            <a:pPr algn="ctr"/>
            <a:endParaRPr lang="es-MX" sz="2800" dirty="0"/>
          </a:p>
          <a:p>
            <a:pPr algn="just"/>
            <a:r>
              <a:rPr lang="es-MX" sz="3200" dirty="0"/>
              <a:t>Este curso tiene como propósito </a:t>
            </a:r>
            <a:r>
              <a:rPr lang="es-MX" sz="3200" b="1" dirty="0"/>
              <a:t>desarrollar</a:t>
            </a:r>
            <a:r>
              <a:rPr lang="es-MX" sz="3200" dirty="0"/>
              <a:t> en el alumno de las escuelas normales las </a:t>
            </a:r>
            <a:r>
              <a:rPr lang="es-MX" sz="3200" b="1" dirty="0"/>
              <a:t>habilidades, actitudes y conocimientos necesarios para el uso de </a:t>
            </a:r>
            <a:r>
              <a:rPr lang="es-MX" sz="3200" b="1" dirty="0" smtClean="0"/>
              <a:t>los recursos tecnológicos en </a:t>
            </a:r>
            <a:r>
              <a:rPr lang="es-MX" sz="3200" b="1" dirty="0"/>
              <a:t>la educación. </a:t>
            </a:r>
            <a:r>
              <a:rPr lang="es-MX" sz="3200" dirty="0"/>
              <a:t>Con las cuáles se busca que el alumno como futuro docente </a:t>
            </a:r>
            <a:r>
              <a:rPr lang="es-MX" sz="3200" b="1" dirty="0"/>
              <a:t>sea capaz de implementar las herramientas digitales para la educación en el aula adaptándolas al contexto o ambiente educativo que se le presente.</a:t>
            </a:r>
          </a:p>
          <a:p>
            <a:pPr algn="just"/>
            <a:endParaRPr lang="es-MX" sz="2800" dirty="0"/>
          </a:p>
          <a:p>
            <a:r>
              <a:rPr lang="es-MX" sz="2800" dirty="0" smtClean="0"/>
              <a:t> </a:t>
            </a:r>
            <a:endParaRPr lang="es-MX" sz="2800" dirty="0"/>
          </a:p>
          <a:p>
            <a:endParaRPr lang="es-MX" sz="2800" dirty="0"/>
          </a:p>
          <a:p>
            <a:endParaRPr lang="es-MX" sz="2800" dirty="0"/>
          </a:p>
        </p:txBody>
      </p:sp>
      <p:pic>
        <p:nvPicPr>
          <p:cNvPr id="1026" name="Picture 2" descr="Resultado de imagen para computacion gif&quo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847786" y="4383407"/>
            <a:ext cx="2696443" cy="2468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819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competencia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785" y="-1"/>
            <a:ext cx="4257215" cy="26659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3939383513"/>
              </p:ext>
            </p:extLst>
          </p:nvPr>
        </p:nvGraphicFramePr>
        <p:xfrm>
          <a:off x="201706" y="178790"/>
          <a:ext cx="11685494" cy="6222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201706" y="931440"/>
            <a:ext cx="4280082" cy="584775"/>
          </a:xfrm>
          <a:prstGeom prst="rect">
            <a:avLst/>
          </a:prstGeom>
        </p:spPr>
        <p:txBody>
          <a:bodyPr wrap="none">
            <a:spAutoFit/>
          </a:bodyPr>
          <a:lstStyle/>
          <a:p>
            <a:r>
              <a:rPr lang="es-MX" sz="3200" b="1" dirty="0" smtClean="0">
                <a:ln w="9525">
                  <a:solidFill>
                    <a:schemeClr val="bg1"/>
                  </a:solidFill>
                  <a:prstDash val="solid"/>
                </a:ln>
                <a:effectLst>
                  <a:outerShdw blurRad="12700" dist="38100" dir="2700000" algn="tl" rotWithShape="0">
                    <a:schemeClr val="bg1">
                      <a:lumMod val="50000"/>
                    </a:schemeClr>
                  </a:outerShdw>
                </a:effectLst>
              </a:rPr>
              <a:t>Competencias genéricas</a:t>
            </a:r>
            <a:endParaRPr lang="es-MX" sz="32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758121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83853" y="178405"/>
            <a:ext cx="4965590" cy="584775"/>
          </a:xfrm>
          <a:prstGeom prst="rect">
            <a:avLst/>
          </a:prstGeom>
        </p:spPr>
        <p:txBody>
          <a:bodyPr wrap="none">
            <a:spAutoFit/>
          </a:bodyPr>
          <a:lstStyle/>
          <a:p>
            <a:r>
              <a:rPr lang="es-MX" sz="3200" b="1" i="0" dirty="0" smtClean="0">
                <a:ln w="9525">
                  <a:solidFill>
                    <a:schemeClr val="bg1"/>
                  </a:solidFill>
                  <a:prstDash val="solid"/>
                </a:ln>
                <a:effectLst>
                  <a:outerShdw blurRad="12700" dist="38100" dir="2700000" algn="tl" rotWithShape="0">
                    <a:schemeClr val="bg1">
                      <a:lumMod val="50000"/>
                    </a:schemeClr>
                  </a:outerShdw>
                </a:effectLst>
              </a:rPr>
              <a:t>Competencias profesionales</a:t>
            </a:r>
            <a:endParaRPr lang="es-MX" sz="3200"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Rectángulo 2"/>
          <p:cNvSpPr/>
          <p:nvPr/>
        </p:nvSpPr>
        <p:spPr>
          <a:xfrm>
            <a:off x="197223" y="1095578"/>
            <a:ext cx="11663083" cy="3477875"/>
          </a:xfrm>
          <a:prstGeom prst="rect">
            <a:avLst/>
          </a:prstGeom>
        </p:spPr>
        <p:txBody>
          <a:bodyPr wrap="square">
            <a:spAutoFit/>
          </a:bodyPr>
          <a:lstStyle/>
          <a:p>
            <a:pPr algn="just"/>
            <a:r>
              <a:rPr lang="es-MX" sz="2000" b="1" dirty="0" smtClean="0">
                <a:solidFill>
                  <a:schemeClr val="accent3">
                    <a:lumMod val="50000"/>
                  </a:schemeClr>
                </a:solidFill>
              </a:rPr>
              <a:t>Diseña planeaciones aplicando sus conocimientos curriculares, psicopedagógicos, disciplinares, didácticos y tecnológicos para propiciar espacios de aprendizaje incluyentes que respondan a las necesidades de todos los alumnos en el marco del plan y programas de estudio.</a:t>
            </a:r>
          </a:p>
          <a:p>
            <a:pPr algn="just"/>
            <a:endParaRPr lang="es-MX" sz="2000" dirty="0" smtClean="0"/>
          </a:p>
          <a:p>
            <a:pPr algn="just"/>
            <a:endParaRPr lang="es-MX" sz="2000" dirty="0" smtClean="0"/>
          </a:p>
          <a:p>
            <a:pPr marL="285750" indent="-285750" algn="just">
              <a:buFont typeface="Wingdings" panose="05000000000000000000" pitchFamily="2" charset="2"/>
              <a:buChar char="ü"/>
            </a:pPr>
            <a:r>
              <a:rPr lang="es-MX" sz="2000" dirty="0" smtClean="0"/>
              <a:t>Elabora diagnósticos de los intereses, motivaciones y necesidades formativas de los alumnos para organizar las actividades de aprendizaje, así como las adecuaciones curriculares y didácticas pertinentes.</a:t>
            </a:r>
          </a:p>
          <a:p>
            <a:pPr marL="285750" indent="-285750" algn="just">
              <a:buFont typeface="Wingdings" panose="05000000000000000000" pitchFamily="2" charset="2"/>
              <a:buChar char="ü"/>
            </a:pPr>
            <a:r>
              <a:rPr lang="es-MX" sz="2000" dirty="0" smtClean="0"/>
              <a:t>Selecciona estrategias que favorecen el desarrollo intelectual, físico, social y emocional de los alumnos para procurar el logro de los aprendizajes.</a:t>
            </a:r>
          </a:p>
          <a:p>
            <a:pPr marL="285750" indent="-285750" algn="just">
              <a:buFont typeface="Wingdings" panose="05000000000000000000" pitchFamily="2" charset="2"/>
              <a:buChar char="ü"/>
            </a:pPr>
            <a:r>
              <a:rPr lang="es-MX" sz="2000" dirty="0" smtClean="0"/>
              <a:t>Construye escenarios y experiencias de aprendizaje utilizando diversos recursos metodológicos y tecnológicos para favorecer la educación inclusiva.</a:t>
            </a:r>
            <a:endParaRPr lang="es-MX" sz="2000" dirty="0"/>
          </a:p>
        </p:txBody>
      </p:sp>
    </p:spTree>
    <p:extLst>
      <p:ext uri="{BB962C8B-B14F-4D97-AF65-F5344CB8AC3E}">
        <p14:creationId xmlns:p14="http://schemas.microsoft.com/office/powerpoint/2010/main" val="2036831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5436" y="763180"/>
            <a:ext cx="11322423" cy="3170099"/>
          </a:xfrm>
          <a:prstGeom prst="rect">
            <a:avLst/>
          </a:prstGeom>
        </p:spPr>
        <p:txBody>
          <a:bodyPr wrap="square">
            <a:spAutoFit/>
          </a:bodyPr>
          <a:lstStyle/>
          <a:p>
            <a:pPr algn="just"/>
            <a:r>
              <a:rPr lang="es-MX" sz="2000" b="1" dirty="0" smtClean="0">
                <a:solidFill>
                  <a:schemeClr val="accent3">
                    <a:lumMod val="50000"/>
                  </a:schemeClr>
                </a:solidFill>
              </a:rPr>
              <a:t>Integra recursos de la investigación educativa para enriquecer su práctica profesional, expresando su interés por el conocimiento, la ciencia y la mejora de la educación.</a:t>
            </a:r>
          </a:p>
          <a:p>
            <a:pPr algn="just"/>
            <a:endParaRPr lang="es-MX" sz="2000" dirty="0" smtClean="0"/>
          </a:p>
          <a:p>
            <a:pPr algn="just"/>
            <a:endParaRPr lang="es-MX" sz="2000" dirty="0" smtClean="0"/>
          </a:p>
          <a:p>
            <a:pPr marL="285750" indent="-285750" algn="just">
              <a:buFont typeface="Wingdings" panose="05000000000000000000" pitchFamily="2" charset="2"/>
              <a:buChar char="ü"/>
            </a:pPr>
            <a:r>
              <a:rPr lang="es-MX" sz="2000" dirty="0" smtClean="0"/>
              <a:t>Emplea los medios tecnológicos y las fuentes de información científica disponibles para mantenerse actualizado respecto a los diversos campos de conocimiento que intervienen en su trabajo docente.</a:t>
            </a:r>
          </a:p>
          <a:p>
            <a:pPr marL="285750" indent="-285750" algn="just">
              <a:buFont typeface="Wingdings" panose="05000000000000000000" pitchFamily="2" charset="2"/>
              <a:buChar char="ü"/>
            </a:pPr>
            <a:r>
              <a:rPr lang="es-MX" sz="2000" dirty="0" smtClean="0"/>
              <a:t>Usa los resultados de la investigación para profundizar en el conocimiento y los procesos de aprendizaje de sus alumnos.</a:t>
            </a:r>
          </a:p>
          <a:p>
            <a:pPr marL="285750" indent="-285750" algn="just">
              <a:buFont typeface="Wingdings" panose="05000000000000000000" pitchFamily="2" charset="2"/>
              <a:buChar char="ü"/>
            </a:pPr>
            <a:r>
              <a:rPr lang="es-MX" sz="2000" dirty="0" smtClean="0"/>
              <a:t>Utiliza los recursos metodológicos y técnicos de la investigación para explicar, comprender situaciones educativas y mejorar su docencia.</a:t>
            </a:r>
            <a:endParaRPr lang="es-MX" sz="2000" dirty="0"/>
          </a:p>
        </p:txBody>
      </p:sp>
      <p:sp>
        <p:nvSpPr>
          <p:cNvPr id="3" name="Rectángulo 2"/>
          <p:cNvSpPr/>
          <p:nvPr/>
        </p:nvSpPr>
        <p:spPr>
          <a:xfrm>
            <a:off x="3383853" y="178405"/>
            <a:ext cx="4965590" cy="584775"/>
          </a:xfrm>
          <a:prstGeom prst="rect">
            <a:avLst/>
          </a:prstGeom>
        </p:spPr>
        <p:txBody>
          <a:bodyPr wrap="none">
            <a:spAutoFit/>
          </a:bodyPr>
          <a:lstStyle/>
          <a:p>
            <a:r>
              <a:rPr lang="es-MX" sz="3200" b="1" i="0" dirty="0" smtClean="0">
                <a:ln w="9525">
                  <a:solidFill>
                    <a:schemeClr val="bg1"/>
                  </a:solidFill>
                  <a:prstDash val="solid"/>
                </a:ln>
                <a:effectLst>
                  <a:outerShdw blurRad="12700" dist="38100" dir="2700000" algn="tl" rotWithShape="0">
                    <a:schemeClr val="bg1">
                      <a:lumMod val="50000"/>
                    </a:schemeClr>
                  </a:outerShdw>
                </a:effectLst>
              </a:rPr>
              <a:t>Competencias profesionales</a:t>
            </a:r>
            <a:endParaRPr lang="es-MX" sz="3200" b="1"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Rectángulo 4"/>
          <p:cNvSpPr/>
          <p:nvPr/>
        </p:nvSpPr>
        <p:spPr>
          <a:xfrm>
            <a:off x="270644" y="4665693"/>
            <a:ext cx="11192006" cy="400110"/>
          </a:xfrm>
          <a:prstGeom prst="rect">
            <a:avLst/>
          </a:prstGeom>
        </p:spPr>
        <p:txBody>
          <a:bodyPr wrap="square">
            <a:spAutoFit/>
          </a:bodyPr>
          <a:lstStyle/>
          <a:p>
            <a:pPr algn="just"/>
            <a:r>
              <a:rPr lang="es-MX" sz="2000" b="1" dirty="0" smtClean="0">
                <a:solidFill>
                  <a:schemeClr val="accent3">
                    <a:lumMod val="50000"/>
                  </a:schemeClr>
                </a:solidFill>
                <a:effectLst/>
              </a:rPr>
              <a:t>Actúa de manera ética ante la diversidad de situaciones que se presentan en la práctica profesional.</a:t>
            </a:r>
            <a:endParaRPr lang="es-MX" sz="2000" b="1" dirty="0">
              <a:solidFill>
                <a:schemeClr val="accent3">
                  <a:lumMod val="50000"/>
                </a:schemeClr>
              </a:solidFill>
            </a:endParaRPr>
          </a:p>
        </p:txBody>
      </p:sp>
    </p:spTree>
    <p:extLst>
      <p:ext uri="{BB962C8B-B14F-4D97-AF65-F5344CB8AC3E}">
        <p14:creationId xmlns:p14="http://schemas.microsoft.com/office/powerpoint/2010/main" val="1969810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67608" y="-3577"/>
            <a:ext cx="6692682" cy="646331"/>
          </a:xfrm>
          <a:prstGeom prst="rect">
            <a:avLst/>
          </a:prstGeom>
          <a:noFill/>
        </p:spPr>
        <p:txBody>
          <a:bodyPr wrap="square" rtlCol="0">
            <a:spAutoFit/>
          </a:bodyPr>
          <a:lstStyle/>
          <a:p>
            <a:pPr algn="ctr"/>
            <a:r>
              <a:rPr lang="es-MX" sz="3600" b="1" dirty="0"/>
              <a:t>COMPETENCIAS DEL CURSO:</a:t>
            </a:r>
          </a:p>
        </p:txBody>
      </p:sp>
      <p:graphicFrame>
        <p:nvGraphicFramePr>
          <p:cNvPr id="3" name="2 Diagrama"/>
          <p:cNvGraphicFramePr/>
          <p:nvPr>
            <p:extLst>
              <p:ext uri="{D42A27DB-BD31-4B8C-83A1-F6EECF244321}">
                <p14:modId xmlns:p14="http://schemas.microsoft.com/office/powerpoint/2010/main" val="3756887623"/>
              </p:ext>
            </p:extLst>
          </p:nvPr>
        </p:nvGraphicFramePr>
        <p:xfrm>
          <a:off x="268940" y="642317"/>
          <a:ext cx="11819965" cy="5811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5" descr="logo chiquit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80376" y="6453337"/>
            <a:ext cx="402972" cy="339601"/>
          </a:xfrm>
          <a:prstGeom prst="rect">
            <a:avLst/>
          </a:prstGeom>
          <a:noFill/>
          <a:ln>
            <a:noFill/>
          </a:ln>
        </p:spPr>
      </p:pic>
      <p:sp>
        <p:nvSpPr>
          <p:cNvPr id="5" name="CuadroTexto 6"/>
          <p:cNvSpPr txBox="1"/>
          <p:nvPr/>
        </p:nvSpPr>
        <p:spPr>
          <a:xfrm>
            <a:off x="2575502" y="6453336"/>
            <a:ext cx="848309" cy="400110"/>
          </a:xfrm>
          <a:prstGeom prst="rect">
            <a:avLst/>
          </a:prstGeom>
          <a:noFill/>
        </p:spPr>
        <p:txBody>
          <a:bodyPr wrap="none" rtlCol="0">
            <a:spAutoFit/>
          </a:bodyPr>
          <a:lstStyle/>
          <a:p>
            <a:r>
              <a:rPr lang="es-ES_tradnl" sz="1000" dirty="0"/>
              <a:t>ENEP-F-ST19</a:t>
            </a:r>
          </a:p>
          <a:p>
            <a:r>
              <a:rPr lang="es-ES_tradnl" sz="1000" dirty="0"/>
              <a:t>V00/012016</a:t>
            </a:r>
            <a:endParaRPr lang="es-ES" sz="1000" dirty="0"/>
          </a:p>
        </p:txBody>
      </p:sp>
    </p:spTree>
    <p:extLst>
      <p:ext uri="{BB962C8B-B14F-4D97-AF65-F5344CB8AC3E}">
        <p14:creationId xmlns:p14="http://schemas.microsoft.com/office/powerpoint/2010/main" val="194938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3">
                                            <p:graphicEl>
                                              <a:dgm id="{921E499A-6319-4200-AF26-00158AA8DFE2}"/>
                                            </p:graphicEl>
                                          </p:spTgt>
                                        </p:tgtEl>
                                        <p:attrNameLst>
                                          <p:attrName>style.color</p:attrName>
                                        </p:attrNameLst>
                                      </p:cBhvr>
                                      <p:by>
                                        <p:hsl h="7200000" s="0" l="0"/>
                                      </p:by>
                                    </p:animClr>
                                    <p:animClr clrSpc="hsl" dir="cw">
                                      <p:cBhvr>
                                        <p:cTn id="7" dur="500" fill="hold"/>
                                        <p:tgtEl>
                                          <p:spTgt spid="3">
                                            <p:graphicEl>
                                              <a:dgm id="{921E499A-6319-4200-AF26-00158AA8DFE2}"/>
                                            </p:graphicEl>
                                          </p:spTgt>
                                        </p:tgtEl>
                                        <p:attrNameLst>
                                          <p:attrName>fillcolor</p:attrName>
                                        </p:attrNameLst>
                                      </p:cBhvr>
                                      <p:by>
                                        <p:hsl h="7200000" s="0" l="0"/>
                                      </p:by>
                                    </p:animClr>
                                    <p:animClr clrSpc="hsl" dir="cw">
                                      <p:cBhvr>
                                        <p:cTn id="8" dur="500" fill="hold"/>
                                        <p:tgtEl>
                                          <p:spTgt spid="3">
                                            <p:graphicEl>
                                              <a:dgm id="{921E499A-6319-4200-AF26-00158AA8DFE2}"/>
                                            </p:graphicEl>
                                          </p:spTgt>
                                        </p:tgtEl>
                                        <p:attrNameLst>
                                          <p:attrName>stroke.color</p:attrName>
                                        </p:attrNameLst>
                                      </p:cBhvr>
                                      <p:by>
                                        <p:hsl h="7200000" s="0" l="0"/>
                                      </p:by>
                                    </p:animClr>
                                    <p:set>
                                      <p:cBhvr>
                                        <p:cTn id="9" dur="500" fill="hold"/>
                                        <p:tgtEl>
                                          <p:spTgt spid="3">
                                            <p:graphicEl>
                                              <a:dgm id="{921E499A-6319-4200-AF26-00158AA8DFE2}"/>
                                            </p:graphicEl>
                                          </p:spTgt>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500" fill="hold"/>
                                        <p:tgtEl>
                                          <p:spTgt spid="3">
                                            <p:graphicEl>
                                              <a:dgm id="{D123D3AC-DEC3-4698-B91A-83B5279A3D65}"/>
                                            </p:graphicEl>
                                          </p:spTgt>
                                        </p:tgtEl>
                                        <p:attrNameLst>
                                          <p:attrName>style.color</p:attrName>
                                        </p:attrNameLst>
                                      </p:cBhvr>
                                      <p:by>
                                        <p:hsl h="7200000" s="0" l="0"/>
                                      </p:by>
                                    </p:animClr>
                                    <p:animClr clrSpc="hsl" dir="cw">
                                      <p:cBhvr>
                                        <p:cTn id="12" dur="500" fill="hold"/>
                                        <p:tgtEl>
                                          <p:spTgt spid="3">
                                            <p:graphicEl>
                                              <a:dgm id="{D123D3AC-DEC3-4698-B91A-83B5279A3D65}"/>
                                            </p:graphicEl>
                                          </p:spTgt>
                                        </p:tgtEl>
                                        <p:attrNameLst>
                                          <p:attrName>fillcolor</p:attrName>
                                        </p:attrNameLst>
                                      </p:cBhvr>
                                      <p:by>
                                        <p:hsl h="7200000" s="0" l="0"/>
                                      </p:by>
                                    </p:animClr>
                                    <p:animClr clrSpc="hsl" dir="cw">
                                      <p:cBhvr>
                                        <p:cTn id="13" dur="500" fill="hold"/>
                                        <p:tgtEl>
                                          <p:spTgt spid="3">
                                            <p:graphicEl>
                                              <a:dgm id="{D123D3AC-DEC3-4698-B91A-83B5279A3D65}"/>
                                            </p:graphicEl>
                                          </p:spTgt>
                                        </p:tgtEl>
                                        <p:attrNameLst>
                                          <p:attrName>stroke.color</p:attrName>
                                        </p:attrNameLst>
                                      </p:cBhvr>
                                      <p:by>
                                        <p:hsl h="7200000" s="0" l="0"/>
                                      </p:by>
                                    </p:animClr>
                                    <p:set>
                                      <p:cBhvr>
                                        <p:cTn id="14" dur="500" fill="hold"/>
                                        <p:tgtEl>
                                          <p:spTgt spid="3">
                                            <p:graphicEl>
                                              <a:dgm id="{D123D3AC-DEC3-4698-B91A-83B5279A3D65}"/>
                                            </p:graphicEl>
                                          </p:spTgt>
                                        </p:tgtEl>
                                        <p:attrNameLst>
                                          <p:attrName>fill.type</p:attrName>
                                        </p:attrNameLst>
                                      </p:cBhvr>
                                      <p:to>
                                        <p:strVal val="solid"/>
                                      </p:to>
                                    </p:set>
                                  </p:childTnLst>
                                </p:cTn>
                              </p:par>
                              <p:par>
                                <p:cTn id="15" presetID="21" presetClass="emph" presetSubtype="0" fill="hold" grpId="0" nodeType="withEffect">
                                  <p:stCondLst>
                                    <p:cond delay="0"/>
                                  </p:stCondLst>
                                  <p:childTnLst>
                                    <p:animClr clrSpc="hsl" dir="cw">
                                      <p:cBhvr override="childStyle">
                                        <p:cTn id="16" dur="500" fill="hold"/>
                                        <p:tgtEl>
                                          <p:spTgt spid="3">
                                            <p:graphicEl>
                                              <a:dgm id="{92F373C4-03E5-40B1-8667-2D8C7644BBBF}"/>
                                            </p:graphicEl>
                                          </p:spTgt>
                                        </p:tgtEl>
                                        <p:attrNameLst>
                                          <p:attrName>style.color</p:attrName>
                                        </p:attrNameLst>
                                      </p:cBhvr>
                                      <p:by>
                                        <p:hsl h="7200000" s="0" l="0"/>
                                      </p:by>
                                    </p:animClr>
                                    <p:animClr clrSpc="hsl" dir="cw">
                                      <p:cBhvr>
                                        <p:cTn id="17" dur="500" fill="hold"/>
                                        <p:tgtEl>
                                          <p:spTgt spid="3">
                                            <p:graphicEl>
                                              <a:dgm id="{92F373C4-03E5-40B1-8667-2D8C7644BBBF}"/>
                                            </p:graphicEl>
                                          </p:spTgt>
                                        </p:tgtEl>
                                        <p:attrNameLst>
                                          <p:attrName>fillcolor</p:attrName>
                                        </p:attrNameLst>
                                      </p:cBhvr>
                                      <p:by>
                                        <p:hsl h="7200000" s="0" l="0"/>
                                      </p:by>
                                    </p:animClr>
                                    <p:animClr clrSpc="hsl" dir="cw">
                                      <p:cBhvr>
                                        <p:cTn id="18" dur="500" fill="hold"/>
                                        <p:tgtEl>
                                          <p:spTgt spid="3">
                                            <p:graphicEl>
                                              <a:dgm id="{92F373C4-03E5-40B1-8667-2D8C7644BBBF}"/>
                                            </p:graphicEl>
                                          </p:spTgt>
                                        </p:tgtEl>
                                        <p:attrNameLst>
                                          <p:attrName>stroke.color</p:attrName>
                                        </p:attrNameLst>
                                      </p:cBhvr>
                                      <p:by>
                                        <p:hsl h="7200000" s="0" l="0"/>
                                      </p:by>
                                    </p:animClr>
                                    <p:set>
                                      <p:cBhvr>
                                        <p:cTn id="19" dur="500" fill="hold"/>
                                        <p:tgtEl>
                                          <p:spTgt spid="3">
                                            <p:graphicEl>
                                              <a:dgm id="{92F373C4-03E5-40B1-8667-2D8C7644BBBF}"/>
                                            </p:graphicEl>
                                          </p:spTgt>
                                        </p:tgtEl>
                                        <p:attrNameLst>
                                          <p:attrName>fill.type</p:attrName>
                                        </p:attrNameLst>
                                      </p:cBhvr>
                                      <p:to>
                                        <p:strVal val="solid"/>
                                      </p:to>
                                    </p:set>
                                  </p:childTnLst>
                                </p:cTn>
                              </p:par>
                              <p:par>
                                <p:cTn id="20" presetID="21" presetClass="emph" presetSubtype="0" fill="hold" grpId="0" nodeType="withEffect">
                                  <p:stCondLst>
                                    <p:cond delay="0"/>
                                  </p:stCondLst>
                                  <p:childTnLst>
                                    <p:animClr clrSpc="hsl" dir="cw">
                                      <p:cBhvr override="childStyle">
                                        <p:cTn id="21" dur="500" fill="hold"/>
                                        <p:tgtEl>
                                          <p:spTgt spid="3">
                                            <p:graphicEl>
                                              <a:dgm id="{E5DE534E-3512-45A6-829B-E171A0C2E81F}"/>
                                            </p:graphicEl>
                                          </p:spTgt>
                                        </p:tgtEl>
                                        <p:attrNameLst>
                                          <p:attrName>style.color</p:attrName>
                                        </p:attrNameLst>
                                      </p:cBhvr>
                                      <p:by>
                                        <p:hsl h="7200000" s="0" l="0"/>
                                      </p:by>
                                    </p:animClr>
                                    <p:animClr clrSpc="hsl" dir="cw">
                                      <p:cBhvr>
                                        <p:cTn id="22" dur="500" fill="hold"/>
                                        <p:tgtEl>
                                          <p:spTgt spid="3">
                                            <p:graphicEl>
                                              <a:dgm id="{E5DE534E-3512-45A6-829B-E171A0C2E81F}"/>
                                            </p:graphicEl>
                                          </p:spTgt>
                                        </p:tgtEl>
                                        <p:attrNameLst>
                                          <p:attrName>fillcolor</p:attrName>
                                        </p:attrNameLst>
                                      </p:cBhvr>
                                      <p:by>
                                        <p:hsl h="7200000" s="0" l="0"/>
                                      </p:by>
                                    </p:animClr>
                                    <p:animClr clrSpc="hsl" dir="cw">
                                      <p:cBhvr>
                                        <p:cTn id="23" dur="500" fill="hold"/>
                                        <p:tgtEl>
                                          <p:spTgt spid="3">
                                            <p:graphicEl>
                                              <a:dgm id="{E5DE534E-3512-45A6-829B-E171A0C2E81F}"/>
                                            </p:graphicEl>
                                          </p:spTgt>
                                        </p:tgtEl>
                                        <p:attrNameLst>
                                          <p:attrName>stroke.color</p:attrName>
                                        </p:attrNameLst>
                                      </p:cBhvr>
                                      <p:by>
                                        <p:hsl h="7200000" s="0" l="0"/>
                                      </p:by>
                                    </p:animClr>
                                    <p:set>
                                      <p:cBhvr>
                                        <p:cTn id="24" dur="500" fill="hold"/>
                                        <p:tgtEl>
                                          <p:spTgt spid="3">
                                            <p:graphicEl>
                                              <a:dgm id="{E5DE534E-3512-45A6-829B-E171A0C2E81F}"/>
                                            </p:graphicEl>
                                          </p:spTgt>
                                        </p:tgtEl>
                                        <p:attrNameLst>
                                          <p:attrName>fill.type</p:attrName>
                                        </p:attrNameLst>
                                      </p:cBhvr>
                                      <p:to>
                                        <p:strVal val="solid"/>
                                      </p:to>
                                    </p:set>
                                  </p:childTnLst>
                                </p:cTn>
                              </p:par>
                              <p:par>
                                <p:cTn id="25" presetID="21" presetClass="emph" presetSubtype="0" fill="hold" grpId="0" nodeType="withEffect">
                                  <p:stCondLst>
                                    <p:cond delay="0"/>
                                  </p:stCondLst>
                                  <p:childTnLst>
                                    <p:animClr clrSpc="hsl" dir="cw">
                                      <p:cBhvr override="childStyle">
                                        <p:cTn id="26" dur="500" fill="hold"/>
                                        <p:tgtEl>
                                          <p:spTgt spid="3">
                                            <p:graphicEl>
                                              <a:dgm id="{E9547623-B0FC-48BA-80D2-CD82E35C4169}"/>
                                            </p:graphicEl>
                                          </p:spTgt>
                                        </p:tgtEl>
                                        <p:attrNameLst>
                                          <p:attrName>style.color</p:attrName>
                                        </p:attrNameLst>
                                      </p:cBhvr>
                                      <p:by>
                                        <p:hsl h="7200000" s="0" l="0"/>
                                      </p:by>
                                    </p:animClr>
                                    <p:animClr clrSpc="hsl" dir="cw">
                                      <p:cBhvr>
                                        <p:cTn id="27" dur="500" fill="hold"/>
                                        <p:tgtEl>
                                          <p:spTgt spid="3">
                                            <p:graphicEl>
                                              <a:dgm id="{E9547623-B0FC-48BA-80D2-CD82E35C4169}"/>
                                            </p:graphicEl>
                                          </p:spTgt>
                                        </p:tgtEl>
                                        <p:attrNameLst>
                                          <p:attrName>fillcolor</p:attrName>
                                        </p:attrNameLst>
                                      </p:cBhvr>
                                      <p:by>
                                        <p:hsl h="7200000" s="0" l="0"/>
                                      </p:by>
                                    </p:animClr>
                                    <p:animClr clrSpc="hsl" dir="cw">
                                      <p:cBhvr>
                                        <p:cTn id="28" dur="500" fill="hold"/>
                                        <p:tgtEl>
                                          <p:spTgt spid="3">
                                            <p:graphicEl>
                                              <a:dgm id="{E9547623-B0FC-48BA-80D2-CD82E35C4169}"/>
                                            </p:graphicEl>
                                          </p:spTgt>
                                        </p:tgtEl>
                                        <p:attrNameLst>
                                          <p:attrName>stroke.color</p:attrName>
                                        </p:attrNameLst>
                                      </p:cBhvr>
                                      <p:by>
                                        <p:hsl h="7200000" s="0" l="0"/>
                                      </p:by>
                                    </p:animClr>
                                    <p:set>
                                      <p:cBhvr>
                                        <p:cTn id="29" dur="500" fill="hold"/>
                                        <p:tgtEl>
                                          <p:spTgt spid="3">
                                            <p:graphicEl>
                                              <a:dgm id="{E9547623-B0FC-48BA-80D2-CD82E35C4169}"/>
                                            </p:graphicEl>
                                          </p:spTgt>
                                        </p:tgtEl>
                                        <p:attrNameLst>
                                          <p:attrName>fill.type</p:attrName>
                                        </p:attrNameLst>
                                      </p:cBhvr>
                                      <p:to>
                                        <p:strVal val="solid"/>
                                      </p:to>
                                    </p:set>
                                  </p:childTnLst>
                                </p:cTn>
                              </p:par>
                              <p:par>
                                <p:cTn id="30" presetID="21" presetClass="emph" presetSubtype="0" fill="hold" grpId="0" nodeType="withEffect">
                                  <p:stCondLst>
                                    <p:cond delay="0"/>
                                  </p:stCondLst>
                                  <p:childTnLst>
                                    <p:animClr clrSpc="hsl" dir="cw">
                                      <p:cBhvr override="childStyle">
                                        <p:cTn id="31" dur="500" fill="hold"/>
                                        <p:tgtEl>
                                          <p:spTgt spid="3">
                                            <p:graphicEl>
                                              <a:dgm id="{AA894144-CD7F-41B8-A57E-C1062B06D999}"/>
                                            </p:graphicEl>
                                          </p:spTgt>
                                        </p:tgtEl>
                                        <p:attrNameLst>
                                          <p:attrName>style.color</p:attrName>
                                        </p:attrNameLst>
                                      </p:cBhvr>
                                      <p:by>
                                        <p:hsl h="7200000" s="0" l="0"/>
                                      </p:by>
                                    </p:animClr>
                                    <p:animClr clrSpc="hsl" dir="cw">
                                      <p:cBhvr>
                                        <p:cTn id="32" dur="500" fill="hold"/>
                                        <p:tgtEl>
                                          <p:spTgt spid="3">
                                            <p:graphicEl>
                                              <a:dgm id="{AA894144-CD7F-41B8-A57E-C1062B06D999}"/>
                                            </p:graphicEl>
                                          </p:spTgt>
                                        </p:tgtEl>
                                        <p:attrNameLst>
                                          <p:attrName>fillcolor</p:attrName>
                                        </p:attrNameLst>
                                      </p:cBhvr>
                                      <p:by>
                                        <p:hsl h="7200000" s="0" l="0"/>
                                      </p:by>
                                    </p:animClr>
                                    <p:animClr clrSpc="hsl" dir="cw">
                                      <p:cBhvr>
                                        <p:cTn id="33" dur="500" fill="hold"/>
                                        <p:tgtEl>
                                          <p:spTgt spid="3">
                                            <p:graphicEl>
                                              <a:dgm id="{AA894144-CD7F-41B8-A57E-C1062B06D999}"/>
                                            </p:graphicEl>
                                          </p:spTgt>
                                        </p:tgtEl>
                                        <p:attrNameLst>
                                          <p:attrName>stroke.color</p:attrName>
                                        </p:attrNameLst>
                                      </p:cBhvr>
                                      <p:by>
                                        <p:hsl h="7200000" s="0" l="0"/>
                                      </p:by>
                                    </p:animClr>
                                    <p:set>
                                      <p:cBhvr>
                                        <p:cTn id="34" dur="500" fill="hold"/>
                                        <p:tgtEl>
                                          <p:spTgt spid="3">
                                            <p:graphicEl>
                                              <a:dgm id="{AA894144-CD7F-41B8-A57E-C1062B06D999}"/>
                                            </p:graphicEl>
                                          </p:spTgt>
                                        </p:tgtEl>
                                        <p:attrNameLst>
                                          <p:attrName>fill.type</p:attrName>
                                        </p:attrNameLst>
                                      </p:cBhvr>
                                      <p:to>
                                        <p:strVal val="solid"/>
                                      </p:to>
                                    </p:set>
                                  </p:childTnLst>
                                </p:cTn>
                              </p:par>
                              <p:par>
                                <p:cTn id="35" presetID="21" presetClass="emph" presetSubtype="0" fill="hold" grpId="0" nodeType="withEffect">
                                  <p:stCondLst>
                                    <p:cond delay="0"/>
                                  </p:stCondLst>
                                  <p:childTnLst>
                                    <p:animClr clrSpc="hsl" dir="cw">
                                      <p:cBhvr override="childStyle">
                                        <p:cTn id="36" dur="500" fill="hold"/>
                                        <p:tgtEl>
                                          <p:spTgt spid="3">
                                            <p:graphicEl>
                                              <a:dgm id="{F95C4A0C-E42C-4711-89FD-3AC9C55A9E13}"/>
                                            </p:graphicEl>
                                          </p:spTgt>
                                        </p:tgtEl>
                                        <p:attrNameLst>
                                          <p:attrName>style.color</p:attrName>
                                        </p:attrNameLst>
                                      </p:cBhvr>
                                      <p:by>
                                        <p:hsl h="7200000" s="0" l="0"/>
                                      </p:by>
                                    </p:animClr>
                                    <p:animClr clrSpc="hsl" dir="cw">
                                      <p:cBhvr>
                                        <p:cTn id="37" dur="500" fill="hold"/>
                                        <p:tgtEl>
                                          <p:spTgt spid="3">
                                            <p:graphicEl>
                                              <a:dgm id="{F95C4A0C-E42C-4711-89FD-3AC9C55A9E13}"/>
                                            </p:graphicEl>
                                          </p:spTgt>
                                        </p:tgtEl>
                                        <p:attrNameLst>
                                          <p:attrName>fillcolor</p:attrName>
                                        </p:attrNameLst>
                                      </p:cBhvr>
                                      <p:by>
                                        <p:hsl h="7200000" s="0" l="0"/>
                                      </p:by>
                                    </p:animClr>
                                    <p:animClr clrSpc="hsl" dir="cw">
                                      <p:cBhvr>
                                        <p:cTn id="38" dur="500" fill="hold"/>
                                        <p:tgtEl>
                                          <p:spTgt spid="3">
                                            <p:graphicEl>
                                              <a:dgm id="{F95C4A0C-E42C-4711-89FD-3AC9C55A9E13}"/>
                                            </p:graphicEl>
                                          </p:spTgt>
                                        </p:tgtEl>
                                        <p:attrNameLst>
                                          <p:attrName>stroke.color</p:attrName>
                                        </p:attrNameLst>
                                      </p:cBhvr>
                                      <p:by>
                                        <p:hsl h="7200000" s="0" l="0"/>
                                      </p:by>
                                    </p:animClr>
                                    <p:set>
                                      <p:cBhvr>
                                        <p:cTn id="39" dur="500" fill="hold"/>
                                        <p:tgtEl>
                                          <p:spTgt spid="3">
                                            <p:graphicEl>
                                              <a:dgm id="{F95C4A0C-E42C-4711-89FD-3AC9C55A9E13}"/>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616649755"/>
              </p:ext>
            </p:extLst>
          </p:nvPr>
        </p:nvGraphicFramePr>
        <p:xfrm>
          <a:off x="1739951" y="82764"/>
          <a:ext cx="9361638" cy="6333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1015732" y="1939031"/>
            <a:ext cx="2736304" cy="1323439"/>
          </a:xfrm>
          <a:prstGeom prst="rect">
            <a:avLst/>
          </a:prstGeom>
          <a:noFill/>
        </p:spPr>
        <p:txBody>
          <a:bodyPr wrap="square" rtlCol="0">
            <a:spAutoFit/>
          </a:bodyPr>
          <a:lstStyle/>
          <a:p>
            <a:pPr algn="ctr"/>
            <a:r>
              <a:rPr lang="es-MX" sz="4000" b="1" dirty="0">
                <a:ln w="9525">
                  <a:solidFill>
                    <a:schemeClr val="bg1"/>
                  </a:solidFill>
                  <a:prstDash val="solid"/>
                </a:ln>
                <a:effectLst>
                  <a:outerShdw blurRad="12700" dist="38100" dir="2700000" algn="tl" rotWithShape="0">
                    <a:schemeClr val="bg1">
                      <a:lumMod val="50000"/>
                    </a:schemeClr>
                  </a:outerShdw>
                </a:effectLst>
              </a:rPr>
              <a:t>Estructura del curso </a:t>
            </a:r>
          </a:p>
        </p:txBody>
      </p:sp>
    </p:spTree>
    <p:extLst>
      <p:ext uri="{BB962C8B-B14F-4D97-AF65-F5344CB8AC3E}">
        <p14:creationId xmlns:p14="http://schemas.microsoft.com/office/powerpoint/2010/main" val="3600602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2777" y="1956447"/>
            <a:ext cx="10280250" cy="3600986"/>
          </a:xfrm>
          <a:prstGeom prst="rect">
            <a:avLst/>
          </a:prstGeom>
        </p:spPr>
        <p:txBody>
          <a:bodyPr wrap="none">
            <a:spAutoFit/>
          </a:bodyPr>
          <a:lstStyle/>
          <a:p>
            <a:r>
              <a:rPr lang="es-MX" sz="2400" b="1" dirty="0"/>
              <a:t>Unidad de Aprendizaje II. Herramientas </a:t>
            </a:r>
            <a:r>
              <a:rPr lang="es-MX" sz="2400" b="1" dirty="0" smtClean="0"/>
              <a:t>ofimáticas</a:t>
            </a:r>
          </a:p>
          <a:p>
            <a:endParaRPr lang="es-MX" sz="2400" b="1" dirty="0"/>
          </a:p>
          <a:p>
            <a:endParaRPr lang="es-MX" sz="2400" b="1" dirty="0" smtClean="0"/>
          </a:p>
          <a:p>
            <a:pPr marL="342900" lvl="0" indent="-342900">
              <a:buFont typeface="+mj-lt"/>
              <a:buAutoNum type="arabicPeriod"/>
            </a:pPr>
            <a:r>
              <a:rPr lang="es-MX" sz="2200" dirty="0"/>
              <a:t>Hardware y software. </a:t>
            </a:r>
          </a:p>
          <a:p>
            <a:pPr marL="342900" lvl="0" indent="-342900">
              <a:buFont typeface="+mj-lt"/>
              <a:buAutoNum type="arabicPeriod"/>
            </a:pPr>
            <a:r>
              <a:rPr lang="es-MX" sz="2200" dirty="0"/>
              <a:t>Herramientas de comunicación en Internet. (correo electrónico, chats, redes sociales)</a:t>
            </a:r>
          </a:p>
          <a:p>
            <a:pPr marL="342900" lvl="0" indent="-342900">
              <a:buFont typeface="+mj-lt"/>
              <a:buAutoNum type="arabicPeriod"/>
            </a:pPr>
            <a:r>
              <a:rPr lang="es-MX" sz="2200" dirty="0"/>
              <a:t>Colaboración usando el procesador de textos. (google drive)</a:t>
            </a:r>
          </a:p>
          <a:p>
            <a:pPr marL="342900" lvl="0" indent="-342900">
              <a:buFont typeface="+mj-lt"/>
              <a:buAutoNum type="arabicPeriod"/>
            </a:pPr>
            <a:r>
              <a:rPr lang="es-MX" sz="2200" dirty="0"/>
              <a:t>Dispositivos de almacenamiento.</a:t>
            </a:r>
          </a:p>
          <a:p>
            <a:pPr marL="342900" lvl="0" indent="-342900">
              <a:buFont typeface="+mj-lt"/>
              <a:buAutoNum type="arabicPeriod"/>
            </a:pPr>
            <a:r>
              <a:rPr lang="es-MX" sz="2200" dirty="0"/>
              <a:t>Almacenamiento en la nube.</a:t>
            </a:r>
          </a:p>
          <a:p>
            <a:pPr marL="342900" lvl="0" indent="-342900">
              <a:buFont typeface="+mj-lt"/>
              <a:buAutoNum type="arabicPeriod"/>
            </a:pPr>
            <a:r>
              <a:rPr lang="es-MX" sz="2200" dirty="0"/>
              <a:t>Distribución de la información en la nube.</a:t>
            </a:r>
          </a:p>
          <a:p>
            <a:endParaRPr lang="es-MX" sz="2400" b="1" dirty="0"/>
          </a:p>
        </p:txBody>
      </p:sp>
      <p:sp>
        <p:nvSpPr>
          <p:cNvPr id="4" name="Rectángulo 3"/>
          <p:cNvSpPr/>
          <p:nvPr/>
        </p:nvSpPr>
        <p:spPr>
          <a:xfrm>
            <a:off x="2519966" y="257577"/>
            <a:ext cx="6096000" cy="1200329"/>
          </a:xfrm>
          <a:prstGeom prst="rect">
            <a:avLst/>
          </a:prstGeom>
        </p:spPr>
        <p:txBody>
          <a:bodyPr>
            <a:spAutoFit/>
          </a:bodyPr>
          <a:lstStyle/>
          <a:p>
            <a:pPr algn="ctr"/>
            <a:r>
              <a:rPr lang="es-MX"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Este curso está dividido en tres unidades de aprendizaje:</a:t>
            </a:r>
          </a:p>
        </p:txBody>
      </p:sp>
    </p:spTree>
    <p:extLst>
      <p:ext uri="{BB962C8B-B14F-4D97-AF65-F5344CB8AC3E}">
        <p14:creationId xmlns:p14="http://schemas.microsoft.com/office/powerpoint/2010/main" val="3732129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228</TotalTime>
  <Words>991</Words>
  <Application>Microsoft Office PowerPoint</Application>
  <PresentationFormat>Panorámica</PresentationFormat>
  <Paragraphs>158</Paragraphs>
  <Slides>19</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Calibri Light</vt:lpstr>
      <vt:lpstr>Wingdings</vt:lpstr>
      <vt:lpstr>Retrospección</vt:lpstr>
      <vt:lpstr>Presentación de PowerPoint</vt:lpstr>
      <vt:lpstr>Trayecto Formativo  Optativo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SISTEMAS</dc:creator>
  <cp:lastModifiedBy>Usuario de Windows</cp:lastModifiedBy>
  <cp:revision>15</cp:revision>
  <dcterms:created xsi:type="dcterms:W3CDTF">2019-02-05T20:31:16Z</dcterms:created>
  <dcterms:modified xsi:type="dcterms:W3CDTF">2020-02-06T15:22:59Z</dcterms:modified>
</cp:coreProperties>
</file>