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36"/>
  </p:notesMasterIdLst>
  <p:handoutMasterIdLst>
    <p:handoutMasterId r:id="rId37"/>
  </p:handoutMasterIdLst>
  <p:sldIdLst>
    <p:sldId id="256" r:id="rId3"/>
    <p:sldId id="257" r:id="rId4"/>
    <p:sldId id="258" r:id="rId5"/>
    <p:sldId id="259" r:id="rId6"/>
    <p:sldId id="260" r:id="rId7"/>
    <p:sldId id="261" r:id="rId8"/>
    <p:sldId id="262" r:id="rId9"/>
    <p:sldId id="263" r:id="rId10"/>
    <p:sldId id="285" r:id="rId11"/>
    <p:sldId id="302" r:id="rId12"/>
    <p:sldId id="265" r:id="rId13"/>
    <p:sldId id="266" r:id="rId14"/>
    <p:sldId id="268" r:id="rId15"/>
    <p:sldId id="289" r:id="rId16"/>
    <p:sldId id="290" r:id="rId17"/>
    <p:sldId id="288" r:id="rId18"/>
    <p:sldId id="295" r:id="rId19"/>
    <p:sldId id="301" r:id="rId20"/>
    <p:sldId id="271" r:id="rId21"/>
    <p:sldId id="281" r:id="rId22"/>
    <p:sldId id="303" r:id="rId23"/>
    <p:sldId id="272" r:id="rId24"/>
    <p:sldId id="287" r:id="rId25"/>
    <p:sldId id="275" r:id="rId26"/>
    <p:sldId id="276" r:id="rId27"/>
    <p:sldId id="277" r:id="rId28"/>
    <p:sldId id="284" r:id="rId29"/>
    <p:sldId id="283" r:id="rId30"/>
    <p:sldId id="286" r:id="rId31"/>
    <p:sldId id="282" r:id="rId32"/>
    <p:sldId id="279" r:id="rId33"/>
    <p:sldId id="280" r:id="rId34"/>
    <p:sldId id="304"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EXiEyccffaNt47SdLpZUfXHt+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801B8D-67FB-4BAE-B19F-9FA03CC22222}">
  <a:tblStyle styleId="{F6801B8D-67FB-4BAE-B19F-9FA03CC2222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5FFF244-19FC-4098-BCAE-3FE2001B919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04DCF18-A867-1296-4B9A-0DED0B4BA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Normal</a:t>
            </a:r>
          </a:p>
        </p:txBody>
      </p:sp>
      <p:sp>
        <p:nvSpPr>
          <p:cNvPr id="3" name="Marcador de fecha 2">
            <a:extLst>
              <a:ext uri="{FF2B5EF4-FFF2-40B4-BE49-F238E27FC236}">
                <a16:creationId xmlns:a16="http://schemas.microsoft.com/office/drawing/2014/main" id="{EA7EFA64-DDCD-859C-57D5-E8C16CCE6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0A6762-B277-4657-8FAE-20FF485349F7}" type="datetimeFigureOut">
              <a:rPr lang="en-US" smtClean="0"/>
              <a:t>9/3/2023</a:t>
            </a:fld>
            <a:endParaRPr lang="en-US"/>
          </a:p>
        </p:txBody>
      </p:sp>
      <p:sp>
        <p:nvSpPr>
          <p:cNvPr id="4" name="Marcador de pie de página 3">
            <a:extLst>
              <a:ext uri="{FF2B5EF4-FFF2-40B4-BE49-F238E27FC236}">
                <a16:creationId xmlns:a16="http://schemas.microsoft.com/office/drawing/2014/main" id="{518389DE-0B4E-8609-9376-8F42F15F66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id="{F73F8E79-2A09-DE86-CFC4-48D82BF4CB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BC3BD-3839-4FDB-96D0-63628BC22C22}" type="slidenum">
              <a:rPr lang="en-US" smtClean="0"/>
              <a:t>‹Nº›</a:t>
            </a:fld>
            <a:endParaRPr lang="en-US"/>
          </a:p>
        </p:txBody>
      </p:sp>
    </p:spTree>
    <p:extLst>
      <p:ext uri="{BB962C8B-B14F-4D97-AF65-F5344CB8AC3E}">
        <p14:creationId xmlns:p14="http://schemas.microsoft.com/office/powerpoint/2010/main" val="157561836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Normal</a:t>
            </a:r>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847914"/>
      </p:ext>
    </p:extLst>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1E027B2F-7D79-8FA4-5464-5578B8B80239}"/>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47798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B7D82E6C-C137-9404-4F8C-A30E592EA4C4}"/>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116682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6619FCCA-871D-11B4-B5D1-2ADD67B5C99E}"/>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189859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25AA0D84-73E4-7F30-9F82-69E4F3DE2F7C}"/>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44755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47B2F85B-B815-B18F-B653-5BE13742DBD3}"/>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203486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020C3063-A0D4-5422-2CD8-B1F52A7BBFB8}"/>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1244753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6F7885BC-F84F-7095-0BDF-94D930723602}"/>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3818325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A4290260-AA51-BD37-9FD1-BFAD1EEE652D}"/>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323284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A9CCE908-CC1A-8DAF-68EC-9A6508C3752C}"/>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2226503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C1A5F956-E1FA-DC14-E2F0-AC603A3F2248}"/>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2634586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F9A87152-285E-F185-FD89-5037F0FEB4B1}"/>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36386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77B786E2-1E34-0EE9-AEBE-ECF0DA631338}"/>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270656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9729133D-74F3-01D2-5340-E68D2C5CEF43}"/>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191951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EBDCC0C6-B0A7-978E-EB12-68217C7F814E}"/>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300405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8C6A6011-B224-CD69-BD7A-3EE765CBA4E2}"/>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133312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CFEA2F99-A4A3-3200-2576-14536259093C}"/>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128523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60B76026-5583-C28E-F88D-512CFC9A34A9}"/>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352784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36E75D8A-154E-DFDE-1FCC-913BF9F0894C}"/>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131408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encabezado 1">
            <a:extLst>
              <a:ext uri="{FF2B5EF4-FFF2-40B4-BE49-F238E27FC236}">
                <a16:creationId xmlns:a16="http://schemas.microsoft.com/office/drawing/2014/main" id="{BD719705-1C74-7D2F-8476-D16496DF6763}"/>
              </a:ext>
            </a:extLst>
          </p:cNvPr>
          <p:cNvSpPr>
            <a:spLocks noGrp="1"/>
          </p:cNvSpPr>
          <p:nvPr>
            <p:ph type="hdr" idx="2"/>
          </p:nvPr>
        </p:nvSpPr>
        <p:spPr/>
        <p:txBody>
          <a:bodyPr/>
          <a:lstStyle/>
          <a:p>
            <a:r>
              <a:rPr lang="en-US"/>
              <a:t>Normal</a:t>
            </a:r>
          </a:p>
        </p:txBody>
      </p:sp>
    </p:spTree>
    <p:extLst>
      <p:ext uri="{BB962C8B-B14F-4D97-AF65-F5344CB8AC3E}">
        <p14:creationId xmlns:p14="http://schemas.microsoft.com/office/powerpoint/2010/main" val="225106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90993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54892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81262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35376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6"/>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2" y="2505076"/>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729818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3927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345638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24562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1" cy="4873625"/>
          </a:xfrm>
        </p:spPr>
        <p:txBody>
          <a:bodyPr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6824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129797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27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97688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https://www.cambridgelms.org/main/p/splas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hyperlink" Target="https://www.pearsonelt.com/professional-development/resources.html"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www.bbc.co.uk/learningenglish" TargetMode="External"/><Relationship Id="rId21" Type="http://schemas.openxmlformats.org/officeDocument/2006/relationships/hyperlink" Target="https://www.tefl.net/" TargetMode="External"/><Relationship Id="rId7" Type="http://schemas.openxmlformats.org/officeDocument/2006/relationships/hyperlink" Target="https://americanenglish.state.gov/teachers-corner"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notesSlide" Target="../notesSlides/notesSlide19.xm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www.cambridgeenglish.org/learning-english/" TargetMode="External"/><Relationship Id="rId11" Type="http://schemas.openxmlformats.org/officeDocument/2006/relationships/hyperlink" Target="https://thedigitalteacher.com/" TargetMode="External"/><Relationship Id="rId5" Type="http://schemas.openxmlformats.org/officeDocument/2006/relationships/hyperlink" Target="https://elt.oup.com/learning_resources/courses/adultlearners/?cc=mx&amp;selLanguage=en" TargetMode="External"/><Relationship Id="rId15" Type="http://schemas.openxmlformats.org/officeDocument/2006/relationships/hyperlink" Target="https://www.busuu.com/es" TargetMode="External"/><Relationship Id="rId23" Type="http://schemas.openxmlformats.org/officeDocument/2006/relationships/image" Target="../media/image3.jpeg"/><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www.teachingenglish.org.uk/teaching-adults"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1028" name="Picture 4" descr="WELCOME Classroom Sign Rainbow Colors by JustForYouInvites, $3.00 |  Classroom signs, Classroom, Class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0"/>
            <a:ext cx="5416549" cy="6764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lcome! In This Class... Poster in 2022 | Welcome to school, Classroom  door displays, Welcome to kindergar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18806"/>
            <a:ext cx="4552949" cy="683919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666B4A82-99C8-5BA9-1E27-2BC99381C3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a:t>
            </a:fld>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a:extLst>
              <a:ext uri="{FF2B5EF4-FFF2-40B4-BE49-F238E27FC236}">
                <a16:creationId xmlns:a16="http://schemas.microsoft.com/office/drawing/2014/main" id="{2EB4E32D-9301-6B4D-37F3-A3D632E7F835}"/>
              </a:ext>
            </a:extLst>
          </p:cNvPr>
          <p:cNvPicPr>
            <a:picLocks noChangeAspect="1"/>
          </p:cNvPicPr>
          <p:nvPr/>
        </p:nvPicPr>
        <p:blipFill rotWithShape="1">
          <a:blip r:embed="rId2"/>
          <a:srcRect l="26648" t="19015" r="29921" b="12319"/>
          <a:stretch/>
        </p:blipFill>
        <p:spPr>
          <a:xfrm>
            <a:off x="3581401" y="200025"/>
            <a:ext cx="8610599" cy="6457950"/>
          </a:xfrm>
          <a:prstGeom prst="rect">
            <a:avLst/>
          </a:prstGeom>
        </p:spPr>
      </p:pic>
      <p:sp>
        <p:nvSpPr>
          <p:cNvPr id="4" name="CuadroTexto 3">
            <a:extLst>
              <a:ext uri="{FF2B5EF4-FFF2-40B4-BE49-F238E27FC236}">
                <a16:creationId xmlns:a16="http://schemas.microsoft.com/office/drawing/2014/main" id="{ABF1873C-32EB-02CB-976C-847C8DA5B826}"/>
              </a:ext>
            </a:extLst>
          </p:cNvPr>
          <p:cNvSpPr txBox="1"/>
          <p:nvPr/>
        </p:nvSpPr>
        <p:spPr>
          <a:xfrm>
            <a:off x="337624" y="1547446"/>
            <a:ext cx="3179299" cy="2369880"/>
          </a:xfrm>
          <a:prstGeom prst="rect">
            <a:avLst/>
          </a:prstGeom>
          <a:noFill/>
        </p:spPr>
        <p:txBody>
          <a:bodyPr wrap="square" rtlCol="0">
            <a:spAutoFit/>
          </a:bodyPr>
          <a:lstStyle/>
          <a:p>
            <a:pPr algn="ctr"/>
            <a:r>
              <a:rPr lang="en-US" sz="3600" b="1" dirty="0">
                <a:solidFill>
                  <a:srgbClr val="0070C0"/>
                </a:solidFill>
              </a:rPr>
              <a:t>CEFR</a:t>
            </a:r>
          </a:p>
          <a:p>
            <a:r>
              <a:rPr lang="en-US" sz="2800" b="1" dirty="0"/>
              <a:t>Common</a:t>
            </a:r>
          </a:p>
          <a:p>
            <a:r>
              <a:rPr lang="en-US" sz="2800" b="1" dirty="0"/>
              <a:t>   European</a:t>
            </a:r>
          </a:p>
          <a:p>
            <a:r>
              <a:rPr lang="en-US" sz="2800" b="1" dirty="0"/>
              <a:t>      Framework of</a:t>
            </a:r>
          </a:p>
          <a:p>
            <a:r>
              <a:rPr lang="en-US" sz="2800" b="1" dirty="0"/>
              <a:t>         Reference</a:t>
            </a:r>
          </a:p>
        </p:txBody>
      </p:sp>
      <p:sp>
        <p:nvSpPr>
          <p:cNvPr id="5" name="Marcador de número de diapositiva 4">
            <a:extLst>
              <a:ext uri="{FF2B5EF4-FFF2-40B4-BE49-F238E27FC236}">
                <a16:creationId xmlns:a16="http://schemas.microsoft.com/office/drawing/2014/main" id="{11EB1AA3-46CF-E151-2B5A-7BAA18FCF5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pic>
        <p:nvPicPr>
          <p:cNvPr id="6" name="Picture 2" descr="ENEP | Facebook">
            <a:extLst>
              <a:ext uri="{FF2B5EF4-FFF2-40B4-BE49-F238E27FC236}">
                <a16:creationId xmlns:a16="http://schemas.microsoft.com/office/drawing/2014/main" id="{A55EFD0E-F94C-7543-46CA-7BE8D8F7DD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3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838200" y="365126"/>
            <a:ext cx="10515600" cy="8446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Arial"/>
              <a:buNone/>
            </a:pPr>
            <a:r>
              <a:rPr lang="es-MX" b="1">
                <a:solidFill>
                  <a:srgbClr val="8296B0"/>
                </a:solidFill>
                <a:latin typeface="Arial"/>
                <a:ea typeface="Arial"/>
                <a:cs typeface="Arial"/>
                <a:sym typeface="Arial"/>
              </a:rPr>
              <a:t>Course Description</a:t>
            </a:r>
            <a:endParaRPr b="1">
              <a:solidFill>
                <a:srgbClr val="8296B0"/>
              </a:solidFill>
              <a:latin typeface="Arial"/>
              <a:ea typeface="Arial"/>
              <a:cs typeface="Arial"/>
              <a:sym typeface="Arial"/>
            </a:endParaRPr>
          </a:p>
        </p:txBody>
      </p:sp>
      <p:sp>
        <p:nvSpPr>
          <p:cNvPr id="149" name="Google Shape;149;p10"/>
          <p:cNvSpPr txBox="1"/>
          <p:nvPr/>
        </p:nvSpPr>
        <p:spPr>
          <a:xfrm>
            <a:off x="969833" y="1054944"/>
            <a:ext cx="10252334" cy="51706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200" b="0" i="0" u="none" strike="noStrike" cap="none" dirty="0" err="1">
                <a:solidFill>
                  <a:schemeClr val="dk1"/>
                </a:solidFill>
                <a:latin typeface="Arial"/>
                <a:ea typeface="Arial"/>
                <a:cs typeface="Arial"/>
                <a:sym typeface="Arial"/>
              </a:rPr>
              <a:t>The</a:t>
            </a:r>
            <a:r>
              <a:rPr lang="es-MX" sz="2200" b="0" i="0" u="none" strike="noStrike" cap="none" dirty="0">
                <a:solidFill>
                  <a:schemeClr val="dk1"/>
                </a:solidFill>
                <a:latin typeface="Arial"/>
                <a:ea typeface="Arial"/>
                <a:cs typeface="Arial"/>
                <a:sym typeface="Arial"/>
              </a:rPr>
              <a:t> English </a:t>
            </a:r>
            <a:r>
              <a:rPr lang="es-MX" sz="2200" b="0" i="0" u="none" strike="noStrike" cap="none" dirty="0" err="1">
                <a:solidFill>
                  <a:schemeClr val="dk1"/>
                </a:solidFill>
                <a:latin typeface="Arial"/>
                <a:ea typeface="Arial"/>
                <a:cs typeface="Arial"/>
                <a:sym typeface="Arial"/>
              </a:rPr>
              <a:t>language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course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is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based</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on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the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communicative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approach</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to</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language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learning</a:t>
            </a:r>
            <a:r>
              <a:rPr lang="es-MX" sz="2200" b="0" i="0" u="none" strike="noStrike" cap="none" dirty="0">
                <a:solidFill>
                  <a:schemeClr val="dk1"/>
                </a:solidFill>
                <a:latin typeface="Arial"/>
                <a:ea typeface="Arial"/>
                <a:cs typeface="Arial"/>
                <a:sym typeface="Arial"/>
              </a:rPr>
              <a:t> in line </a:t>
            </a:r>
            <a:r>
              <a:rPr lang="es-MX" sz="2200" b="0" i="0" u="none" strike="noStrike" cap="none" dirty="0" err="1">
                <a:solidFill>
                  <a:schemeClr val="dk1"/>
                </a:solidFill>
                <a:latin typeface="Arial"/>
                <a:ea typeface="Arial"/>
                <a:cs typeface="Arial"/>
                <a:sym typeface="Arial"/>
              </a:rPr>
              <a:t>with</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the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Common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European</a:t>
            </a:r>
            <a:r>
              <a:rPr lang="es-MX" sz="2200" b="0" i="0" u="none" strike="noStrike" cap="none" dirty="0">
                <a:solidFill>
                  <a:schemeClr val="dk1"/>
                </a:solidFill>
                <a:latin typeface="Arial"/>
                <a:ea typeface="Arial"/>
                <a:cs typeface="Arial"/>
                <a:sym typeface="Arial"/>
              </a:rPr>
              <a:t> Framework </a:t>
            </a:r>
            <a:r>
              <a:rPr lang="es-MX" sz="2200" b="0" i="0" u="none" strike="noStrike" cap="none" dirty="0" err="1">
                <a:solidFill>
                  <a:schemeClr val="dk1"/>
                </a:solidFill>
                <a:latin typeface="Arial"/>
                <a:ea typeface="Arial"/>
                <a:cs typeface="Arial"/>
                <a:sym typeface="Arial"/>
              </a:rPr>
              <a:t>of</a:t>
            </a:r>
            <a:r>
              <a:rPr lang="es-MX" sz="2200" b="0" i="0" u="none" strike="noStrike" cap="none" dirty="0">
                <a:solidFill>
                  <a:schemeClr val="dk1"/>
                </a:solidFill>
                <a:latin typeface="Arial"/>
                <a:ea typeface="Arial"/>
                <a:cs typeface="Arial"/>
                <a:sym typeface="Arial"/>
              </a:rPr>
              <a:t> Reference </a:t>
            </a:r>
            <a:r>
              <a:rPr lang="es-MX" sz="2200" b="0" i="0" u="none" strike="noStrike" cap="none" dirty="0" err="1">
                <a:solidFill>
                  <a:schemeClr val="dk1"/>
                </a:solidFill>
                <a:latin typeface="Arial"/>
                <a:ea typeface="Arial"/>
                <a:cs typeface="Arial"/>
                <a:sym typeface="Arial"/>
              </a:rPr>
              <a:t>form</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the</a:t>
            </a:r>
            <a:r>
              <a:rPr lang="es-MX" sz="2200" b="0" i="0" u="none" strike="noStrike" cap="none" dirty="0">
                <a:solidFill>
                  <a:schemeClr val="dk1"/>
                </a:solidFill>
                <a:latin typeface="Arial"/>
                <a:ea typeface="Arial"/>
                <a:cs typeface="Arial"/>
                <a:sym typeface="Arial"/>
              </a:rPr>
              <a:t> Council </a:t>
            </a:r>
            <a:r>
              <a:rPr lang="es-MX" sz="2200" b="0" i="0" u="none" strike="noStrike" cap="none" dirty="0" err="1">
                <a:solidFill>
                  <a:schemeClr val="dk1"/>
                </a:solidFill>
                <a:latin typeface="Arial"/>
                <a:ea typeface="Arial"/>
                <a:cs typeface="Arial"/>
                <a:sym typeface="Arial"/>
              </a:rPr>
              <a:t>of</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Europe</a:t>
            </a:r>
            <a:r>
              <a:rPr lang="es-MX" sz="2200" b="0" i="0" u="none" strike="noStrike" cap="none" dirty="0">
                <a:solidFill>
                  <a:schemeClr val="dk1"/>
                </a:solidFill>
                <a:latin typeface="Arial"/>
                <a:ea typeface="Arial"/>
                <a:cs typeface="Arial"/>
                <a:sym typeface="Arial"/>
              </a:rPr>
              <a:t>. More </a:t>
            </a:r>
            <a:r>
              <a:rPr lang="es-MX" sz="2200" b="0" i="0" u="none" strike="noStrike" cap="none" dirty="0" err="1">
                <a:solidFill>
                  <a:schemeClr val="dk1"/>
                </a:solidFill>
                <a:latin typeface="Arial"/>
                <a:ea typeface="Arial"/>
                <a:cs typeface="Arial"/>
                <a:sym typeface="Arial"/>
              </a:rPr>
              <a:t>specifically</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there</a:t>
            </a:r>
            <a:r>
              <a:rPr lang="es-MX" sz="2200" b="0" i="0" u="none" strike="noStrike" cap="none" dirty="0">
                <a:solidFill>
                  <a:schemeClr val="dk1"/>
                </a:solidFill>
                <a:latin typeface="Arial"/>
                <a:ea typeface="Arial"/>
                <a:cs typeface="Arial"/>
                <a:sym typeface="Arial"/>
              </a:rPr>
              <a:t> are </a:t>
            </a:r>
            <a:r>
              <a:rPr lang="es-MX" sz="2200" b="0" i="0" u="none" strike="noStrike" cap="none" dirty="0" err="1">
                <a:solidFill>
                  <a:schemeClr val="dk1"/>
                </a:solidFill>
                <a:latin typeface="Arial"/>
                <a:ea typeface="Arial"/>
                <a:cs typeface="Arial"/>
                <a:sym typeface="Arial"/>
              </a:rPr>
              <a:t>five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main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principles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of</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language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learning</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that</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underpin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this</a:t>
            </a:r>
            <a:r>
              <a:rPr lang="es-MX" sz="2200" b="0" i="0" u="none" strike="noStrike" cap="none" dirty="0">
                <a:solidFill>
                  <a:schemeClr val="dk1"/>
                </a:solidFill>
                <a:latin typeface="Arial"/>
                <a:ea typeface="Arial"/>
                <a:cs typeface="Arial"/>
                <a:sym typeface="Arial"/>
              </a:rPr>
              <a:t> curriculum:</a:t>
            </a:r>
            <a:endParaRPr dirty="0"/>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dirty="0">
                <a:solidFill>
                  <a:schemeClr val="dk1"/>
                </a:solidFill>
                <a:latin typeface="Arial"/>
                <a:ea typeface="Arial"/>
                <a:cs typeface="Arial"/>
                <a:sym typeface="Arial"/>
              </a:rPr>
              <a:t>Focus </a:t>
            </a:r>
            <a:r>
              <a:rPr lang="es-MX" sz="2200" b="0" i="0" u="none" strike="noStrike" cap="none" dirty="0" err="1">
                <a:solidFill>
                  <a:schemeClr val="dk1"/>
                </a:solidFill>
                <a:latin typeface="Arial"/>
                <a:ea typeface="Arial"/>
                <a:cs typeface="Arial"/>
                <a:sym typeface="Arial"/>
              </a:rPr>
              <a:t>on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meaningful</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communication</a:t>
            </a:r>
            <a:endParaRPr dirty="0"/>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dirty="0" err="1">
                <a:solidFill>
                  <a:schemeClr val="dk1"/>
                </a:solidFill>
                <a:latin typeface="Arial"/>
                <a:ea typeface="Arial"/>
                <a:cs typeface="Arial"/>
                <a:sym typeface="Arial"/>
              </a:rPr>
              <a:t>Teach</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authentic</a:t>
            </a:r>
            <a:r>
              <a:rPr lang="es-MX" sz="2200" b="0" i="0" u="none" strike="noStrike" cap="none" dirty="0">
                <a:solidFill>
                  <a:schemeClr val="dk1"/>
                </a:solidFill>
                <a:latin typeface="Arial"/>
                <a:ea typeface="Arial"/>
                <a:cs typeface="Arial"/>
                <a:sym typeface="Arial"/>
              </a:rPr>
              <a:t> English.</a:t>
            </a:r>
            <a:endParaRPr dirty="0"/>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dirty="0" err="1">
                <a:solidFill>
                  <a:schemeClr val="dk1"/>
                </a:solidFill>
                <a:latin typeface="Arial"/>
                <a:ea typeface="Arial"/>
                <a:cs typeface="Arial"/>
                <a:sym typeface="Arial"/>
              </a:rPr>
              <a:t>Students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learn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most</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effectively</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through</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doing</a:t>
            </a:r>
            <a:r>
              <a:rPr lang="es-MX" sz="2200" b="0" i="0" u="none" strike="noStrike" cap="none" dirty="0">
                <a:solidFill>
                  <a:schemeClr val="dk1"/>
                </a:solidFill>
                <a:latin typeface="Arial"/>
                <a:ea typeface="Arial"/>
                <a:cs typeface="Arial"/>
                <a:sym typeface="Arial"/>
              </a:rPr>
              <a:t>.</a:t>
            </a:r>
            <a:endParaRPr dirty="0"/>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dirty="0" err="1">
                <a:solidFill>
                  <a:schemeClr val="dk1"/>
                </a:solidFill>
                <a:latin typeface="Arial"/>
                <a:ea typeface="Arial"/>
                <a:cs typeface="Arial"/>
                <a:sym typeface="Arial"/>
              </a:rPr>
              <a:t>Students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learn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best</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when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motivated</a:t>
            </a:r>
            <a:r>
              <a:rPr lang="es-MX" sz="2200" b="0" i="0" u="none" strike="noStrike" cap="none" dirty="0">
                <a:solidFill>
                  <a:schemeClr val="dk1"/>
                </a:solidFill>
                <a:latin typeface="Arial"/>
                <a:ea typeface="Arial"/>
                <a:cs typeface="Arial"/>
                <a:sym typeface="Arial"/>
              </a:rPr>
              <a:t> and </a:t>
            </a:r>
            <a:r>
              <a:rPr lang="es-MX" sz="2200" b="0" i="0" u="none" strike="noStrike" cap="none" dirty="0" err="1">
                <a:solidFill>
                  <a:schemeClr val="dk1"/>
                </a:solidFill>
                <a:latin typeface="Arial"/>
                <a:ea typeface="Arial"/>
                <a:cs typeface="Arial"/>
                <a:sym typeface="Arial"/>
              </a:rPr>
              <a:t>engaged</a:t>
            </a:r>
            <a:endParaRPr dirty="0"/>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dirty="0" err="1">
                <a:solidFill>
                  <a:schemeClr val="dk1"/>
                </a:solidFill>
                <a:latin typeface="Arial"/>
                <a:ea typeface="Arial"/>
                <a:cs typeface="Arial"/>
                <a:sym typeface="Arial"/>
              </a:rPr>
              <a:t>Differentiate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the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teaching</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according</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to</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different</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interests</a:t>
            </a:r>
            <a:r>
              <a:rPr lang="es-MX" sz="2200" b="0" i="0" u="none" strike="noStrike" cap="none" dirty="0">
                <a:solidFill>
                  <a:schemeClr val="dk1"/>
                </a:solidFill>
                <a:latin typeface="Arial"/>
                <a:ea typeface="Arial"/>
                <a:cs typeface="Arial"/>
                <a:sym typeface="Arial"/>
              </a:rPr>
              <a:t> and </a:t>
            </a:r>
            <a:r>
              <a:rPr lang="es-MX" sz="2200" b="0" i="0" u="none" strike="noStrike" cap="none" dirty="0" err="1">
                <a:solidFill>
                  <a:schemeClr val="dk1"/>
                </a:solidFill>
                <a:latin typeface="Arial"/>
                <a:ea typeface="Arial"/>
                <a:cs typeface="Arial"/>
                <a:sym typeface="Arial"/>
              </a:rPr>
              <a:t>needs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among</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each</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group</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of</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students</a:t>
            </a:r>
            <a:r>
              <a:rPr lang="es-MX" sz="2200" b="0" i="0" u="none" strike="noStrike" cap="none" dirty="0">
                <a:solidFill>
                  <a:schemeClr val="dk1"/>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p:txBody>
      </p:sp>
      <p:sp>
        <p:nvSpPr>
          <p:cNvPr id="3" name="Marcador de número de diapositiva 2">
            <a:extLst>
              <a:ext uri="{FF2B5EF4-FFF2-40B4-BE49-F238E27FC236}">
                <a16:creationId xmlns:a16="http://schemas.microsoft.com/office/drawing/2014/main" id="{CBAE8AEB-275A-160A-0505-5997EA3E15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pic>
        <p:nvPicPr>
          <p:cNvPr id="4" name="Picture 2" descr="ENEP | Facebook">
            <a:extLst>
              <a:ext uri="{FF2B5EF4-FFF2-40B4-BE49-F238E27FC236}">
                <a16:creationId xmlns:a16="http://schemas.microsoft.com/office/drawing/2014/main" id="{98B3ABFD-5822-00DD-B8B7-156962B261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1090683" y="303245"/>
            <a:ext cx="9937844"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000"/>
              <a:buFont typeface="Arial"/>
              <a:buNone/>
            </a:pPr>
            <a:r>
              <a:rPr lang="es-MX" sz="4000" b="1">
                <a:solidFill>
                  <a:srgbClr val="8296B0"/>
                </a:solidFill>
                <a:latin typeface="Arial"/>
                <a:ea typeface="Arial"/>
                <a:cs typeface="Arial"/>
                <a:sym typeface="Arial"/>
              </a:rPr>
              <a:t>Competences of the degree profile developed by the course</a:t>
            </a:r>
            <a:endParaRPr sz="4000" b="1">
              <a:solidFill>
                <a:srgbClr val="8296B0"/>
              </a:solidFill>
              <a:latin typeface="Arial"/>
              <a:ea typeface="Arial"/>
              <a:cs typeface="Arial"/>
              <a:sym typeface="Arial"/>
            </a:endParaRPr>
          </a:p>
        </p:txBody>
      </p:sp>
      <p:sp>
        <p:nvSpPr>
          <p:cNvPr id="156" name="Google Shape;156;p11"/>
          <p:cNvSpPr/>
          <p:nvPr/>
        </p:nvSpPr>
        <p:spPr>
          <a:xfrm>
            <a:off x="655091" y="1996182"/>
            <a:ext cx="10809027" cy="4411424"/>
          </a:xfrm>
          <a:prstGeom prst="rect">
            <a:avLst/>
          </a:prstGeom>
          <a:noFill/>
          <a:ln>
            <a:noFill/>
          </a:ln>
        </p:spPr>
        <p:txBody>
          <a:bodyPr spcFirstLastPara="1" wrap="square" lIns="91425" tIns="45700" rIns="91425" bIns="45700" anchor="t" anchorCtr="0">
            <a:spAutoFit/>
          </a:bodyPr>
          <a:lstStyle/>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dirty="0">
                <a:solidFill>
                  <a:schemeClr val="dk1"/>
                </a:solidFill>
                <a:latin typeface="Arial"/>
                <a:ea typeface="Arial"/>
                <a:cs typeface="Arial"/>
                <a:sym typeface="Arial"/>
              </a:rPr>
              <a:t>Use </a:t>
            </a:r>
            <a:r>
              <a:rPr lang="es-MX" sz="2200" b="0" i="0" u="none" strike="noStrike" cap="none" dirty="0" err="1">
                <a:solidFill>
                  <a:schemeClr val="dk1"/>
                </a:solidFill>
                <a:latin typeface="Arial"/>
                <a:ea typeface="Arial"/>
                <a:cs typeface="Arial"/>
                <a:sym typeface="Arial"/>
              </a:rPr>
              <a:t>critical</a:t>
            </a:r>
            <a:r>
              <a:rPr lang="es-MX" sz="2200" b="0" i="0" u="none" strike="noStrike" cap="none" dirty="0">
                <a:solidFill>
                  <a:schemeClr val="dk1"/>
                </a:solidFill>
                <a:latin typeface="Arial"/>
                <a:ea typeface="Arial"/>
                <a:cs typeface="Arial"/>
                <a:sym typeface="Arial"/>
              </a:rPr>
              <a:t> and creative </a:t>
            </a:r>
            <a:r>
              <a:rPr lang="es-MX" sz="2200" b="0" i="0" u="none" strike="noStrike" cap="none" dirty="0" err="1">
                <a:solidFill>
                  <a:schemeClr val="dk1"/>
                </a:solidFill>
                <a:latin typeface="Arial"/>
                <a:ea typeface="Arial"/>
                <a:cs typeface="Arial"/>
                <a:sym typeface="Arial"/>
              </a:rPr>
              <a:t>thought</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for</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solving</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problems</a:t>
            </a:r>
            <a:r>
              <a:rPr lang="es-MX" sz="2200" b="0" i="0" u="none" strike="noStrike" cap="none" dirty="0">
                <a:solidFill>
                  <a:schemeClr val="dk1"/>
                </a:solidFill>
                <a:latin typeface="Arial"/>
                <a:ea typeface="Arial"/>
                <a:cs typeface="Arial"/>
                <a:sym typeface="Arial"/>
              </a:rPr>
              <a:t> and </a:t>
            </a:r>
            <a:r>
              <a:rPr lang="es-MX" sz="2200" b="0" i="0" u="none" strike="noStrike" cap="none" dirty="0" err="1">
                <a:solidFill>
                  <a:schemeClr val="dk1"/>
                </a:solidFill>
                <a:latin typeface="Arial"/>
                <a:ea typeface="Arial"/>
                <a:cs typeface="Arial"/>
                <a:sym typeface="Arial"/>
              </a:rPr>
              <a:t>taking</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decisions</a:t>
            </a:r>
            <a:r>
              <a:rPr lang="es-MX" sz="2200" b="0" i="0" u="none" strike="noStrike" cap="none" dirty="0">
                <a:solidFill>
                  <a:schemeClr val="dk1"/>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a:p>
            <a:pPr marL="342905" marR="0" lvl="0" indent="-342905" algn="just" rtl="0">
              <a:lnSpc>
                <a:spcPct val="150000"/>
              </a:lnSpc>
              <a:spcBef>
                <a:spcPts val="480"/>
              </a:spcBef>
              <a:spcAft>
                <a:spcPts val="0"/>
              </a:spcAft>
              <a:buClr>
                <a:schemeClr val="dk1"/>
              </a:buClr>
              <a:buSzPts val="2200"/>
              <a:buFont typeface="Calibri"/>
              <a:buAutoNum type="arabicPeriod"/>
            </a:pPr>
            <a:r>
              <a:rPr lang="es-MX" sz="2200" b="0" i="0" u="none" strike="noStrike" cap="none" dirty="0" err="1">
                <a:solidFill>
                  <a:schemeClr val="dk1"/>
                </a:solidFill>
                <a:latin typeface="Arial"/>
                <a:ea typeface="Arial"/>
                <a:cs typeface="Arial"/>
                <a:sym typeface="Arial"/>
              </a:rPr>
              <a:t>Learn</a:t>
            </a:r>
            <a:r>
              <a:rPr lang="es-MX" sz="2200" b="0" i="0" u="none" strike="noStrike" cap="none" dirty="0">
                <a:solidFill>
                  <a:schemeClr val="dk1"/>
                </a:solidFill>
                <a:latin typeface="Arial"/>
                <a:ea typeface="Arial"/>
                <a:cs typeface="Arial"/>
                <a:sym typeface="Arial"/>
              </a:rPr>
              <a:t> in </a:t>
            </a:r>
            <a:r>
              <a:rPr lang="es-MX" sz="2200" b="0" i="0" u="none" strike="noStrike" cap="none" dirty="0" err="1">
                <a:solidFill>
                  <a:schemeClr val="dk1"/>
                </a:solidFill>
                <a:latin typeface="Arial"/>
                <a:ea typeface="Arial"/>
                <a:cs typeface="Arial"/>
                <a:sym typeface="Arial"/>
              </a:rPr>
              <a:t>an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autonomous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way</a:t>
            </a:r>
            <a:r>
              <a:rPr lang="es-MX" sz="2200" b="0" i="0" u="none" strike="noStrike" cap="none" dirty="0">
                <a:solidFill>
                  <a:schemeClr val="dk1"/>
                </a:solidFill>
                <a:latin typeface="Arial"/>
                <a:ea typeface="Arial"/>
                <a:cs typeface="Arial"/>
                <a:sym typeface="Arial"/>
              </a:rPr>
              <a:t> and </a:t>
            </a:r>
            <a:r>
              <a:rPr lang="es-MX" sz="2200" b="0" i="0" u="none" strike="noStrike" cap="none" dirty="0" err="1">
                <a:solidFill>
                  <a:schemeClr val="dk1"/>
                </a:solidFill>
                <a:latin typeface="Arial"/>
                <a:ea typeface="Arial"/>
                <a:cs typeface="Arial"/>
                <a:sym typeface="Arial"/>
              </a:rPr>
              <a:t>demonstrate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initiative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for</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self-regulation</a:t>
            </a:r>
            <a:r>
              <a:rPr lang="es-MX" sz="2200" b="0" i="0" u="none" strike="noStrike" cap="none" dirty="0">
                <a:solidFill>
                  <a:schemeClr val="dk1"/>
                </a:solidFill>
                <a:latin typeface="Arial"/>
                <a:ea typeface="Arial"/>
                <a:cs typeface="Arial"/>
                <a:sym typeface="Arial"/>
              </a:rPr>
              <a:t> and </a:t>
            </a:r>
            <a:r>
              <a:rPr lang="es-MX" sz="2200" b="0" i="0" u="none" strike="noStrike" cap="none" dirty="0" err="1">
                <a:solidFill>
                  <a:schemeClr val="dk1"/>
                </a:solidFill>
                <a:latin typeface="Arial"/>
                <a:ea typeface="Arial"/>
                <a:cs typeface="Arial"/>
                <a:sym typeface="Arial"/>
              </a:rPr>
              <a:t>strengthen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her</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his</a:t>
            </a:r>
            <a:r>
              <a:rPr lang="es-MX" sz="2200" b="0" i="0" u="none" strike="noStrike" cap="none" dirty="0">
                <a:solidFill>
                  <a:schemeClr val="dk1"/>
                </a:solidFill>
                <a:latin typeface="Arial"/>
                <a:ea typeface="Arial"/>
                <a:cs typeface="Arial"/>
                <a:sym typeface="Arial"/>
              </a:rPr>
              <a:t> personal </a:t>
            </a:r>
            <a:r>
              <a:rPr lang="es-MX" sz="2200" b="0" i="0" u="none" strike="noStrike" cap="none" dirty="0" err="1">
                <a:solidFill>
                  <a:schemeClr val="dk1"/>
                </a:solidFill>
                <a:latin typeface="Arial"/>
                <a:ea typeface="Arial"/>
                <a:cs typeface="Arial"/>
                <a:sym typeface="Arial"/>
              </a:rPr>
              <a:t>development</a:t>
            </a:r>
            <a:r>
              <a:rPr lang="es-MX" sz="2200" b="0" i="0" u="none" strike="noStrike" cap="none" dirty="0">
                <a:solidFill>
                  <a:schemeClr val="dk1"/>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a:p>
            <a:pPr marL="342905" marR="0" lvl="0" indent="-342905" algn="just" rtl="0">
              <a:lnSpc>
                <a:spcPct val="150000"/>
              </a:lnSpc>
              <a:spcBef>
                <a:spcPts val="480"/>
              </a:spcBef>
              <a:spcAft>
                <a:spcPts val="0"/>
              </a:spcAft>
              <a:buClr>
                <a:schemeClr val="dk1"/>
              </a:buClr>
              <a:buSzPts val="2200"/>
              <a:buFont typeface="Calibri"/>
              <a:buAutoNum type="arabicPeriod"/>
            </a:pPr>
            <a:r>
              <a:rPr lang="es-MX" sz="2200" b="0" i="0" u="none" strike="noStrike" cap="none" dirty="0" err="1">
                <a:solidFill>
                  <a:schemeClr val="dk1"/>
                </a:solidFill>
                <a:latin typeface="Arial"/>
                <a:ea typeface="Arial"/>
                <a:cs typeface="Arial"/>
                <a:sym typeface="Arial"/>
              </a:rPr>
              <a:t>Cooperate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to</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bring</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about</a:t>
            </a:r>
            <a:r>
              <a:rPr lang="es-MX" sz="2200" b="0" i="0" u="none" strike="noStrike" cap="none" dirty="0">
                <a:solidFill>
                  <a:schemeClr val="dk1"/>
                </a:solidFill>
                <a:latin typeface="Arial"/>
                <a:ea typeface="Arial"/>
                <a:cs typeface="Arial"/>
                <a:sym typeface="Arial"/>
              </a:rPr>
              <a:t> innovative </a:t>
            </a:r>
            <a:r>
              <a:rPr lang="es-MX" sz="2200" b="0" i="0" u="none" strike="noStrike" cap="none" dirty="0" err="1">
                <a:solidFill>
                  <a:schemeClr val="dk1"/>
                </a:solidFill>
                <a:latin typeface="Arial"/>
                <a:ea typeface="Arial"/>
                <a:cs typeface="Arial"/>
                <a:sym typeface="Arial"/>
              </a:rPr>
              <a:t>projects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having</a:t>
            </a:r>
            <a:r>
              <a:rPr lang="es-MX" sz="2200" b="0" i="0" u="none" strike="noStrike" cap="none" dirty="0">
                <a:solidFill>
                  <a:schemeClr val="dk1"/>
                </a:solidFill>
                <a:latin typeface="Arial"/>
                <a:ea typeface="Arial"/>
                <a:cs typeface="Arial"/>
                <a:sym typeface="Arial"/>
              </a:rPr>
              <a:t> a social </a:t>
            </a:r>
            <a:r>
              <a:rPr lang="es-MX" sz="2200" b="0" i="0" u="none" strike="noStrike" cap="none" dirty="0" err="1">
                <a:solidFill>
                  <a:schemeClr val="dk1"/>
                </a:solidFill>
                <a:latin typeface="Arial"/>
                <a:ea typeface="Arial"/>
                <a:cs typeface="Arial"/>
                <a:sym typeface="Arial"/>
              </a:rPr>
              <a:t>impact</a:t>
            </a:r>
            <a:r>
              <a:rPr lang="es-MX" sz="2200" b="0" i="0" u="none" strike="noStrike" cap="none" dirty="0">
                <a:solidFill>
                  <a:schemeClr val="dk1"/>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a:p>
            <a:pPr marL="342905" marR="0" lvl="0" indent="-342905" algn="just" rtl="0">
              <a:lnSpc>
                <a:spcPct val="150000"/>
              </a:lnSpc>
              <a:spcBef>
                <a:spcPts val="480"/>
              </a:spcBef>
              <a:spcAft>
                <a:spcPts val="0"/>
              </a:spcAft>
              <a:buClr>
                <a:schemeClr val="dk1"/>
              </a:buClr>
              <a:buSzPts val="2200"/>
              <a:buFont typeface="Calibri"/>
              <a:buAutoNum type="arabicPeriod"/>
            </a:pPr>
            <a:r>
              <a:rPr lang="es-MX" sz="2200" b="0" i="0" u="none" strike="noStrike" cap="none" dirty="0" err="1">
                <a:solidFill>
                  <a:schemeClr val="dk1"/>
                </a:solidFill>
                <a:latin typeface="Arial"/>
                <a:ea typeface="Arial"/>
                <a:cs typeface="Arial"/>
                <a:sym typeface="Arial"/>
              </a:rPr>
              <a:t>Act</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within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an</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ethical</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way</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by</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interiorizing</a:t>
            </a:r>
            <a:r>
              <a:rPr lang="es-MX" sz="2200" b="0" i="0" u="none" strike="noStrike" cap="none" dirty="0">
                <a:solidFill>
                  <a:schemeClr val="dk1"/>
                </a:solidFill>
                <a:latin typeface="Arial"/>
                <a:ea typeface="Arial"/>
                <a:cs typeface="Arial"/>
                <a:sym typeface="Arial"/>
              </a:rPr>
              <a:t> social rules and </a:t>
            </a:r>
            <a:r>
              <a:rPr lang="es-MX" sz="2200" b="0" i="0" u="none" strike="noStrike" cap="none" dirty="0" err="1">
                <a:solidFill>
                  <a:schemeClr val="dk1"/>
                </a:solidFill>
                <a:latin typeface="Arial"/>
                <a:ea typeface="Arial"/>
                <a:cs typeface="Arial"/>
                <a:sym typeface="Arial"/>
              </a:rPr>
              <a:t>principles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needed</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for</a:t>
            </a:r>
            <a:r>
              <a:rPr lang="es-MX" sz="2200" b="0" i="0" u="none" strike="noStrike" cap="none" dirty="0">
                <a:solidFill>
                  <a:schemeClr val="dk1"/>
                </a:solidFill>
                <a:latin typeface="Arial"/>
                <a:ea typeface="Arial"/>
                <a:cs typeface="Arial"/>
                <a:sym typeface="Arial"/>
              </a:rPr>
              <a:t> a </a:t>
            </a:r>
            <a:r>
              <a:rPr lang="es-MX" sz="2200" b="0" i="0" u="none" strike="noStrike" cap="none" dirty="0" err="1">
                <a:solidFill>
                  <a:schemeClr val="dk1"/>
                </a:solidFill>
                <a:latin typeface="Arial"/>
                <a:ea typeface="Arial"/>
                <a:cs typeface="Arial"/>
                <a:sym typeface="Arial"/>
              </a:rPr>
              <a:t>better</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coexistence</a:t>
            </a:r>
            <a:r>
              <a:rPr lang="es-MX" sz="2200" b="0" i="0" u="none" strike="noStrike" cap="none" dirty="0">
                <a:solidFill>
                  <a:schemeClr val="dk1"/>
                </a:solidFill>
                <a:latin typeface="Arial"/>
                <a:ea typeface="Arial"/>
                <a:cs typeface="Arial"/>
                <a:sym typeface="Arial"/>
              </a:rPr>
              <a:t>. </a:t>
            </a:r>
            <a:endParaRPr dirty="0"/>
          </a:p>
          <a:p>
            <a:pPr marL="342905" marR="0" lvl="0" indent="-342905" algn="just" rtl="0">
              <a:lnSpc>
                <a:spcPct val="150000"/>
              </a:lnSpc>
              <a:spcBef>
                <a:spcPts val="480"/>
              </a:spcBef>
              <a:spcAft>
                <a:spcPts val="0"/>
              </a:spcAft>
              <a:buClr>
                <a:schemeClr val="dk1"/>
              </a:buClr>
              <a:buSzPts val="2200"/>
              <a:buFont typeface="Calibri"/>
              <a:buAutoNum type="arabicPeriod"/>
            </a:pPr>
            <a:r>
              <a:rPr lang="es-MX" sz="2200" b="0" i="0" u="none" strike="noStrike" cap="none" dirty="0">
                <a:solidFill>
                  <a:schemeClr val="dk1"/>
                </a:solidFill>
                <a:latin typeface="Arial"/>
                <a:ea typeface="Arial"/>
                <a:cs typeface="Arial"/>
                <a:sym typeface="Arial"/>
              </a:rPr>
              <a:t>Use ICT as </a:t>
            </a:r>
            <a:r>
              <a:rPr lang="es-MX" sz="2200" b="0" i="0" u="none" strike="noStrike" cap="none" dirty="0" err="1">
                <a:solidFill>
                  <a:schemeClr val="dk1"/>
                </a:solidFill>
                <a:latin typeface="Arial"/>
                <a:ea typeface="Arial"/>
                <a:cs typeface="Arial"/>
                <a:sym typeface="Arial"/>
              </a:rPr>
              <a:t>well</a:t>
            </a:r>
            <a:r>
              <a:rPr lang="es-MX" sz="2200" b="0" i="0" u="none" strike="noStrike" cap="none" dirty="0">
                <a:solidFill>
                  <a:schemeClr val="dk1"/>
                </a:solidFill>
                <a:latin typeface="Arial"/>
                <a:ea typeface="Arial"/>
                <a:cs typeface="Arial"/>
                <a:sym typeface="Arial"/>
              </a:rPr>
              <a:t> as </a:t>
            </a:r>
            <a:r>
              <a:rPr lang="es-MX" sz="2200" b="0" i="0" u="none" strike="noStrike" cap="none" dirty="0" err="1">
                <a:solidFill>
                  <a:schemeClr val="dk1"/>
                </a:solidFill>
                <a:latin typeface="Arial"/>
                <a:ea typeface="Arial"/>
                <a:cs typeface="Arial"/>
                <a:sym typeface="Arial"/>
              </a:rPr>
              <a:t>other</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languages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for</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understanding</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explaining</a:t>
            </a:r>
            <a:r>
              <a:rPr lang="es-MX" sz="2200" b="0" i="0" u="none" strike="noStrike" cap="none" dirty="0">
                <a:solidFill>
                  <a:schemeClr val="dk1"/>
                </a:solidFill>
                <a:latin typeface="Arial"/>
                <a:ea typeface="Arial"/>
                <a:cs typeface="Arial"/>
                <a:sym typeface="Arial"/>
              </a:rPr>
              <a:t> and </a:t>
            </a:r>
            <a:r>
              <a:rPr lang="es-MX" sz="2200" b="0" i="0" u="none" strike="noStrike" cap="none" dirty="0" err="1">
                <a:solidFill>
                  <a:schemeClr val="dk1"/>
                </a:solidFill>
                <a:latin typeface="Arial"/>
                <a:ea typeface="Arial"/>
                <a:cs typeface="Arial"/>
                <a:sym typeface="Arial"/>
              </a:rPr>
              <a:t>offering</a:t>
            </a:r>
            <a:r>
              <a:rPr lang="es-MX" sz="2200" b="0" i="0" u="none" strike="noStrike" cap="none" dirty="0">
                <a:solidFill>
                  <a:schemeClr val="dk1"/>
                </a:solidFill>
                <a:latin typeface="Arial"/>
                <a:ea typeface="Arial"/>
                <a:cs typeface="Arial"/>
                <a:sym typeface="Arial"/>
              </a:rPr>
              <a:t> alternative </a:t>
            </a:r>
            <a:r>
              <a:rPr lang="es-MX" sz="2200" b="0" i="0" u="none" strike="noStrike" cap="none" dirty="0" err="1">
                <a:solidFill>
                  <a:schemeClr val="dk1"/>
                </a:solidFill>
                <a:latin typeface="Arial"/>
                <a:ea typeface="Arial"/>
                <a:cs typeface="Arial"/>
                <a:sym typeface="Arial"/>
              </a:rPr>
              <a:t>solutions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to</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the</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problems</a:t>
            </a:r>
            <a:r>
              <a:rPr lang="es-MX" sz="2200" b="0" i="0" u="none" strike="noStrike" cap="none" dirty="0">
                <a:solidFill>
                  <a:schemeClr val="dk1"/>
                </a:solidFill>
                <a:latin typeface="Arial"/>
                <a:ea typeface="Arial"/>
                <a:cs typeface="Arial"/>
                <a:sym typeface="Arial"/>
              </a:rPr>
              <a:t> </a:t>
            </a:r>
            <a:r>
              <a:rPr lang="es-MX" sz="2200" b="0" i="0" u="none" strike="noStrike" cap="none" dirty="0" err="1">
                <a:solidFill>
                  <a:schemeClr val="dk1"/>
                </a:solidFill>
                <a:latin typeface="Arial"/>
                <a:ea typeface="Arial"/>
                <a:cs typeface="Arial"/>
                <a:sym typeface="Arial"/>
              </a:rPr>
              <a:t>encountered</a:t>
            </a:r>
            <a:r>
              <a:rPr lang="es-MX" sz="2200" b="0" i="0" u="none" strike="noStrike" cap="none" dirty="0">
                <a:solidFill>
                  <a:schemeClr val="dk1"/>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p:txBody>
      </p:sp>
      <p:sp>
        <p:nvSpPr>
          <p:cNvPr id="157" name="Google Shape;157;p11"/>
          <p:cNvSpPr txBox="1"/>
          <p:nvPr/>
        </p:nvSpPr>
        <p:spPr>
          <a:xfrm>
            <a:off x="5263487" y="1555425"/>
            <a:ext cx="1665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i="0" u="none" strike="noStrike" cap="none" dirty="0">
                <a:solidFill>
                  <a:schemeClr val="dk1"/>
                </a:solidFill>
                <a:latin typeface="Arial"/>
                <a:ea typeface="Arial"/>
                <a:cs typeface="Arial"/>
                <a:sym typeface="Arial"/>
              </a:rPr>
              <a:t>GENERIC</a:t>
            </a:r>
            <a:endParaRPr sz="2400" b="1" dirty="0">
              <a:solidFill>
                <a:schemeClr val="dk1"/>
              </a:solidFill>
              <a:latin typeface="Arial"/>
              <a:ea typeface="Arial"/>
              <a:cs typeface="Arial"/>
              <a:sym typeface="Arial"/>
            </a:endParaRPr>
          </a:p>
        </p:txBody>
      </p:sp>
      <p:sp>
        <p:nvSpPr>
          <p:cNvPr id="3" name="Marcador de número de diapositiva 2">
            <a:extLst>
              <a:ext uri="{FF2B5EF4-FFF2-40B4-BE49-F238E27FC236}">
                <a16:creationId xmlns:a16="http://schemas.microsoft.com/office/drawing/2014/main" id="{F03FDAC5-2AF4-C2A7-EB6D-FD5594438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pic>
        <p:nvPicPr>
          <p:cNvPr id="4" name="Picture 2" descr="ENEP | Facebook">
            <a:extLst>
              <a:ext uri="{FF2B5EF4-FFF2-40B4-BE49-F238E27FC236}">
                <a16:creationId xmlns:a16="http://schemas.microsoft.com/office/drawing/2014/main" id="{69573AD6-7701-B7F1-8A77-AAB8752502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3"/>
          <p:cNvSpPr/>
          <p:nvPr/>
        </p:nvSpPr>
        <p:spPr>
          <a:xfrm>
            <a:off x="700585" y="1864644"/>
            <a:ext cx="10790829" cy="4662815"/>
          </a:xfrm>
          <a:prstGeom prst="rect">
            <a:avLst/>
          </a:prstGeom>
          <a:noFill/>
          <a:ln>
            <a:noFill/>
          </a:ln>
        </p:spPr>
        <p:txBody>
          <a:bodyPr spcFirstLastPara="1" wrap="square" lIns="91425" tIns="45700" rIns="91425" bIns="45700" anchor="t" anchorCtr="0">
            <a:spAutoFit/>
          </a:bodyPr>
          <a:lstStyle/>
          <a:p>
            <a:pPr marL="342905" marR="0" lvl="0" indent="-342905" algn="just" rtl="0">
              <a:lnSpc>
                <a:spcPct val="150000"/>
              </a:lnSpc>
              <a:spcBef>
                <a:spcPts val="0"/>
              </a:spcBef>
              <a:spcAft>
                <a:spcPts val="0"/>
              </a:spcAft>
              <a:buClr>
                <a:schemeClr val="dk1"/>
              </a:buClr>
              <a:buSzPts val="2200"/>
              <a:buFont typeface="Calibri"/>
              <a:buAutoNum type="arabicPeriod"/>
            </a:pPr>
            <a:r>
              <a:rPr lang="es-MX" sz="2200" dirty="0">
                <a:solidFill>
                  <a:schemeClr val="dk1"/>
                </a:solidFill>
                <a:latin typeface="Arial"/>
                <a:ea typeface="Arial"/>
                <a:cs typeface="Arial"/>
                <a:sym typeface="Arial"/>
              </a:rPr>
              <a:t>Describe </a:t>
            </a:r>
            <a:r>
              <a:rPr lang="es-MX" sz="2200" dirty="0" err="1">
                <a:solidFill>
                  <a:schemeClr val="dk1"/>
                </a:solidFill>
                <a:latin typeface="Arial"/>
                <a:ea typeface="Arial"/>
                <a:cs typeface="Arial"/>
                <a:sym typeface="Arial"/>
              </a:rPr>
              <a:t>ways</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of</a:t>
            </a:r>
            <a:r>
              <a:rPr lang="es-MX" sz="2200" dirty="0">
                <a:solidFill>
                  <a:schemeClr val="dk1"/>
                </a:solidFill>
                <a:latin typeface="Arial"/>
                <a:ea typeface="Arial"/>
                <a:cs typeface="Arial"/>
                <a:sym typeface="Arial"/>
              </a:rPr>
              <a:t> living </a:t>
            </a:r>
            <a:r>
              <a:rPr lang="es-MX" sz="2200" dirty="0" err="1">
                <a:solidFill>
                  <a:schemeClr val="dk1"/>
                </a:solidFill>
                <a:latin typeface="Arial"/>
                <a:ea typeface="Arial"/>
                <a:cs typeface="Arial"/>
                <a:sym typeface="Arial"/>
              </a:rPr>
              <a:t>from</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different</a:t>
            </a:r>
            <a:r>
              <a:rPr lang="es-MX" sz="2200" dirty="0">
                <a:solidFill>
                  <a:schemeClr val="dk1"/>
                </a:solidFill>
                <a:latin typeface="Arial"/>
                <a:ea typeface="Arial"/>
                <a:cs typeface="Arial"/>
                <a:sym typeface="Arial"/>
              </a:rPr>
              <a:t> cultures </a:t>
            </a:r>
            <a:r>
              <a:rPr lang="es-MX" sz="2200" dirty="0" err="1">
                <a:solidFill>
                  <a:schemeClr val="dk1"/>
                </a:solidFill>
                <a:latin typeface="Arial"/>
                <a:ea typeface="Arial"/>
                <a:cs typeface="Arial"/>
                <a:sym typeface="Arial"/>
              </a:rPr>
              <a:t>to</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appreciate</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their</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diversity</a:t>
            </a:r>
            <a:r>
              <a:rPr lang="es-MX" sz="2200" dirty="0">
                <a:solidFill>
                  <a:schemeClr val="dk1"/>
                </a:solidFill>
                <a:latin typeface="Arial"/>
                <a:ea typeface="Arial"/>
                <a:cs typeface="Arial"/>
                <a:sym typeface="Arial"/>
              </a:rPr>
              <a:t>.</a:t>
            </a:r>
            <a:endParaRPr sz="2200" dirty="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dirty="0">
                <a:solidFill>
                  <a:schemeClr val="dk1"/>
                </a:solidFill>
                <a:latin typeface="Arial"/>
                <a:ea typeface="Arial"/>
                <a:cs typeface="Arial"/>
                <a:sym typeface="Arial"/>
              </a:rPr>
              <a:t>Use </a:t>
            </a:r>
            <a:r>
              <a:rPr lang="es-MX" sz="2200" dirty="0" err="1">
                <a:solidFill>
                  <a:schemeClr val="dk1"/>
                </a:solidFill>
                <a:latin typeface="Arial"/>
                <a:ea typeface="Arial"/>
                <a:cs typeface="Arial"/>
                <a:sym typeface="Arial"/>
              </a:rPr>
              <a:t>language</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to</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establish</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harmonious</a:t>
            </a:r>
            <a:r>
              <a:rPr lang="es-MX" sz="2200" dirty="0">
                <a:solidFill>
                  <a:schemeClr val="dk1"/>
                </a:solidFill>
                <a:latin typeface="Arial"/>
                <a:ea typeface="Arial"/>
                <a:cs typeface="Arial"/>
                <a:sym typeface="Arial"/>
              </a:rPr>
              <a:t> and </a:t>
            </a:r>
            <a:r>
              <a:rPr lang="es-MX" sz="2200" dirty="0" err="1">
                <a:solidFill>
                  <a:schemeClr val="dk1"/>
                </a:solidFill>
                <a:latin typeface="Arial"/>
                <a:ea typeface="Arial"/>
                <a:cs typeface="Arial"/>
                <a:sym typeface="Arial"/>
              </a:rPr>
              <a:t>responsible</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relationships</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when</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exercising</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citizenship</a:t>
            </a:r>
            <a:r>
              <a:rPr lang="es-MX" sz="2200" dirty="0">
                <a:solidFill>
                  <a:schemeClr val="dk1"/>
                </a:solidFill>
                <a:latin typeface="Arial"/>
                <a:ea typeface="Arial"/>
                <a:cs typeface="Arial"/>
                <a:sym typeface="Arial"/>
              </a:rPr>
              <a:t>.</a:t>
            </a:r>
            <a:endParaRPr sz="2200" dirty="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dirty="0" err="1">
                <a:solidFill>
                  <a:schemeClr val="dk1"/>
                </a:solidFill>
                <a:latin typeface="Arial"/>
                <a:ea typeface="Arial"/>
                <a:cs typeface="Arial"/>
                <a:sym typeface="Arial"/>
              </a:rPr>
              <a:t>Reflect</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on</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one´s</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own</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learning</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process</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to</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act</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consciously</a:t>
            </a:r>
            <a:r>
              <a:rPr lang="es-MX" sz="2200" dirty="0">
                <a:solidFill>
                  <a:schemeClr val="dk1"/>
                </a:solidFill>
                <a:latin typeface="Arial"/>
                <a:ea typeface="Arial"/>
                <a:cs typeface="Arial"/>
                <a:sym typeface="Arial"/>
              </a:rPr>
              <a:t> in </a:t>
            </a:r>
            <a:r>
              <a:rPr lang="es-MX" sz="2200" dirty="0" err="1">
                <a:solidFill>
                  <a:schemeClr val="dk1"/>
                </a:solidFill>
                <a:latin typeface="Arial"/>
                <a:ea typeface="Arial"/>
                <a:cs typeface="Arial"/>
                <a:sym typeface="Arial"/>
              </a:rPr>
              <a:t>communicative</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exchanges</a:t>
            </a:r>
            <a:r>
              <a:rPr lang="es-MX" sz="2200" dirty="0">
                <a:solidFill>
                  <a:schemeClr val="dk1"/>
                </a:solidFill>
                <a:latin typeface="Arial"/>
                <a:ea typeface="Arial"/>
                <a:cs typeface="Arial"/>
                <a:sym typeface="Arial"/>
              </a:rPr>
              <a:t>.</a:t>
            </a:r>
            <a:endParaRPr sz="2200" dirty="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dirty="0" err="1">
                <a:solidFill>
                  <a:schemeClr val="dk1"/>
                </a:solidFill>
                <a:latin typeface="Arial"/>
                <a:ea typeface="Arial"/>
                <a:cs typeface="Arial"/>
                <a:sym typeface="Arial"/>
              </a:rPr>
              <a:t>Understand</a:t>
            </a:r>
            <a:r>
              <a:rPr lang="es-MX" sz="2200" dirty="0">
                <a:solidFill>
                  <a:schemeClr val="dk1"/>
                </a:solidFill>
                <a:latin typeface="Arial"/>
                <a:ea typeface="Arial"/>
                <a:cs typeface="Arial"/>
                <a:sym typeface="Arial"/>
              </a:rPr>
              <a:t> and produce </a:t>
            </a:r>
            <a:r>
              <a:rPr lang="es-MX" sz="2200" dirty="0" err="1">
                <a:solidFill>
                  <a:schemeClr val="dk1"/>
                </a:solidFill>
                <a:latin typeface="Arial"/>
                <a:ea typeface="Arial"/>
                <a:cs typeface="Arial"/>
                <a:sym typeface="Arial"/>
              </a:rPr>
              <a:t>texts</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to</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participate</a:t>
            </a:r>
            <a:r>
              <a:rPr lang="es-MX" sz="2200" dirty="0">
                <a:solidFill>
                  <a:schemeClr val="dk1"/>
                </a:solidFill>
                <a:latin typeface="Arial"/>
                <a:ea typeface="Arial"/>
                <a:cs typeface="Arial"/>
                <a:sym typeface="Arial"/>
              </a:rPr>
              <a:t> in a </a:t>
            </a:r>
            <a:r>
              <a:rPr lang="es-MX" sz="2200" dirty="0" err="1">
                <a:solidFill>
                  <a:schemeClr val="dk1"/>
                </a:solidFill>
                <a:latin typeface="Arial"/>
                <a:ea typeface="Arial"/>
                <a:cs typeface="Arial"/>
                <a:sym typeface="Arial"/>
              </a:rPr>
              <a:t>variety</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of</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everyday</a:t>
            </a:r>
            <a:r>
              <a:rPr lang="es-MX" sz="2200" dirty="0">
                <a:solidFill>
                  <a:schemeClr val="dk1"/>
                </a:solidFill>
                <a:latin typeface="Arial"/>
                <a:ea typeface="Arial"/>
                <a:cs typeface="Arial"/>
                <a:sym typeface="Arial"/>
              </a:rPr>
              <a:t> and concrete </a:t>
            </a:r>
            <a:r>
              <a:rPr lang="es-MX" sz="2200" dirty="0" err="1">
                <a:solidFill>
                  <a:schemeClr val="dk1"/>
                </a:solidFill>
                <a:latin typeface="Arial"/>
                <a:ea typeface="Arial"/>
                <a:cs typeface="Arial"/>
                <a:sym typeface="Arial"/>
              </a:rPr>
              <a:t>situations</a:t>
            </a:r>
            <a:r>
              <a:rPr lang="es-MX" sz="2200" dirty="0">
                <a:solidFill>
                  <a:schemeClr val="dk1"/>
                </a:solidFill>
                <a:latin typeface="Arial"/>
                <a:ea typeface="Arial"/>
                <a:cs typeface="Arial"/>
                <a:sym typeface="Arial"/>
              </a:rPr>
              <a:t>.</a:t>
            </a:r>
            <a:endParaRPr sz="2200" dirty="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dirty="0">
                <a:solidFill>
                  <a:schemeClr val="dk1"/>
                </a:solidFill>
                <a:latin typeface="Arial"/>
                <a:ea typeface="Arial"/>
                <a:cs typeface="Arial"/>
                <a:sym typeface="Arial"/>
              </a:rPr>
              <a:t>Exchange </a:t>
            </a:r>
            <a:r>
              <a:rPr lang="es-MX" sz="2200" dirty="0" err="1">
                <a:solidFill>
                  <a:schemeClr val="dk1"/>
                </a:solidFill>
                <a:latin typeface="Arial"/>
                <a:ea typeface="Arial"/>
                <a:cs typeface="Arial"/>
                <a:sym typeface="Arial"/>
              </a:rPr>
              <a:t>basic</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information</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about</a:t>
            </a:r>
            <a:r>
              <a:rPr lang="es-MX" sz="2200" dirty="0">
                <a:solidFill>
                  <a:schemeClr val="dk1"/>
                </a:solidFill>
                <a:latin typeface="Arial"/>
                <a:ea typeface="Arial"/>
                <a:cs typeface="Arial"/>
                <a:sym typeface="Arial"/>
              </a:rPr>
              <a:t> personal and </a:t>
            </a:r>
            <a:r>
              <a:rPr lang="es-MX" sz="2200" dirty="0" err="1">
                <a:solidFill>
                  <a:schemeClr val="dk1"/>
                </a:solidFill>
                <a:latin typeface="Arial"/>
                <a:ea typeface="Arial"/>
                <a:cs typeface="Arial"/>
                <a:sym typeface="Arial"/>
              </a:rPr>
              <a:t>professional</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experiences</a:t>
            </a:r>
            <a:r>
              <a:rPr lang="es-MX" sz="2200" dirty="0">
                <a:solidFill>
                  <a:schemeClr val="dk1"/>
                </a:solidFill>
                <a:latin typeface="Arial"/>
                <a:ea typeface="Arial"/>
                <a:cs typeface="Arial"/>
                <a:sym typeface="Arial"/>
              </a:rPr>
              <a:t>.</a:t>
            </a:r>
            <a:endParaRPr dirty="0"/>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dirty="0" err="1">
                <a:solidFill>
                  <a:schemeClr val="dk1"/>
                </a:solidFill>
                <a:latin typeface="Arial"/>
                <a:ea typeface="Arial"/>
                <a:cs typeface="Arial"/>
                <a:sym typeface="Arial"/>
              </a:rPr>
              <a:t>Recognize</a:t>
            </a:r>
            <a:r>
              <a:rPr lang="es-MX" sz="2200" dirty="0">
                <a:solidFill>
                  <a:schemeClr val="dk1"/>
                </a:solidFill>
                <a:latin typeface="Arial"/>
                <a:ea typeface="Arial"/>
                <a:cs typeface="Arial"/>
                <a:sym typeface="Arial"/>
              </a:rPr>
              <a:t> cultural </a:t>
            </a:r>
            <a:r>
              <a:rPr lang="es-MX" sz="2200" dirty="0" err="1">
                <a:solidFill>
                  <a:schemeClr val="dk1"/>
                </a:solidFill>
                <a:latin typeface="Arial"/>
                <a:ea typeface="Arial"/>
                <a:cs typeface="Arial"/>
                <a:sym typeface="Arial"/>
              </a:rPr>
              <a:t>differences</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when</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participating</a:t>
            </a:r>
            <a:r>
              <a:rPr lang="es-MX" sz="2200" dirty="0">
                <a:solidFill>
                  <a:schemeClr val="dk1"/>
                </a:solidFill>
                <a:latin typeface="Arial"/>
                <a:ea typeface="Arial"/>
                <a:cs typeface="Arial"/>
                <a:sym typeface="Arial"/>
              </a:rPr>
              <a:t> in </a:t>
            </a:r>
            <a:r>
              <a:rPr lang="es-MX" sz="2200" dirty="0" err="1">
                <a:solidFill>
                  <a:schemeClr val="dk1"/>
                </a:solidFill>
                <a:latin typeface="Arial"/>
                <a:ea typeface="Arial"/>
                <a:cs typeface="Arial"/>
                <a:sym typeface="Arial"/>
              </a:rPr>
              <a:t>brief</a:t>
            </a:r>
            <a:r>
              <a:rPr lang="es-MX" sz="2200" dirty="0">
                <a:solidFill>
                  <a:schemeClr val="dk1"/>
                </a:solidFill>
                <a:latin typeface="Arial"/>
                <a:ea typeface="Arial"/>
                <a:cs typeface="Arial"/>
                <a:sym typeface="Arial"/>
              </a:rPr>
              <a:t> and </a:t>
            </a:r>
            <a:r>
              <a:rPr lang="es-MX" sz="2200" dirty="0" err="1">
                <a:solidFill>
                  <a:schemeClr val="dk1"/>
                </a:solidFill>
                <a:latin typeface="Arial"/>
                <a:ea typeface="Arial"/>
                <a:cs typeface="Arial"/>
                <a:sym typeface="Arial"/>
              </a:rPr>
              <a:t>common</a:t>
            </a:r>
            <a:r>
              <a:rPr lang="es-MX" sz="2200" dirty="0">
                <a:solidFill>
                  <a:schemeClr val="dk1"/>
                </a:solidFill>
                <a:latin typeface="Arial"/>
                <a:ea typeface="Arial"/>
                <a:cs typeface="Arial"/>
                <a:sym typeface="Arial"/>
              </a:rPr>
              <a:t> </a:t>
            </a:r>
            <a:r>
              <a:rPr lang="es-MX" sz="2200" dirty="0" err="1">
                <a:solidFill>
                  <a:schemeClr val="dk1"/>
                </a:solidFill>
                <a:latin typeface="Arial"/>
                <a:ea typeface="Arial"/>
                <a:cs typeface="Arial"/>
                <a:sym typeface="Arial"/>
              </a:rPr>
              <a:t>exchanges</a:t>
            </a:r>
            <a:r>
              <a:rPr lang="es-MX" sz="2200" dirty="0">
                <a:solidFill>
                  <a:schemeClr val="dk1"/>
                </a:solidFill>
                <a:latin typeface="Arial"/>
                <a:ea typeface="Arial"/>
                <a:cs typeface="Arial"/>
                <a:sym typeface="Arial"/>
              </a:rPr>
              <a:t>.</a:t>
            </a:r>
            <a:endParaRPr sz="2200" dirty="0">
              <a:solidFill>
                <a:schemeClr val="dk1"/>
              </a:solidFill>
              <a:latin typeface="Arial"/>
              <a:ea typeface="Arial"/>
              <a:cs typeface="Arial"/>
              <a:sym typeface="Arial"/>
            </a:endParaRPr>
          </a:p>
        </p:txBody>
      </p:sp>
      <p:sp>
        <p:nvSpPr>
          <p:cNvPr id="171" name="Google Shape;171;p13"/>
          <p:cNvSpPr txBox="1"/>
          <p:nvPr/>
        </p:nvSpPr>
        <p:spPr>
          <a:xfrm>
            <a:off x="4189921" y="1467710"/>
            <a:ext cx="40111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chemeClr val="dk1"/>
                </a:solidFill>
                <a:latin typeface="Arial"/>
                <a:ea typeface="Arial"/>
                <a:cs typeface="Arial"/>
                <a:sym typeface="Arial"/>
              </a:rPr>
              <a:t>SUBJECT-SPECIFIC</a:t>
            </a:r>
            <a:endParaRPr sz="2400" b="1" dirty="0">
              <a:solidFill>
                <a:schemeClr val="dk1"/>
              </a:solidFill>
              <a:latin typeface="Arial"/>
              <a:ea typeface="Arial"/>
              <a:cs typeface="Arial"/>
              <a:sym typeface="Arial"/>
            </a:endParaRPr>
          </a:p>
        </p:txBody>
      </p:sp>
      <p:sp>
        <p:nvSpPr>
          <p:cNvPr id="172" name="Google Shape;172;p13"/>
          <p:cNvSpPr txBox="1"/>
          <p:nvPr/>
        </p:nvSpPr>
        <p:spPr>
          <a:xfrm>
            <a:off x="1198729" y="330541"/>
            <a:ext cx="9937844"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8296B0"/>
              </a:buClr>
              <a:buSzPts val="4000"/>
              <a:buFont typeface="Arial"/>
              <a:buNone/>
            </a:pPr>
            <a:r>
              <a:rPr lang="es-MX" sz="4000" b="1" dirty="0" err="1">
                <a:solidFill>
                  <a:srgbClr val="8296B0"/>
                </a:solidFill>
                <a:latin typeface="Arial"/>
                <a:ea typeface="Arial"/>
                <a:cs typeface="Arial"/>
                <a:sym typeface="Arial"/>
              </a:rPr>
              <a:t>Competences</a:t>
            </a:r>
            <a:r>
              <a:rPr lang="es-MX" sz="4000" b="1" dirty="0">
                <a:solidFill>
                  <a:srgbClr val="8296B0"/>
                </a:solidFill>
                <a:latin typeface="Arial"/>
                <a:ea typeface="Arial"/>
                <a:cs typeface="Arial"/>
                <a:sym typeface="Arial"/>
              </a:rPr>
              <a:t> </a:t>
            </a:r>
            <a:r>
              <a:rPr lang="es-MX" sz="4000" b="1" dirty="0" err="1">
                <a:solidFill>
                  <a:srgbClr val="8296B0"/>
                </a:solidFill>
                <a:latin typeface="Arial"/>
                <a:ea typeface="Arial"/>
                <a:cs typeface="Arial"/>
                <a:sym typeface="Arial"/>
              </a:rPr>
              <a:t>of</a:t>
            </a:r>
            <a:r>
              <a:rPr lang="es-MX" sz="4000" b="1" dirty="0">
                <a:solidFill>
                  <a:srgbClr val="8296B0"/>
                </a:solidFill>
                <a:latin typeface="Arial"/>
                <a:ea typeface="Arial"/>
                <a:cs typeface="Arial"/>
                <a:sym typeface="Arial"/>
              </a:rPr>
              <a:t> </a:t>
            </a:r>
            <a:r>
              <a:rPr lang="es-MX" sz="4000" b="1" dirty="0" err="1">
                <a:solidFill>
                  <a:srgbClr val="8296B0"/>
                </a:solidFill>
                <a:latin typeface="Arial"/>
                <a:ea typeface="Arial"/>
                <a:cs typeface="Arial"/>
                <a:sym typeface="Arial"/>
              </a:rPr>
              <a:t>the</a:t>
            </a:r>
            <a:r>
              <a:rPr lang="es-MX" sz="4000" b="1" dirty="0">
                <a:solidFill>
                  <a:srgbClr val="8296B0"/>
                </a:solidFill>
                <a:latin typeface="Arial"/>
                <a:ea typeface="Arial"/>
                <a:cs typeface="Arial"/>
                <a:sym typeface="Arial"/>
              </a:rPr>
              <a:t> </a:t>
            </a:r>
            <a:r>
              <a:rPr lang="es-MX" sz="4000" b="1" dirty="0" err="1">
                <a:solidFill>
                  <a:srgbClr val="8296B0"/>
                </a:solidFill>
                <a:latin typeface="Arial"/>
                <a:ea typeface="Arial"/>
                <a:cs typeface="Arial"/>
                <a:sym typeface="Arial"/>
              </a:rPr>
              <a:t>degree</a:t>
            </a:r>
            <a:r>
              <a:rPr lang="es-MX" sz="4000" b="1" dirty="0">
                <a:solidFill>
                  <a:srgbClr val="8296B0"/>
                </a:solidFill>
                <a:latin typeface="Arial"/>
                <a:ea typeface="Arial"/>
                <a:cs typeface="Arial"/>
                <a:sym typeface="Arial"/>
              </a:rPr>
              <a:t> </a:t>
            </a:r>
            <a:r>
              <a:rPr lang="es-MX" sz="4000" b="1" dirty="0" err="1">
                <a:solidFill>
                  <a:srgbClr val="8296B0"/>
                </a:solidFill>
                <a:latin typeface="Arial"/>
                <a:ea typeface="Arial"/>
                <a:cs typeface="Arial"/>
                <a:sym typeface="Arial"/>
              </a:rPr>
              <a:t>profile</a:t>
            </a:r>
            <a:r>
              <a:rPr lang="es-MX" sz="4000" b="1" dirty="0">
                <a:solidFill>
                  <a:srgbClr val="8296B0"/>
                </a:solidFill>
                <a:latin typeface="Arial"/>
                <a:ea typeface="Arial"/>
                <a:cs typeface="Arial"/>
                <a:sym typeface="Arial"/>
              </a:rPr>
              <a:t> </a:t>
            </a:r>
            <a:r>
              <a:rPr lang="es-MX" sz="4000" b="1" dirty="0" err="1">
                <a:solidFill>
                  <a:srgbClr val="8296B0"/>
                </a:solidFill>
                <a:latin typeface="Arial"/>
                <a:ea typeface="Arial"/>
                <a:cs typeface="Arial"/>
                <a:sym typeface="Arial"/>
              </a:rPr>
              <a:t>developed</a:t>
            </a:r>
            <a:r>
              <a:rPr lang="es-MX" sz="4000" b="1" dirty="0">
                <a:solidFill>
                  <a:srgbClr val="8296B0"/>
                </a:solidFill>
                <a:latin typeface="Arial"/>
                <a:ea typeface="Arial"/>
                <a:cs typeface="Arial"/>
                <a:sym typeface="Arial"/>
              </a:rPr>
              <a:t> </a:t>
            </a:r>
            <a:r>
              <a:rPr lang="es-MX" sz="4000" b="1" dirty="0" err="1">
                <a:solidFill>
                  <a:srgbClr val="8296B0"/>
                </a:solidFill>
                <a:latin typeface="Arial"/>
                <a:ea typeface="Arial"/>
                <a:cs typeface="Arial"/>
                <a:sym typeface="Arial"/>
              </a:rPr>
              <a:t>by</a:t>
            </a:r>
            <a:r>
              <a:rPr lang="es-MX" sz="4000" b="1" dirty="0">
                <a:solidFill>
                  <a:srgbClr val="8296B0"/>
                </a:solidFill>
                <a:latin typeface="Arial"/>
                <a:ea typeface="Arial"/>
                <a:cs typeface="Arial"/>
                <a:sym typeface="Arial"/>
              </a:rPr>
              <a:t> </a:t>
            </a:r>
            <a:r>
              <a:rPr lang="es-MX" sz="4000" b="1" dirty="0" err="1">
                <a:solidFill>
                  <a:srgbClr val="8296B0"/>
                </a:solidFill>
                <a:latin typeface="Arial"/>
                <a:ea typeface="Arial"/>
                <a:cs typeface="Arial"/>
                <a:sym typeface="Arial"/>
              </a:rPr>
              <a:t>the</a:t>
            </a:r>
            <a:r>
              <a:rPr lang="es-MX" sz="4000" b="1" dirty="0">
                <a:solidFill>
                  <a:srgbClr val="8296B0"/>
                </a:solidFill>
                <a:latin typeface="Arial"/>
                <a:ea typeface="Arial"/>
                <a:cs typeface="Arial"/>
                <a:sym typeface="Arial"/>
              </a:rPr>
              <a:t> </a:t>
            </a:r>
            <a:r>
              <a:rPr lang="es-MX" sz="4000" b="1" dirty="0" err="1">
                <a:solidFill>
                  <a:srgbClr val="8296B0"/>
                </a:solidFill>
                <a:latin typeface="Arial"/>
                <a:ea typeface="Arial"/>
                <a:cs typeface="Arial"/>
                <a:sym typeface="Arial"/>
              </a:rPr>
              <a:t>course</a:t>
            </a:r>
            <a:endParaRPr sz="4000" b="1" dirty="0">
              <a:solidFill>
                <a:srgbClr val="8296B0"/>
              </a:solidFill>
              <a:latin typeface="Arial"/>
              <a:ea typeface="Arial"/>
              <a:cs typeface="Arial"/>
              <a:sym typeface="Arial"/>
            </a:endParaRPr>
          </a:p>
        </p:txBody>
      </p:sp>
      <p:sp>
        <p:nvSpPr>
          <p:cNvPr id="3" name="Marcador de número de diapositiva 2">
            <a:extLst>
              <a:ext uri="{FF2B5EF4-FFF2-40B4-BE49-F238E27FC236}">
                <a16:creationId xmlns:a16="http://schemas.microsoft.com/office/drawing/2014/main" id="{56765874-4893-01EF-973E-AC6D15AEF3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pic>
        <p:nvPicPr>
          <p:cNvPr id="4" name="Picture 2" descr="ENEP | Facebook">
            <a:extLst>
              <a:ext uri="{FF2B5EF4-FFF2-40B4-BE49-F238E27FC236}">
                <a16:creationId xmlns:a16="http://schemas.microsoft.com/office/drawing/2014/main" id="{11251C1F-EA31-95E9-92A0-74CFA0373C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0;p3">
            <a:extLst>
              <a:ext uri="{FF2B5EF4-FFF2-40B4-BE49-F238E27FC236}">
                <a16:creationId xmlns:a16="http://schemas.microsoft.com/office/drawing/2014/main" id="{C997510B-6F35-0E10-FBF1-8DB8C902F3B2}"/>
              </a:ext>
            </a:extLst>
          </p:cNvPr>
          <p:cNvSpPr txBox="1">
            <a:spLocks/>
          </p:cNvSpPr>
          <p:nvPr/>
        </p:nvSpPr>
        <p:spPr>
          <a:xfrm>
            <a:off x="201637" y="39691"/>
            <a:ext cx="12191999" cy="89046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8296B0"/>
              </a:buClr>
              <a:buSzPts val="4400"/>
            </a:pPr>
            <a:r>
              <a:rPr lang="es-MX" sz="4000" b="1" dirty="0" err="1">
                <a:solidFill>
                  <a:srgbClr val="8296B0"/>
                </a:solidFill>
              </a:rPr>
              <a:t>Course</a:t>
            </a:r>
            <a:r>
              <a:rPr lang="es-MX" sz="4000" b="1" dirty="0">
                <a:solidFill>
                  <a:srgbClr val="8296B0"/>
                </a:solidFill>
              </a:rPr>
              <a:t> </a:t>
            </a:r>
            <a:r>
              <a:rPr lang="es-MX" sz="4000" b="1" dirty="0" err="1">
                <a:solidFill>
                  <a:srgbClr val="8296B0"/>
                </a:solidFill>
              </a:rPr>
              <a:t>purpose</a:t>
            </a:r>
            <a:endParaRPr lang="es-MX" sz="4000" b="1" dirty="0">
              <a:solidFill>
                <a:srgbClr val="8296B0"/>
              </a:solidFill>
            </a:endParaRPr>
          </a:p>
        </p:txBody>
      </p:sp>
      <p:sp>
        <p:nvSpPr>
          <p:cNvPr id="5" name="CuadroTexto 4">
            <a:extLst>
              <a:ext uri="{FF2B5EF4-FFF2-40B4-BE49-F238E27FC236}">
                <a16:creationId xmlns:a16="http://schemas.microsoft.com/office/drawing/2014/main" id="{D4F536B4-148F-F2F2-48FB-85E73369DF3E}"/>
              </a:ext>
            </a:extLst>
          </p:cNvPr>
          <p:cNvSpPr txBox="1"/>
          <p:nvPr/>
        </p:nvSpPr>
        <p:spPr>
          <a:xfrm>
            <a:off x="562708" y="1674747"/>
            <a:ext cx="5022166" cy="4719946"/>
          </a:xfrm>
          <a:prstGeom prst="rect">
            <a:avLst/>
          </a:prstGeom>
          <a:noFill/>
          <a:ln>
            <a:solidFill>
              <a:schemeClr val="accent1"/>
            </a:solidFill>
          </a:ln>
        </p:spPr>
        <p:txBody>
          <a:bodyPr wrap="square">
            <a:spAutoFit/>
          </a:bodyPr>
          <a:lstStyle/>
          <a:p>
            <a:pPr marR="0" lvl="0" algn="just" rtl="0">
              <a:lnSpc>
                <a:spcPct val="115000"/>
              </a:lnSpc>
              <a:spcBef>
                <a:spcPts val="240"/>
              </a:spcBef>
              <a:spcAft>
                <a:spcPts val="240"/>
              </a:spcAft>
            </a:pPr>
            <a:r>
              <a:rPr lang="en-US" sz="2000" dirty="0">
                <a:latin typeface="+mn-lt"/>
                <a:ea typeface="Calibri" panose="020F0502020204030204" pitchFamily="34" charset="0"/>
                <a:cs typeface="Arial" panose="020B0604020202020204" pitchFamily="34" charset="0"/>
              </a:rPr>
              <a:t>BOOK </a:t>
            </a:r>
            <a:r>
              <a:rPr lang="en-US" sz="2000" dirty="0">
                <a:effectLst/>
                <a:latin typeface="+mn-lt"/>
                <a:ea typeface="Calibri" panose="020F0502020204030204" pitchFamily="34" charset="0"/>
                <a:cs typeface="Arial" panose="020B0604020202020204" pitchFamily="34" charset="0"/>
              </a:rPr>
              <a:t>Unit 1:</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Saying hello and make introductions using my, your, his, and her</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Saying good-bye and exchange contact information using subject pronouns and the verb be</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Checking and confirming information</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Getting someone’s attention</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Thanking someone</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Expressing surprise</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Apologizing</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Giving an opinion</a:t>
            </a:r>
          </a:p>
        </p:txBody>
      </p:sp>
      <p:sp>
        <p:nvSpPr>
          <p:cNvPr id="7" name="CuadroTexto 6">
            <a:extLst>
              <a:ext uri="{FF2B5EF4-FFF2-40B4-BE49-F238E27FC236}">
                <a16:creationId xmlns:a16="http://schemas.microsoft.com/office/drawing/2014/main" id="{9C5ABA2C-B6DF-F463-4F6F-5B1113656F41}"/>
              </a:ext>
            </a:extLst>
          </p:cNvPr>
          <p:cNvSpPr txBox="1"/>
          <p:nvPr/>
        </p:nvSpPr>
        <p:spPr>
          <a:xfrm>
            <a:off x="5992287" y="961024"/>
            <a:ext cx="5637006" cy="5427833"/>
          </a:xfrm>
          <a:prstGeom prst="rect">
            <a:avLst/>
          </a:prstGeom>
          <a:noFill/>
          <a:ln>
            <a:solidFill>
              <a:schemeClr val="accent1"/>
            </a:solidFill>
          </a:ln>
        </p:spPr>
        <p:txBody>
          <a:bodyPr wrap="square">
            <a:spAutoFit/>
          </a:bodyPr>
          <a:lstStyle/>
          <a:p>
            <a:pPr marR="0" lvl="0" algn="just" rtl="0">
              <a:lnSpc>
                <a:spcPct val="115000"/>
              </a:lnSpc>
              <a:spcBef>
                <a:spcPts val="240"/>
              </a:spcBef>
              <a:spcAft>
                <a:spcPts val="240"/>
              </a:spcAft>
            </a:pPr>
            <a:r>
              <a:rPr lang="en-US" sz="2000" dirty="0">
                <a:effectLst/>
                <a:latin typeface="+mn-lt"/>
                <a:ea typeface="Calibri" panose="020F0502020204030204" pitchFamily="34" charset="0"/>
                <a:cs typeface="Arial" panose="020B0604020202020204" pitchFamily="34" charset="0"/>
              </a:rPr>
              <a:t>BOOK Unit </a:t>
            </a:r>
            <a:r>
              <a:rPr lang="en-US" sz="2000" dirty="0">
                <a:latin typeface="+mn-lt"/>
                <a:ea typeface="Calibri" panose="020F0502020204030204" pitchFamily="34" charset="0"/>
                <a:cs typeface="Arial" panose="020B0604020202020204" pitchFamily="34" charset="0"/>
              </a:rPr>
              <a:t>2</a:t>
            </a:r>
            <a:r>
              <a:rPr lang="en-US" sz="2000" dirty="0">
                <a:effectLst/>
                <a:latin typeface="+mn-lt"/>
                <a:ea typeface="Calibri" panose="020F0502020204030204" pitchFamily="34" charset="0"/>
                <a:cs typeface="Arial" panose="020B0604020202020204" pitchFamily="34" charset="0"/>
              </a:rPr>
              <a:t>:</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Identifying and discuss personal and classroom objects using the articles a/an, plurals, this/these, and it/they. </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Discussing the location of items using yes/no and where questions with be, the article the, and prepositions of place.</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Identifying the owner of something</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Thanking someone</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Expressing pleasure, disbelief and disappointment</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Thinking before responding</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Agreeing</a:t>
            </a:r>
          </a:p>
          <a:p>
            <a:pPr marL="342900" marR="0" lvl="0" indent="-34290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Realizing something</a:t>
            </a:r>
            <a:endParaRPr lang="en-US" sz="2000" dirty="0">
              <a:latin typeface="+mn-lt"/>
            </a:endParaRPr>
          </a:p>
        </p:txBody>
      </p:sp>
      <p:sp>
        <p:nvSpPr>
          <p:cNvPr id="12" name="CuadroTexto 11">
            <a:extLst>
              <a:ext uri="{FF2B5EF4-FFF2-40B4-BE49-F238E27FC236}">
                <a16:creationId xmlns:a16="http://schemas.microsoft.com/office/drawing/2014/main" id="{45FF2165-54B6-C682-75CF-8F4B3684B15F}"/>
              </a:ext>
            </a:extLst>
          </p:cNvPr>
          <p:cNvSpPr txBox="1"/>
          <p:nvPr/>
        </p:nvSpPr>
        <p:spPr>
          <a:xfrm>
            <a:off x="1767840" y="961024"/>
            <a:ext cx="3123028" cy="523220"/>
          </a:xfrm>
          <a:prstGeom prst="rect">
            <a:avLst/>
          </a:prstGeom>
          <a:noFill/>
        </p:spPr>
        <p:txBody>
          <a:bodyPr wrap="square" rtlCol="0">
            <a:spAutoFit/>
          </a:bodyPr>
          <a:lstStyle/>
          <a:p>
            <a:r>
              <a:rPr lang="en-US" sz="2800" b="1" dirty="0"/>
              <a:t>Learning UNIT 1</a:t>
            </a:r>
          </a:p>
        </p:txBody>
      </p:sp>
      <p:sp>
        <p:nvSpPr>
          <p:cNvPr id="4" name="Marcador de número de diapositiva 3">
            <a:extLst>
              <a:ext uri="{FF2B5EF4-FFF2-40B4-BE49-F238E27FC236}">
                <a16:creationId xmlns:a16="http://schemas.microsoft.com/office/drawing/2014/main" id="{912FE303-C456-F8BB-E193-216E4D46A7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pic>
        <p:nvPicPr>
          <p:cNvPr id="6" name="Picture 2" descr="ENEP | Facebook">
            <a:extLst>
              <a:ext uri="{FF2B5EF4-FFF2-40B4-BE49-F238E27FC236}">
                <a16:creationId xmlns:a16="http://schemas.microsoft.com/office/drawing/2014/main" id="{BD18532B-F524-ACAE-2264-F6C256B7B7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0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1D9416-B0A7-1CDD-3FC1-3D51C57AD67E}"/>
              </a:ext>
            </a:extLst>
          </p:cNvPr>
          <p:cNvSpPr txBox="1"/>
          <p:nvPr/>
        </p:nvSpPr>
        <p:spPr>
          <a:xfrm>
            <a:off x="426305" y="2177748"/>
            <a:ext cx="4360985" cy="4212115"/>
          </a:xfrm>
          <a:prstGeom prst="rect">
            <a:avLst/>
          </a:prstGeom>
          <a:noFill/>
          <a:ln>
            <a:solidFill>
              <a:schemeClr val="accent1"/>
            </a:solidFill>
          </a:ln>
        </p:spPr>
        <p:txBody>
          <a:bodyPr wrap="square">
            <a:spAutoFit/>
          </a:bodyPr>
          <a:lstStyle/>
          <a:p>
            <a:pPr marR="0" lvl="0" algn="just" rtl="0">
              <a:lnSpc>
                <a:spcPct val="115000"/>
              </a:lnSpc>
              <a:spcBef>
                <a:spcPts val="240"/>
              </a:spcBef>
              <a:spcAft>
                <a:spcPts val="240"/>
              </a:spcAft>
            </a:pPr>
            <a:r>
              <a:rPr lang="en-US" sz="2000" dirty="0">
                <a:latin typeface="+mn-lt"/>
                <a:ea typeface="Calibri" panose="020F0502020204030204" pitchFamily="34" charset="0"/>
                <a:cs typeface="Arial" panose="020B0604020202020204" pitchFamily="34" charset="0"/>
              </a:rPr>
              <a:t>BOOK </a:t>
            </a:r>
            <a:r>
              <a:rPr lang="en-US" sz="2000" dirty="0">
                <a:effectLst/>
                <a:latin typeface="+mn-lt"/>
                <a:ea typeface="Calibri" panose="020F0502020204030204" pitchFamily="34" charset="0"/>
                <a:cs typeface="Arial" panose="020B0604020202020204" pitchFamily="34" charset="0"/>
              </a:rPr>
              <a:t>Unit </a:t>
            </a:r>
            <a:r>
              <a:rPr lang="en-US" sz="2000" dirty="0">
                <a:latin typeface="+mn-lt"/>
                <a:ea typeface="Calibri" panose="020F0502020204030204" pitchFamily="34" charset="0"/>
                <a:cs typeface="Arial" panose="020B0604020202020204" pitchFamily="34" charset="0"/>
              </a:rPr>
              <a:t>3</a:t>
            </a:r>
            <a:r>
              <a:rPr lang="en-US" sz="2000" dirty="0">
                <a:effectLst/>
                <a:latin typeface="+mn-lt"/>
                <a:ea typeface="Calibri" panose="020F0502020204030204" pitchFamily="34" charset="0"/>
                <a:cs typeface="Arial" panose="020B0604020202020204" pitchFamily="34" charset="0"/>
              </a:rPr>
              <a:t>:</a:t>
            </a:r>
          </a:p>
          <a:p>
            <a:pPr marL="285750" marR="0" lvl="0" indent="-28575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Discussing cities, countries, nationalities, and languages using yes/no questions with be.</a:t>
            </a:r>
          </a:p>
          <a:p>
            <a:pPr marL="285750" marR="0" lvl="0" indent="-28575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Discussing people´s appearances, personalities, and ages using </a:t>
            </a:r>
            <a:r>
              <a:rPr lang="en-US" sz="2000" dirty="0" err="1">
                <a:effectLst/>
                <a:latin typeface="+mn-lt"/>
                <a:ea typeface="Calibri" panose="020F0502020204030204" pitchFamily="34" charset="0"/>
                <a:cs typeface="Arial" panose="020B0604020202020204" pitchFamily="34" charset="0"/>
              </a:rPr>
              <a:t>Wh</a:t>
            </a:r>
            <a:r>
              <a:rPr lang="en-US" sz="2000" dirty="0">
                <a:effectLst/>
                <a:latin typeface="+mn-lt"/>
                <a:ea typeface="Calibri" panose="020F0502020204030204" pitchFamily="34" charset="0"/>
                <a:cs typeface="Arial" panose="020B0604020202020204" pitchFamily="34" charset="0"/>
              </a:rPr>
              <a:t>-questions with be.</a:t>
            </a:r>
          </a:p>
          <a:p>
            <a:pPr marL="285750" marR="0" lvl="0" indent="-28575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Getting someone’s attention</a:t>
            </a:r>
          </a:p>
          <a:p>
            <a:pPr marL="285750" marR="0" lvl="0" indent="-28575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Introducing a different topic and an explanation or idea</a:t>
            </a:r>
          </a:p>
          <a:p>
            <a:pPr marL="285750" marR="0" lvl="0" indent="-285750" algn="just"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Expressing surprise</a:t>
            </a:r>
          </a:p>
        </p:txBody>
      </p:sp>
      <p:sp>
        <p:nvSpPr>
          <p:cNvPr id="6" name="CuadroTexto 5">
            <a:extLst>
              <a:ext uri="{FF2B5EF4-FFF2-40B4-BE49-F238E27FC236}">
                <a16:creationId xmlns:a16="http://schemas.microsoft.com/office/drawing/2014/main" id="{F18A2360-743C-7053-3422-9A70CBECFDD4}"/>
              </a:ext>
            </a:extLst>
          </p:cNvPr>
          <p:cNvSpPr txBox="1"/>
          <p:nvPr/>
        </p:nvSpPr>
        <p:spPr>
          <a:xfrm>
            <a:off x="1045283" y="1523190"/>
            <a:ext cx="3123028" cy="523220"/>
          </a:xfrm>
          <a:prstGeom prst="rect">
            <a:avLst/>
          </a:prstGeom>
          <a:noFill/>
        </p:spPr>
        <p:txBody>
          <a:bodyPr wrap="square" rtlCol="0">
            <a:spAutoFit/>
          </a:bodyPr>
          <a:lstStyle/>
          <a:p>
            <a:r>
              <a:rPr lang="en-US" sz="2800" b="1" dirty="0"/>
              <a:t>Learning UNIT 2</a:t>
            </a:r>
          </a:p>
        </p:txBody>
      </p:sp>
      <p:sp>
        <p:nvSpPr>
          <p:cNvPr id="8" name="Google Shape;100;p3">
            <a:extLst>
              <a:ext uri="{FF2B5EF4-FFF2-40B4-BE49-F238E27FC236}">
                <a16:creationId xmlns:a16="http://schemas.microsoft.com/office/drawing/2014/main" id="{BD1AB346-EE38-26F2-9478-832BA1D49E0C}"/>
              </a:ext>
            </a:extLst>
          </p:cNvPr>
          <p:cNvSpPr txBox="1">
            <a:spLocks/>
          </p:cNvSpPr>
          <p:nvPr/>
        </p:nvSpPr>
        <p:spPr>
          <a:xfrm>
            <a:off x="3334043" y="223943"/>
            <a:ext cx="5232011" cy="89046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8296B0"/>
              </a:buClr>
              <a:buSzPts val="4400"/>
            </a:pPr>
            <a:r>
              <a:rPr lang="es-MX" sz="4000" b="1" dirty="0" err="1">
                <a:solidFill>
                  <a:srgbClr val="8296B0"/>
                </a:solidFill>
              </a:rPr>
              <a:t>Course</a:t>
            </a:r>
            <a:r>
              <a:rPr lang="es-MX" sz="4000" b="1" dirty="0">
                <a:solidFill>
                  <a:srgbClr val="8296B0"/>
                </a:solidFill>
              </a:rPr>
              <a:t> </a:t>
            </a:r>
            <a:r>
              <a:rPr lang="es-MX" sz="4000" b="1" dirty="0" err="1">
                <a:solidFill>
                  <a:srgbClr val="8296B0"/>
                </a:solidFill>
              </a:rPr>
              <a:t>purpose</a:t>
            </a:r>
            <a:endParaRPr lang="es-MX" sz="4000" b="1" dirty="0">
              <a:solidFill>
                <a:srgbClr val="8296B0"/>
              </a:solidFill>
            </a:endParaRPr>
          </a:p>
        </p:txBody>
      </p:sp>
      <p:sp>
        <p:nvSpPr>
          <p:cNvPr id="3" name="CuadroTexto 2">
            <a:extLst>
              <a:ext uri="{FF2B5EF4-FFF2-40B4-BE49-F238E27FC236}">
                <a16:creationId xmlns:a16="http://schemas.microsoft.com/office/drawing/2014/main" id="{7061ACE3-3C41-B95C-7FCA-FFA769803933}"/>
              </a:ext>
            </a:extLst>
          </p:cNvPr>
          <p:cNvSpPr txBox="1"/>
          <p:nvPr/>
        </p:nvSpPr>
        <p:spPr>
          <a:xfrm>
            <a:off x="5233182" y="1669917"/>
            <a:ext cx="6532513" cy="4719946"/>
          </a:xfrm>
          <a:prstGeom prst="rect">
            <a:avLst/>
          </a:prstGeom>
          <a:noFill/>
          <a:ln>
            <a:solidFill>
              <a:schemeClr val="accent1"/>
            </a:solidFill>
          </a:ln>
        </p:spPr>
        <p:txBody>
          <a:bodyPr wrap="square">
            <a:spAutoFit/>
          </a:bodyPr>
          <a:lstStyle/>
          <a:p>
            <a:pPr marR="0" lvl="0" rtl="0">
              <a:lnSpc>
                <a:spcPct val="115000"/>
              </a:lnSpc>
              <a:spcBef>
                <a:spcPts val="240"/>
              </a:spcBef>
              <a:spcAft>
                <a:spcPts val="240"/>
              </a:spcAft>
            </a:pPr>
            <a:r>
              <a:rPr lang="en-US" sz="2000" dirty="0">
                <a:latin typeface="+mn-lt"/>
                <a:ea typeface="Calibri" panose="020F0502020204030204" pitchFamily="34" charset="0"/>
                <a:cs typeface="Arial" panose="020B0604020202020204" pitchFamily="34" charset="0"/>
              </a:rPr>
              <a:t>BOOK </a:t>
            </a:r>
            <a:r>
              <a:rPr lang="en-US" sz="2000" dirty="0">
                <a:effectLst/>
                <a:latin typeface="+mn-lt"/>
                <a:ea typeface="Calibri" panose="020F0502020204030204" pitchFamily="34" charset="0"/>
                <a:cs typeface="Arial" panose="020B0604020202020204" pitchFamily="34" charset="0"/>
              </a:rPr>
              <a:t>Unit 13:</a:t>
            </a:r>
          </a:p>
          <a:p>
            <a:pPr marL="285750" marR="0" lvl="0" indent="-285750"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Discussing work and free-time clothes and colors using possessive adjectives, possessive pronouns, and possessives with names. </a:t>
            </a:r>
          </a:p>
          <a:p>
            <a:pPr marL="285750" marR="0" lvl="0" indent="-285750"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Discussing the weather and what people are wearing using the present continuous and conjunctions</a:t>
            </a:r>
          </a:p>
          <a:p>
            <a:pPr marL="285750" marR="0" lvl="0" indent="-285750"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Talking about preferences</a:t>
            </a:r>
          </a:p>
          <a:p>
            <a:pPr marL="285750" marR="0" lvl="0" indent="-285750"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Making a contrast and a suggestion</a:t>
            </a:r>
          </a:p>
          <a:p>
            <a:pPr marL="285750" marR="0" lvl="0" indent="-285750"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Getting someone’s attention</a:t>
            </a:r>
          </a:p>
          <a:p>
            <a:pPr marL="285750" marR="0" lvl="0" indent="-285750"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Asking about a problem</a:t>
            </a:r>
          </a:p>
          <a:p>
            <a:pPr marL="285750" marR="0" lvl="0" indent="-285750"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Expressing distress and pleasure</a:t>
            </a:r>
          </a:p>
          <a:p>
            <a:pPr marL="285750" marR="0" lvl="0" indent="-285750" rtl="0">
              <a:lnSpc>
                <a:spcPct val="115000"/>
              </a:lnSpc>
              <a:spcBef>
                <a:spcPts val="240"/>
              </a:spcBef>
              <a:spcAft>
                <a:spcPts val="240"/>
              </a:spcAft>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Agreeing with a suggestion</a:t>
            </a:r>
          </a:p>
        </p:txBody>
      </p:sp>
      <p:sp>
        <p:nvSpPr>
          <p:cNvPr id="7" name="CuadroTexto 6">
            <a:extLst>
              <a:ext uri="{FF2B5EF4-FFF2-40B4-BE49-F238E27FC236}">
                <a16:creationId xmlns:a16="http://schemas.microsoft.com/office/drawing/2014/main" id="{E3935C8E-732E-D81A-63D1-FF372140F5A3}"/>
              </a:ext>
            </a:extLst>
          </p:cNvPr>
          <p:cNvSpPr txBox="1"/>
          <p:nvPr/>
        </p:nvSpPr>
        <p:spPr>
          <a:xfrm>
            <a:off x="7004540" y="1074821"/>
            <a:ext cx="3123028" cy="523220"/>
          </a:xfrm>
          <a:prstGeom prst="rect">
            <a:avLst/>
          </a:prstGeom>
          <a:noFill/>
        </p:spPr>
        <p:txBody>
          <a:bodyPr wrap="square" rtlCol="0">
            <a:spAutoFit/>
          </a:bodyPr>
          <a:lstStyle/>
          <a:p>
            <a:r>
              <a:rPr lang="en-US" sz="2800" b="1" dirty="0"/>
              <a:t>Learning UNIT 3</a:t>
            </a:r>
          </a:p>
        </p:txBody>
      </p:sp>
      <p:sp>
        <p:nvSpPr>
          <p:cNvPr id="9" name="Marcador de número de diapositiva 8">
            <a:extLst>
              <a:ext uri="{FF2B5EF4-FFF2-40B4-BE49-F238E27FC236}">
                <a16:creationId xmlns:a16="http://schemas.microsoft.com/office/drawing/2014/main" id="{016BA999-D370-6116-F3C9-091C841085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pic>
        <p:nvPicPr>
          <p:cNvPr id="10" name="Picture 2" descr="ENEP | Facebook">
            <a:extLst>
              <a:ext uri="{FF2B5EF4-FFF2-40B4-BE49-F238E27FC236}">
                <a16:creationId xmlns:a16="http://schemas.microsoft.com/office/drawing/2014/main" id="{22FBD236-859B-785C-B53A-4566C9F7DA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8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838200" y="365126"/>
            <a:ext cx="10515600" cy="8451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Calibri"/>
              <a:buNone/>
            </a:pPr>
            <a:r>
              <a:rPr lang="es-MX" b="1" dirty="0" err="1">
                <a:solidFill>
                  <a:srgbClr val="8296B0"/>
                </a:solidFill>
              </a:rPr>
              <a:t>Structure</a:t>
            </a:r>
            <a:r>
              <a:rPr lang="es-MX" b="1" dirty="0">
                <a:solidFill>
                  <a:srgbClr val="8296B0"/>
                </a:solidFill>
              </a:rPr>
              <a:t> (</a:t>
            </a:r>
            <a:r>
              <a:rPr lang="es-MX" b="1" dirty="0" err="1">
                <a:solidFill>
                  <a:srgbClr val="8296B0"/>
                </a:solidFill>
              </a:rPr>
              <a:t>Contents</a:t>
            </a:r>
            <a:r>
              <a:rPr lang="es-MX" b="1" dirty="0">
                <a:solidFill>
                  <a:srgbClr val="8296B0"/>
                </a:solidFill>
              </a:rPr>
              <a:t> and </a:t>
            </a:r>
            <a:r>
              <a:rPr lang="es-MX" b="1" dirty="0" err="1">
                <a:solidFill>
                  <a:srgbClr val="8296B0"/>
                </a:solidFill>
              </a:rPr>
              <a:t>learning</a:t>
            </a:r>
            <a:r>
              <a:rPr lang="es-MX" b="1" dirty="0">
                <a:solidFill>
                  <a:srgbClr val="8296B0"/>
                </a:solidFill>
              </a:rPr>
              <a:t> </a:t>
            </a:r>
            <a:r>
              <a:rPr lang="es-MX" b="1" dirty="0" err="1">
                <a:solidFill>
                  <a:srgbClr val="8296B0"/>
                </a:solidFill>
              </a:rPr>
              <a:t>unit</a:t>
            </a:r>
            <a:r>
              <a:rPr lang="es-MX" b="1" dirty="0">
                <a:solidFill>
                  <a:srgbClr val="8296B0"/>
                </a:solidFill>
              </a:rPr>
              <a:t>)</a:t>
            </a:r>
            <a:endParaRPr b="1" dirty="0">
              <a:solidFill>
                <a:srgbClr val="8296B0"/>
              </a:solidFill>
            </a:endParaRPr>
          </a:p>
        </p:txBody>
      </p:sp>
      <p:graphicFrame>
        <p:nvGraphicFramePr>
          <p:cNvPr id="178" name="Google Shape;178;p14"/>
          <p:cNvGraphicFramePr/>
          <p:nvPr>
            <p:extLst>
              <p:ext uri="{D42A27DB-BD31-4B8C-83A1-F6EECF244321}">
                <p14:modId xmlns:p14="http://schemas.microsoft.com/office/powerpoint/2010/main" val="23865143"/>
              </p:ext>
            </p:extLst>
          </p:nvPr>
        </p:nvGraphicFramePr>
        <p:xfrm>
          <a:off x="715108" y="1688537"/>
          <a:ext cx="10761783" cy="4572050"/>
        </p:xfrm>
        <a:graphic>
          <a:graphicData uri="http://schemas.openxmlformats.org/drawingml/2006/table">
            <a:tbl>
              <a:tblPr firstRow="1" bandRow="1">
                <a:noFill/>
                <a:tableStyleId>{F6801B8D-67FB-4BAE-B19F-9FA03CC22222}</a:tableStyleId>
              </a:tblPr>
              <a:tblGrid>
                <a:gridCol w="1240301">
                  <a:extLst>
                    <a:ext uri="{9D8B030D-6E8A-4147-A177-3AD203B41FA5}">
                      <a16:colId xmlns:a16="http://schemas.microsoft.com/office/drawing/2014/main" val="20000"/>
                    </a:ext>
                  </a:extLst>
                </a:gridCol>
                <a:gridCol w="1667757">
                  <a:extLst>
                    <a:ext uri="{9D8B030D-6E8A-4147-A177-3AD203B41FA5}">
                      <a16:colId xmlns:a16="http://schemas.microsoft.com/office/drawing/2014/main" val="20001"/>
                    </a:ext>
                  </a:extLst>
                </a:gridCol>
                <a:gridCol w="3312206">
                  <a:extLst>
                    <a:ext uri="{9D8B030D-6E8A-4147-A177-3AD203B41FA5}">
                      <a16:colId xmlns:a16="http://schemas.microsoft.com/office/drawing/2014/main" val="20002"/>
                    </a:ext>
                  </a:extLst>
                </a:gridCol>
                <a:gridCol w="4541519">
                  <a:extLst>
                    <a:ext uri="{9D8B030D-6E8A-4147-A177-3AD203B41FA5}">
                      <a16:colId xmlns:a16="http://schemas.microsoft.com/office/drawing/2014/main" val="20003"/>
                    </a:ext>
                  </a:extLst>
                </a:gridCol>
              </a:tblGrid>
              <a:tr h="295421">
                <a:tc>
                  <a:txBody>
                    <a:bodyPr/>
                    <a:lstStyle/>
                    <a:p>
                      <a:pPr marL="0" marR="0" lvl="0" indent="0" algn="ctr" rtl="0">
                        <a:spcBef>
                          <a:spcPts val="0"/>
                        </a:spcBef>
                        <a:spcAft>
                          <a:spcPts val="0"/>
                        </a:spcAft>
                        <a:buNone/>
                      </a:pPr>
                      <a:r>
                        <a:rPr lang="es-MX" sz="2000" b="1" u="none" strike="noStrike" cap="none" dirty="0">
                          <a:latin typeface="Arial"/>
                          <a:ea typeface="Arial"/>
                          <a:cs typeface="Arial"/>
                          <a:sym typeface="Arial"/>
                        </a:rPr>
                        <a:t>PERIOD</a:t>
                      </a:r>
                      <a:endParaRPr sz="2000" dirty="0"/>
                    </a:p>
                  </a:txBody>
                  <a:tcPr marL="91450" marR="91450" marT="45725" marB="45725" anchor="ctr">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2000" u="none" strike="noStrike" cap="none" dirty="0">
                          <a:latin typeface="Arial"/>
                          <a:ea typeface="Arial"/>
                          <a:cs typeface="Arial"/>
                          <a:sym typeface="Arial"/>
                        </a:rPr>
                        <a:t>BOOK UNITS</a:t>
                      </a:r>
                      <a:endParaRPr sz="2000" dirty="0"/>
                    </a:p>
                  </a:txBody>
                  <a:tcPr marL="91450" marR="91450" marT="45725" marB="45725" anchor="ctr">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2000" u="none" strike="noStrike" cap="none" dirty="0">
                          <a:latin typeface="Arial"/>
                          <a:ea typeface="Arial"/>
                          <a:cs typeface="Arial"/>
                          <a:sym typeface="Arial"/>
                        </a:rPr>
                        <a:t>CONTENTS</a:t>
                      </a:r>
                      <a:endParaRPr sz="2000" dirty="0"/>
                    </a:p>
                  </a:txBody>
                  <a:tcPr marL="91450" marR="91450" marT="45725" marB="45725" anchor="ctr">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2000" u="none" strike="noStrike" cap="none" dirty="0">
                          <a:latin typeface="Arial"/>
                          <a:ea typeface="Arial"/>
                          <a:cs typeface="Arial"/>
                          <a:sym typeface="Arial"/>
                        </a:rPr>
                        <a:t>LEARNING EVIDENCES</a:t>
                      </a:r>
                      <a:endParaRPr sz="2000" u="none" strike="noStrike" cap="none" dirty="0">
                        <a:latin typeface="Arial"/>
                        <a:ea typeface="Arial"/>
                        <a:cs typeface="Arial"/>
                        <a:sym typeface="Arial"/>
                      </a:endParaRPr>
                    </a:p>
                  </a:txBody>
                  <a:tcPr marL="91450" marR="91450" marT="45725" marB="45725"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9575">
                <a:tc rowSpan="2">
                  <a:txBody>
                    <a:bodyPr/>
                    <a:lstStyle/>
                    <a:p>
                      <a:pPr marL="0" marR="0" lvl="0" indent="0" algn="ctr" rtl="0">
                        <a:spcBef>
                          <a:spcPts val="0"/>
                        </a:spcBef>
                        <a:spcAft>
                          <a:spcPts val="0"/>
                        </a:spcAft>
                        <a:buNone/>
                      </a:pPr>
                      <a:r>
                        <a:rPr lang="es-MX" sz="4000" b="1" u="none" strike="noStrike" cap="none" dirty="0">
                          <a:latin typeface="Arial Narrow" panose="020B0606020202030204" pitchFamily="34" charset="0"/>
                          <a:ea typeface="Arial"/>
                          <a:cs typeface="Arabic Typesetting" panose="03020402040406030203" pitchFamily="66" charset="-78"/>
                          <a:sym typeface="Arial"/>
                        </a:rPr>
                        <a:t>1</a:t>
                      </a:r>
                      <a:endParaRPr sz="4000" dirty="0">
                        <a:latin typeface="Arial Narrow" panose="020B0606020202030204" pitchFamily="34" charset="0"/>
                        <a:cs typeface="Arabic Typesetting" panose="03020402040406030203" pitchFamily="66" charset="-78"/>
                      </a:endParaRPr>
                    </a:p>
                  </a:txBody>
                  <a:tcPr marL="91450" marR="91450" marT="45725" marB="45725"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b="0" i="0" u="none" strike="noStrike" cap="none" noProof="0" dirty="0">
                          <a:solidFill>
                            <a:schemeClr val="dk1"/>
                          </a:solidFill>
                          <a:effectLst/>
                          <a:latin typeface="Arial Narrow" panose="020B0606020202030204" pitchFamily="34" charset="0"/>
                          <a:ea typeface="Calibri"/>
                          <a:cs typeface="Calibri"/>
                          <a:sym typeface="Arial"/>
                        </a:rPr>
                        <a:t>1: What’s your name?</a:t>
                      </a: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900" noProof="0" dirty="0">
                          <a:latin typeface="Arial Narrow" panose="020B0606020202030204" pitchFamily="34" charset="0"/>
                          <a:cs typeface="Arabic Typesetting" panose="03020402040406030203" pitchFamily="66" charset="-78"/>
                        </a:rPr>
                        <a:t>Alphabet; greetings and leave- takings; names and titles of address; numbers 0 0–10, phone numbers, and email address</a:t>
                      </a: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900" noProof="0" dirty="0">
                          <a:latin typeface="Arial Narrow" panose="020B0606020202030204" pitchFamily="34" charset="0"/>
                          <a:ea typeface="Arial"/>
                          <a:cs typeface="Arabic Typesetting" panose="03020402040406030203" pitchFamily="66" charset="-78"/>
                          <a:sym typeface="Arial"/>
                        </a:rPr>
                        <a:t>#1 Personal information cards. Introduce themselves and ask questions using the personal card Ss created.</a:t>
                      </a:r>
                    </a:p>
                  </a:txBody>
                  <a:tcPr marL="91450" marR="91450" marT="45725" marB="4572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9850">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600"/>
                        <a:buFont typeface="Arial"/>
                        <a:buNone/>
                        <a:tabLst/>
                        <a:defRPr/>
                      </a:pPr>
                      <a:r>
                        <a:rPr lang="en-US" sz="1900" u="none" strike="noStrike" cap="none" noProof="0" dirty="0">
                          <a:latin typeface="Arial Narrow" panose="020B0606020202030204" pitchFamily="34" charset="0"/>
                          <a:ea typeface="Arial"/>
                          <a:cs typeface="Arabic Typesetting" panose="03020402040406030203" pitchFamily="66" charset="-78"/>
                          <a:sym typeface="Arial"/>
                        </a:rPr>
                        <a:t>2: Where are my keys?</a:t>
                      </a: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900" noProof="0" dirty="0">
                          <a:latin typeface="Arial Narrow" panose="020B0606020202030204" pitchFamily="34" charset="0"/>
                          <a:ea typeface="Arial"/>
                          <a:cs typeface="Arabic Typesetting" panose="03020402040406030203" pitchFamily="66" charset="-78"/>
                          <a:sym typeface="Arial"/>
                        </a:rPr>
                        <a:t>Possessions, classroom objects, personal items, and locations in a room.</a:t>
                      </a: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900" noProof="0" dirty="0">
                          <a:latin typeface="Arial Narrow" panose="020B0606020202030204" pitchFamily="34" charset="0"/>
                          <a:ea typeface="Arial"/>
                          <a:cs typeface="Arabic Typesetting" panose="03020402040406030203" pitchFamily="66" charset="-78"/>
                          <a:sym typeface="Arial"/>
                        </a:rPr>
                        <a:t>#2 My favorite things. Create a book cover with drawings, pictures and photos of the favorite things.</a:t>
                      </a:r>
                      <a:endParaRPr lang="en-US" sz="1900" noProof="0" dirty="0">
                        <a:latin typeface="Arial Narrow" panose="020B0606020202030204" pitchFamily="34" charset="0"/>
                        <a:cs typeface="Arabic Typesetting" panose="03020402040406030203" pitchFamily="66" charset="-78"/>
                      </a:endParaRPr>
                    </a:p>
                  </a:txBody>
                  <a:tcPr marL="91450" marR="91450" marT="45725" marB="45725">
                    <a:lnR w="38100"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51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4000" b="1" u="none" strike="noStrike" cap="none" dirty="0">
                          <a:latin typeface="Arial Narrow" panose="020B0606020202030204" pitchFamily="34" charset="0"/>
                          <a:cs typeface="Arabic Typesetting" panose="03020402040406030203" pitchFamily="66" charset="-78"/>
                          <a:sym typeface="Arial"/>
                        </a:rPr>
                        <a:t>2</a:t>
                      </a:r>
                      <a:endParaRPr lang="es-MX" sz="4000" dirty="0">
                        <a:latin typeface="Arial Narrow" panose="020B0606020202030204" pitchFamily="34" charset="0"/>
                        <a:cs typeface="Arabic Typesetting" panose="03020402040406030203" pitchFamily="66" charset="-78"/>
                      </a:endParaRPr>
                    </a:p>
                  </a:txBody>
                  <a:tcPr marL="91450" marR="91450" marT="45725" marB="45725"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noProof="0" dirty="0">
                          <a:latin typeface="Arial Narrow" panose="020B0606020202030204" pitchFamily="34" charset="0"/>
                          <a:ea typeface="Arial"/>
                          <a:cs typeface="Arabic Typesetting" panose="03020402040406030203" pitchFamily="66" charset="-78"/>
                          <a:sym typeface="Arial"/>
                        </a:rPr>
                        <a:t>3: Where are you from?</a:t>
                      </a:r>
                      <a:endParaRPr lang="en-US" sz="19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900" noProof="0" dirty="0">
                          <a:latin typeface="Arial Narrow" panose="020B0606020202030204" pitchFamily="34" charset="0"/>
                          <a:cs typeface="Arabic Typesetting" panose="03020402040406030203" pitchFamily="66" charset="-78"/>
                        </a:rPr>
                        <a:t>Cities and countries; adjectives of personality and appearance; numbers 11–103 and ages.</a:t>
                      </a:r>
                    </a:p>
                  </a:txBody>
                  <a:tcPr marL="91450" marR="91450" marT="45725" marB="45725">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900" noProof="0" dirty="0">
                          <a:latin typeface="Arial Narrow" panose="020B0606020202030204" pitchFamily="34" charset="0"/>
                          <a:ea typeface="Arial"/>
                          <a:cs typeface="Arabic Typesetting" panose="03020402040406030203" pitchFamily="66" charset="-78"/>
                          <a:sym typeface="Arial"/>
                        </a:rPr>
                        <a:t>#3 Where are you from?. A map and the partner’s picture to describe a hometown and the people in the photo.</a:t>
                      </a:r>
                    </a:p>
                  </a:txBody>
                  <a:tcPr marL="91450" marR="91450" marT="45725" marB="4572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2851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4000" b="1" u="none" strike="noStrike" cap="none" dirty="0">
                          <a:latin typeface="Arial Narrow" panose="020B0606020202030204" pitchFamily="34" charset="0"/>
                          <a:cs typeface="Arabic Typesetting" panose="03020402040406030203" pitchFamily="66" charset="-78"/>
                          <a:sym typeface="Arial"/>
                        </a:rPr>
                        <a:t>3</a:t>
                      </a:r>
                      <a:endParaRPr lang="es-MX" sz="4000" dirty="0">
                        <a:latin typeface="Arial Narrow" panose="020B0606020202030204" pitchFamily="34" charset="0"/>
                        <a:cs typeface="Arabic Typesetting" panose="03020402040406030203" pitchFamily="66" charset="-78"/>
                      </a:endParaRPr>
                    </a:p>
                  </a:txBody>
                  <a:tcPr marL="91450" marR="91450" marT="45725" marB="45725"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600"/>
                        <a:buFont typeface="Arial"/>
                        <a:buNone/>
                        <a:tabLst/>
                        <a:defRPr/>
                      </a:pPr>
                      <a:r>
                        <a:rPr lang="en-US" sz="1900" noProof="0" dirty="0">
                          <a:latin typeface="Arial Narrow" panose="020B0606020202030204" pitchFamily="34" charset="0"/>
                          <a:cs typeface="Arabic Typesetting" panose="03020402040406030203" pitchFamily="66" charset="-78"/>
                        </a:rPr>
                        <a:t>4: Is this coat yours?</a:t>
                      </a:r>
                    </a:p>
                  </a:txBody>
                  <a:tcPr marL="91450" marR="91450" marT="45725" marB="45725">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900" noProof="0" dirty="0">
                          <a:latin typeface="Arial Narrow" panose="020B0606020202030204" pitchFamily="34" charset="0"/>
                          <a:ea typeface="Arial"/>
                          <a:cs typeface="Arabic Typesetting" panose="03020402040406030203" pitchFamily="66" charset="-78"/>
                          <a:sym typeface="Arial"/>
                        </a:rPr>
                        <a:t>Clothing, colors, weather and seasons.</a:t>
                      </a:r>
                    </a:p>
                  </a:txBody>
                  <a:tcPr marL="91450" marR="91450" marT="45725" marB="45725">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900" noProof="0" dirty="0">
                          <a:latin typeface="Arial Narrow" panose="020B0606020202030204" pitchFamily="34" charset="0"/>
                          <a:ea typeface="Arial"/>
                          <a:cs typeface="Arabic Typesetting" panose="03020402040406030203" pitchFamily="66" charset="-78"/>
                          <a:sym typeface="Arial"/>
                        </a:rPr>
                        <a:t>#4 Fashion Show. Perform your fashion show. Describe the clothes and colors the models wear.</a:t>
                      </a:r>
                    </a:p>
                  </a:txBody>
                  <a:tcPr marL="91450" marR="91450" marT="45725" marB="4572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Marcador de número de diapositiva 3">
            <a:extLst>
              <a:ext uri="{FF2B5EF4-FFF2-40B4-BE49-F238E27FC236}">
                <a16:creationId xmlns:a16="http://schemas.microsoft.com/office/drawing/2014/main" id="{026F5899-88E8-29CA-7A3A-EA59AD71C3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a:p>
        </p:txBody>
      </p:sp>
      <p:pic>
        <p:nvPicPr>
          <p:cNvPr id="5" name="Picture 2" descr="ENEP | Facebook">
            <a:extLst>
              <a:ext uri="{FF2B5EF4-FFF2-40B4-BE49-F238E27FC236}">
                <a16:creationId xmlns:a16="http://schemas.microsoft.com/office/drawing/2014/main" id="{835A9341-19CF-47D9-4318-EF9443DD5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8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FAB42E5-5EE8-4595-B18A-D1D10D2C8470}"/>
              </a:ext>
            </a:extLst>
          </p:cNvPr>
          <p:cNvPicPr>
            <a:picLocks noChangeAspect="1"/>
          </p:cNvPicPr>
          <p:nvPr/>
        </p:nvPicPr>
        <p:blipFill rotWithShape="1">
          <a:blip r:embed="rId2"/>
          <a:srcRect l="27647" t="16100" r="40784" b="33355"/>
          <a:stretch/>
        </p:blipFill>
        <p:spPr>
          <a:xfrm>
            <a:off x="1676401" y="112255"/>
            <a:ext cx="8552329" cy="6642847"/>
          </a:xfrm>
          <a:prstGeom prst="rect">
            <a:avLst/>
          </a:prstGeom>
        </p:spPr>
      </p:pic>
      <p:sp>
        <p:nvSpPr>
          <p:cNvPr id="2" name="Marcador de número de diapositiva 1">
            <a:extLst>
              <a:ext uri="{FF2B5EF4-FFF2-40B4-BE49-F238E27FC236}">
                <a16:creationId xmlns:a16="http://schemas.microsoft.com/office/drawing/2014/main" id="{4FC2CD67-12A8-57DD-179A-DDE0DE5298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pic>
        <p:nvPicPr>
          <p:cNvPr id="6" name="Picture 2" descr="ENEP | Facebook">
            <a:extLst>
              <a:ext uri="{FF2B5EF4-FFF2-40B4-BE49-F238E27FC236}">
                <a16:creationId xmlns:a16="http://schemas.microsoft.com/office/drawing/2014/main" id="{8EBE2B03-760E-1CFC-6B10-72A0D3935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36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3816" y="1777073"/>
            <a:ext cx="256308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Evaluation</a:t>
            </a:r>
            <a:r>
              <a:rPr kumimoji="0" lang="es-MX"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teaching</a:t>
            </a:r>
            <a:r>
              <a:rPr kumimoji="0" lang="es-MX"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practice</a:t>
            </a:r>
            <a:r>
              <a:rPr kumimoji="0" lang="es-MX"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dates</a:t>
            </a:r>
            <a:endParaRPr kumimoji="0" lang="es-ES" altLang="es-E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605706242"/>
              </p:ext>
            </p:extLst>
          </p:nvPr>
        </p:nvGraphicFramePr>
        <p:xfrm>
          <a:off x="3549646" y="123840"/>
          <a:ext cx="8093122" cy="6551794"/>
        </p:xfrm>
        <a:graphic>
          <a:graphicData uri="http://schemas.openxmlformats.org/drawingml/2006/table">
            <a:tbl>
              <a:tblPr firstRow="1" firstCol="1" bandRow="1"/>
              <a:tblGrid>
                <a:gridCol w="49020">
                  <a:extLst>
                    <a:ext uri="{9D8B030D-6E8A-4147-A177-3AD203B41FA5}">
                      <a16:colId xmlns:a16="http://schemas.microsoft.com/office/drawing/2014/main" val="20000"/>
                    </a:ext>
                  </a:extLst>
                </a:gridCol>
                <a:gridCol w="762319">
                  <a:extLst>
                    <a:ext uri="{9D8B030D-6E8A-4147-A177-3AD203B41FA5}">
                      <a16:colId xmlns:a16="http://schemas.microsoft.com/office/drawing/2014/main" val="20001"/>
                    </a:ext>
                  </a:extLst>
                </a:gridCol>
                <a:gridCol w="1139483">
                  <a:extLst>
                    <a:ext uri="{9D8B030D-6E8A-4147-A177-3AD203B41FA5}">
                      <a16:colId xmlns:a16="http://schemas.microsoft.com/office/drawing/2014/main" val="20002"/>
                    </a:ext>
                  </a:extLst>
                </a:gridCol>
                <a:gridCol w="1012874">
                  <a:extLst>
                    <a:ext uri="{9D8B030D-6E8A-4147-A177-3AD203B41FA5}">
                      <a16:colId xmlns:a16="http://schemas.microsoft.com/office/drawing/2014/main" val="20003"/>
                    </a:ext>
                  </a:extLst>
                </a:gridCol>
                <a:gridCol w="5129426">
                  <a:extLst>
                    <a:ext uri="{9D8B030D-6E8A-4147-A177-3AD203B41FA5}">
                      <a16:colId xmlns:a16="http://schemas.microsoft.com/office/drawing/2014/main" val="20004"/>
                    </a:ext>
                  </a:extLst>
                </a:gridCol>
              </a:tblGrid>
              <a:tr h="287471">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weeks</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s-MX" sz="14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month</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days</a:t>
                      </a: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August</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28-01</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Introduction, Diagnosis</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a:effectLst/>
                          <a:latin typeface="Arial" panose="020B0604020202020204" pitchFamily="34" charset="0"/>
                          <a:ea typeface="Calibri" panose="020F0502020204030204" pitchFamily="34" charset="0"/>
                          <a:cs typeface="Arial" panose="020B0604020202020204" pitchFamily="34" charset="0"/>
                        </a:rPr>
                        <a:t>September</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04-08</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Arial" panose="020B0604020202020204" pitchFamily="34" charset="0"/>
                        </a:rPr>
                        <a:t>4</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18-22</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4"/>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25-29</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s-ES" sz="1400" dirty="0" err="1">
                          <a:effectLst/>
                          <a:latin typeface="Arial" panose="020B0604020202020204" pitchFamily="34" charset="0"/>
                          <a:ea typeface="Calibri" panose="020F0502020204030204" pitchFamily="34" charset="0"/>
                          <a:cs typeface="Arial" panose="020B0604020202020204" pitchFamily="34" charset="0"/>
                        </a:rPr>
                        <a:t>Projects</a:t>
                      </a:r>
                      <a:r>
                        <a:rPr lang="es-ES" sz="1400" dirty="0">
                          <a:effectLst/>
                          <a:latin typeface="Arial" panose="020B0604020202020204" pitchFamily="34" charset="0"/>
                          <a:ea typeface="Calibri" panose="020F0502020204030204" pitchFamily="34" charset="0"/>
                          <a:cs typeface="Arial" panose="020B0604020202020204" pitchFamily="34" charset="0"/>
                        </a:rPr>
                        <a:t> and </a:t>
                      </a:r>
                      <a:r>
                        <a:rPr lang="es-ES" sz="1400" dirty="0" err="1">
                          <a:effectLst/>
                          <a:latin typeface="Arial" panose="020B0604020202020204" pitchFamily="34" charset="0"/>
                          <a:ea typeface="Calibri" panose="020F0502020204030204" pitchFamily="34" charset="0"/>
                          <a:cs typeface="Arial" panose="020B0604020202020204" pitchFamily="34" charset="0"/>
                        </a:rPr>
                        <a:t>Tests</a:t>
                      </a:r>
                      <a:r>
                        <a:rPr lang="es-ES" sz="1400" dirty="0">
                          <a:effectLst/>
                          <a:latin typeface="Arial" panose="020B0604020202020204" pitchFamily="34" charset="0"/>
                          <a:ea typeface="Calibri" panose="020F0502020204030204" pitchFamily="34" charset="0"/>
                          <a:cs typeface="Arial" panose="020B0604020202020204" pitchFamily="34" charset="0"/>
                        </a:rPr>
                        <a:t> I</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5"/>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a:effectLst/>
                          <a:latin typeface="Arial" panose="020B0604020202020204" pitchFamily="34" charset="0"/>
                          <a:ea typeface="Calibri" panose="020F0502020204030204" pitchFamily="34" charset="0"/>
                          <a:cs typeface="Arial" panose="020B0604020202020204" pitchFamily="34" charset="0"/>
                        </a:rPr>
                        <a:t>October</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02-06</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400" dirty="0" err="1">
                          <a:effectLst/>
                          <a:latin typeface="Arial" panose="020B0604020202020204" pitchFamily="34" charset="0"/>
                          <a:ea typeface="Calibri" panose="020F0502020204030204" pitchFamily="34" charset="0"/>
                          <a:cs typeface="Arial" panose="020B0604020202020204" pitchFamily="34" charset="0"/>
                        </a:rPr>
                        <a:t>Revision</a:t>
                      </a:r>
                      <a:r>
                        <a:rPr lang="es-ES" sz="1400" dirty="0">
                          <a:effectLst/>
                          <a:latin typeface="Arial" panose="020B0604020202020204" pitchFamily="34" charset="0"/>
                          <a:ea typeface="Calibri" panose="020F0502020204030204" pitchFamily="34" charset="0"/>
                          <a:cs typeface="Arial" panose="020B0604020202020204" pitchFamily="34" charset="0"/>
                        </a:rPr>
                        <a:t> I</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09-13</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11" rtl="0" eaLnBrk="1" fontAlgn="auto" latinLnBrk="0" hangingPunct="1">
                        <a:lnSpc>
                          <a:spcPct val="115000"/>
                        </a:lnSpc>
                        <a:spcBef>
                          <a:spcPts val="0"/>
                        </a:spcBef>
                        <a:spcAft>
                          <a:spcPts val="0"/>
                        </a:spcAft>
                        <a:buClrTx/>
                        <a:buSzTx/>
                        <a:buFontTx/>
                        <a:buNone/>
                        <a:tabLst/>
                        <a:defRPr/>
                      </a:pPr>
                      <a:r>
                        <a:rPr lang="es-ES" sz="1400" b="0" dirty="0">
                          <a:effectLst/>
                          <a:latin typeface="Arial" panose="020B0604020202020204" pitchFamily="34" charset="0"/>
                          <a:ea typeface="Calibri" panose="020F0502020204030204" pitchFamily="34" charset="0"/>
                          <a:cs typeface="Arial" panose="020B0604020202020204" pitchFamily="34" charset="0"/>
                        </a:rPr>
                        <a:t>9,10, 11 y 12 </a:t>
                      </a:r>
                      <a:r>
                        <a:rPr lang="es-ES" sz="1400" b="0" dirty="0" err="1">
                          <a:effectLst/>
                          <a:latin typeface="Arial" panose="020B0604020202020204" pitchFamily="34" charset="0"/>
                          <a:ea typeface="Calibri" panose="020F0502020204030204" pitchFamily="34" charset="0"/>
                          <a:cs typeface="Arial" panose="020B0604020202020204" pitchFamily="34" charset="0"/>
                        </a:rPr>
                        <a:t>Immersion</a:t>
                      </a:r>
                      <a:r>
                        <a:rPr lang="es-ES" sz="1400" b="0" dirty="0">
                          <a:effectLst/>
                          <a:latin typeface="Arial" panose="020B0604020202020204" pitchFamily="34" charset="0"/>
                          <a:ea typeface="Calibri" panose="020F0502020204030204" pitchFamily="34" charset="0"/>
                          <a:cs typeface="Arial" panose="020B0604020202020204" pitchFamily="34" charset="0"/>
                        </a:rPr>
                        <a:t> en J de N, </a:t>
                      </a:r>
                      <a:r>
                        <a:rPr lang="es-ES" sz="1400" b="0" dirty="0" err="1">
                          <a:effectLst/>
                          <a:latin typeface="Arial" panose="020B0604020202020204" pitchFamily="34" charset="0"/>
                          <a:ea typeface="Calibri" panose="020F0502020204030204" pitchFamily="34" charset="0"/>
                          <a:cs typeface="Arial" panose="020B0604020202020204" pitchFamily="34" charset="0"/>
                        </a:rPr>
                        <a:t>Institutional</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s-ES" sz="1400" b="0" dirty="0" err="1">
                          <a:effectLst/>
                          <a:latin typeface="Arial" panose="020B0604020202020204" pitchFamily="34" charset="0"/>
                          <a:ea typeface="Calibri" panose="020F0502020204030204" pitchFamily="34" charset="0"/>
                          <a:cs typeface="Arial" panose="020B0604020202020204" pitchFamily="34" charset="0"/>
                        </a:rPr>
                        <a:t>evaluation</a:t>
                      </a:r>
                      <a:r>
                        <a:rPr lang="es-ES" sz="1400" b="0" dirty="0">
                          <a:effectLst/>
                          <a:latin typeface="Arial" panose="020B0604020202020204" pitchFamily="34" charset="0"/>
                          <a:ea typeface="Calibri" panose="020F0502020204030204" pitchFamily="34" charset="0"/>
                          <a:cs typeface="Arial" panose="020B0604020202020204" pitchFamily="34" charset="0"/>
                        </a:rPr>
                        <a:t> I</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7"/>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8</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16-20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8"/>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9</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9"/>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10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30-03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lvl="0" indent="0" algn="l" defTabSz="914411" rtl="0" eaLnBrk="1" fontAlgn="auto" latinLnBrk="0" hangingPunct="1">
                        <a:lnSpc>
                          <a:spcPct val="115000"/>
                        </a:lnSpc>
                        <a:spcBef>
                          <a:spcPts val="0"/>
                        </a:spcBef>
                        <a:spcAft>
                          <a:spcPts val="0"/>
                        </a:spcAft>
                        <a:buClrTx/>
                        <a:buSzTx/>
                        <a:buFontTx/>
                        <a:buNone/>
                        <a:tabLst/>
                        <a:defRPr/>
                      </a:pPr>
                      <a:r>
                        <a:rPr lang="es-ES" sz="1400" dirty="0">
                          <a:effectLst/>
                          <a:latin typeface="Arial" panose="020B0604020202020204" pitchFamily="34" charset="0"/>
                          <a:ea typeface="Calibri" panose="020F0502020204030204" pitchFamily="34" charset="0"/>
                          <a:cs typeface="Arial" panose="020B0604020202020204" pitchFamily="34" charset="0"/>
                        </a:rPr>
                        <a:t>02 </a:t>
                      </a:r>
                      <a:r>
                        <a:rPr lang="es-ES" sz="1400" dirty="0" err="1">
                          <a:effectLst/>
                          <a:latin typeface="Arial" panose="020B0604020202020204" pitchFamily="34" charset="0"/>
                          <a:ea typeface="Calibri" panose="020F0502020204030204" pitchFamily="34" charset="0"/>
                          <a:cs typeface="Arial" panose="020B0604020202020204" pitchFamily="34" charset="0"/>
                        </a:rPr>
                        <a:t>holiday</a:t>
                      </a:r>
                      <a:r>
                        <a:rPr lang="es-ES" sz="1400" dirty="0">
                          <a:effectLst/>
                          <a:latin typeface="Arial" panose="020B0604020202020204" pitchFamily="34" charset="0"/>
                          <a:ea typeface="Calibri" panose="020F0502020204030204" pitchFamily="34" charset="0"/>
                          <a:cs typeface="Arial" panose="020B0604020202020204" pitchFamily="34" charset="0"/>
                        </a:rPr>
                        <a:t>, </a:t>
                      </a:r>
                      <a:endParaRPr lang="es-ES" sz="14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0"/>
                  </a:ext>
                </a:extLst>
              </a:tr>
              <a:tr h="287471">
                <a:tc>
                  <a:txBody>
                    <a:bodyPr/>
                    <a:lstStyle/>
                    <a:p>
                      <a:pPr marL="0" marR="0" algn="ctr">
                        <a:lnSpc>
                          <a:spcPct val="115000"/>
                        </a:lnSpc>
                        <a:spcBef>
                          <a:spcPts val="0"/>
                        </a:spcBef>
                        <a:spcAft>
                          <a:spcPts val="0"/>
                        </a:spcAft>
                      </a:pPr>
                      <a:r>
                        <a:rPr lang="es-MX" sz="14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11</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a:effectLst/>
                          <a:latin typeface="Arial" panose="020B0604020202020204" pitchFamily="34" charset="0"/>
                          <a:ea typeface="Calibri" panose="020F0502020204030204" pitchFamily="34" charset="0"/>
                          <a:cs typeface="Arial" panose="020B0604020202020204" pitchFamily="34" charset="0"/>
                        </a:rPr>
                        <a:t>November</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06-10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s-ES" sz="1400" dirty="0" err="1">
                          <a:effectLst/>
                          <a:latin typeface="Arial" panose="020B0604020202020204" pitchFamily="34" charset="0"/>
                          <a:ea typeface="Calibri" panose="020F0502020204030204" pitchFamily="34" charset="0"/>
                          <a:cs typeface="Arial" panose="020B0604020202020204" pitchFamily="34" charset="0"/>
                        </a:rPr>
                        <a:t>Projects</a:t>
                      </a:r>
                      <a:r>
                        <a:rPr lang="es-ES" sz="1400" dirty="0">
                          <a:effectLst/>
                          <a:latin typeface="Arial" panose="020B0604020202020204" pitchFamily="34" charset="0"/>
                          <a:ea typeface="Calibri" panose="020F0502020204030204" pitchFamily="34" charset="0"/>
                          <a:cs typeface="Arial" panose="020B0604020202020204" pitchFamily="34" charset="0"/>
                        </a:rPr>
                        <a:t> and </a:t>
                      </a:r>
                      <a:r>
                        <a:rPr lang="es-ES" sz="1400" dirty="0" err="1">
                          <a:effectLst/>
                          <a:latin typeface="Arial" panose="020B0604020202020204" pitchFamily="34" charset="0"/>
                          <a:ea typeface="Calibri" panose="020F0502020204030204" pitchFamily="34" charset="0"/>
                          <a:cs typeface="Arial" panose="020B0604020202020204" pitchFamily="34" charset="0"/>
                        </a:rPr>
                        <a:t>Tests</a:t>
                      </a:r>
                      <a:r>
                        <a:rPr lang="es-ES" sz="1400" dirty="0">
                          <a:effectLst/>
                          <a:latin typeface="Arial" panose="020B0604020202020204" pitchFamily="34" charset="0"/>
                          <a:ea typeface="Calibri" panose="020F0502020204030204" pitchFamily="34" charset="0"/>
                          <a:cs typeface="Arial" panose="020B0604020202020204" pitchFamily="34" charset="0"/>
                        </a:rPr>
                        <a:t> II</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1"/>
                  </a:ext>
                </a:extLst>
              </a:tr>
              <a:tr h="267458">
                <a:tc>
                  <a:txBody>
                    <a:bodyPr/>
                    <a:lstStyle/>
                    <a:p>
                      <a:pPr marL="0" marR="0" algn="ctr">
                        <a:lnSpc>
                          <a:spcPct val="107000"/>
                        </a:lnSpc>
                        <a:spcBef>
                          <a:spcPts val="0"/>
                        </a:spcBef>
                        <a:spcAft>
                          <a:spcPts val="0"/>
                        </a:spcAft>
                      </a:pPr>
                      <a:r>
                        <a:rPr lang="es-ES"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s-E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s-E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12</a:t>
                      </a:r>
                      <a:endParaRPr lang="es-E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13-17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400" dirty="0" err="1">
                          <a:effectLst/>
                          <a:latin typeface="Arial" panose="020B0604020202020204" pitchFamily="34" charset="0"/>
                          <a:ea typeface="Calibri" panose="020F0502020204030204" pitchFamily="34" charset="0"/>
                          <a:cs typeface="Arial" panose="020B0604020202020204" pitchFamily="34" charset="0"/>
                        </a:rPr>
                        <a:t>Revision</a:t>
                      </a:r>
                      <a:r>
                        <a:rPr lang="es-ES" sz="1400" dirty="0">
                          <a:effectLst/>
                          <a:latin typeface="Arial" panose="020B0604020202020204" pitchFamily="34" charset="0"/>
                          <a:ea typeface="Calibri" panose="020F0502020204030204" pitchFamily="34" charset="0"/>
                          <a:cs typeface="Arial" panose="020B0604020202020204" pitchFamily="34" charset="0"/>
                        </a:rPr>
                        <a:t> II</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2"/>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lvl="0" indent="0" algn="l" defTabSz="914411" rtl="0" eaLnBrk="1" fontAlgn="auto" latinLnBrk="0" hangingPunct="1">
                        <a:lnSpc>
                          <a:spcPct val="115000"/>
                        </a:lnSpc>
                        <a:spcBef>
                          <a:spcPts val="0"/>
                        </a:spcBef>
                        <a:spcAft>
                          <a:spcPts val="0"/>
                        </a:spcAft>
                        <a:buClrTx/>
                        <a:buSzTx/>
                        <a:buFontTx/>
                        <a:buNone/>
                        <a:tabLst/>
                        <a:defRPr/>
                      </a:pPr>
                      <a:r>
                        <a:rPr lang="es-ES" sz="1400" b="0" dirty="0">
                          <a:effectLst/>
                          <a:latin typeface="Arial" panose="020B0604020202020204" pitchFamily="34" charset="0"/>
                          <a:ea typeface="Calibri" panose="020F0502020204030204" pitchFamily="34" charset="0"/>
                          <a:cs typeface="Arial" panose="020B0604020202020204" pitchFamily="34" charset="0"/>
                        </a:rPr>
                        <a:t>20 </a:t>
                      </a:r>
                      <a:r>
                        <a:rPr lang="es-ES" sz="1400" b="0" dirty="0" err="1">
                          <a:effectLst/>
                          <a:latin typeface="Arial" panose="020B0604020202020204" pitchFamily="34" charset="0"/>
                          <a:ea typeface="Calibri" panose="020F0502020204030204" pitchFamily="34" charset="0"/>
                          <a:cs typeface="Arial" panose="020B0604020202020204" pitchFamily="34" charset="0"/>
                        </a:rPr>
                        <a:t>holiday</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s-ES" sz="1400" b="0" dirty="0" err="1">
                          <a:effectLst/>
                          <a:latin typeface="Arial" panose="020B0604020202020204" pitchFamily="34" charset="0"/>
                          <a:ea typeface="Calibri" panose="020F0502020204030204" pitchFamily="34" charset="0"/>
                          <a:cs typeface="Arial" panose="020B0604020202020204" pitchFamily="34" charset="0"/>
                        </a:rPr>
                        <a:t>Institutional</a:t>
                      </a:r>
                      <a:r>
                        <a:rPr lang="es-ES" sz="1400" b="0" dirty="0">
                          <a:effectLst/>
                          <a:latin typeface="Arial" panose="020B0604020202020204" pitchFamily="34" charset="0"/>
                          <a:ea typeface="Calibri" panose="020F0502020204030204" pitchFamily="34" charset="0"/>
                          <a:cs typeface="Arial" panose="020B0604020202020204" pitchFamily="34" charset="0"/>
                        </a:rPr>
                        <a:t> </a:t>
                      </a:r>
                      <a:r>
                        <a:rPr lang="es-ES" sz="1400" b="0" dirty="0" err="1">
                          <a:effectLst/>
                          <a:latin typeface="Arial" panose="020B0604020202020204" pitchFamily="34" charset="0"/>
                          <a:ea typeface="Calibri" panose="020F0502020204030204" pitchFamily="34" charset="0"/>
                          <a:cs typeface="Arial" panose="020B0604020202020204" pitchFamily="34" charset="0"/>
                        </a:rPr>
                        <a:t>evaluation</a:t>
                      </a:r>
                      <a:r>
                        <a:rPr lang="es-ES" sz="1400" b="0" dirty="0">
                          <a:effectLst/>
                          <a:latin typeface="Arial" panose="020B0604020202020204" pitchFamily="34" charset="0"/>
                          <a:ea typeface="Calibri" panose="020F0502020204030204" pitchFamily="34" charset="0"/>
                          <a:cs typeface="Arial" panose="020B0604020202020204" pitchFamily="34" charset="0"/>
                        </a:rPr>
                        <a:t> II</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3"/>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27-01</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4"/>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a:effectLst/>
                          <a:latin typeface="Arial" panose="020B0604020202020204" pitchFamily="34" charset="0"/>
                          <a:ea typeface="Calibri" panose="020F0502020204030204" pitchFamily="34" charset="0"/>
                          <a:cs typeface="Arial" panose="020B0604020202020204" pitchFamily="34" charset="0"/>
                        </a:rPr>
                        <a:t>December</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04-08</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400" dirty="0">
                          <a:effectLst/>
                          <a:latin typeface="Arial" panose="020B0604020202020204" pitchFamily="34" charset="0"/>
                          <a:ea typeface="Calibri" panose="020F0502020204030204" pitchFamily="34" charset="0"/>
                          <a:cs typeface="Arial" panose="020B0604020202020204" pitchFamily="34" charset="0"/>
                        </a:rPr>
                        <a:t>5,6,7 y 8 </a:t>
                      </a:r>
                      <a:r>
                        <a:rPr lang="es-ES" sz="1400" dirty="0" err="1">
                          <a:effectLst/>
                          <a:latin typeface="Arial" panose="020B0604020202020204" pitchFamily="34" charset="0"/>
                          <a:ea typeface="Calibri" panose="020F0502020204030204" pitchFamily="34" charset="0"/>
                          <a:cs typeface="Arial" panose="020B0604020202020204" pitchFamily="34" charset="0"/>
                        </a:rPr>
                        <a:t>Immersion</a:t>
                      </a:r>
                      <a:r>
                        <a:rPr lang="es-ES" sz="1400" dirty="0">
                          <a:effectLst/>
                          <a:latin typeface="Arial" panose="020B0604020202020204" pitchFamily="34" charset="0"/>
                          <a:ea typeface="Calibri" panose="020F0502020204030204" pitchFamily="34" charset="0"/>
                          <a:cs typeface="Arial" panose="020B0604020202020204" pitchFamily="34" charset="0"/>
                        </a:rPr>
                        <a:t> en J de N</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5"/>
                  </a:ext>
                </a:extLst>
              </a:tr>
              <a:tr h="267458">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s-ES" sz="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16</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endParaRPr lang="es-ES" sz="140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s-ES" sz="1400" dirty="0" err="1">
                          <a:effectLst/>
                          <a:latin typeface="Arial" panose="020B0604020202020204" pitchFamily="34" charset="0"/>
                          <a:ea typeface="Calibri" panose="020F0502020204030204" pitchFamily="34" charset="0"/>
                          <a:cs typeface="Arial" panose="020B0604020202020204" pitchFamily="34" charset="0"/>
                        </a:rPr>
                        <a:t>Projects</a:t>
                      </a:r>
                      <a:r>
                        <a:rPr lang="es-ES" sz="1400" dirty="0">
                          <a:effectLst/>
                          <a:latin typeface="Arial" panose="020B0604020202020204" pitchFamily="34" charset="0"/>
                          <a:ea typeface="Calibri" panose="020F0502020204030204" pitchFamily="34" charset="0"/>
                          <a:cs typeface="Arial" panose="020B0604020202020204" pitchFamily="34" charset="0"/>
                        </a:rPr>
                        <a:t> and </a:t>
                      </a:r>
                      <a:r>
                        <a:rPr lang="es-ES" sz="1400" dirty="0" err="1">
                          <a:effectLst/>
                          <a:latin typeface="Arial" panose="020B0604020202020204" pitchFamily="34" charset="0"/>
                          <a:ea typeface="Calibri" panose="020F0502020204030204" pitchFamily="34" charset="0"/>
                          <a:cs typeface="Arial" panose="020B0604020202020204" pitchFamily="34" charset="0"/>
                        </a:rPr>
                        <a:t>Tests</a:t>
                      </a:r>
                      <a:r>
                        <a:rPr lang="es-ES" sz="1400" dirty="0">
                          <a:effectLst/>
                          <a:latin typeface="Arial" panose="020B0604020202020204" pitchFamily="34" charset="0"/>
                          <a:ea typeface="Calibri" panose="020F0502020204030204" pitchFamily="34" charset="0"/>
                          <a:cs typeface="Arial" panose="020B0604020202020204" pitchFamily="34" charset="0"/>
                        </a:rPr>
                        <a:t> III</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6"/>
                  </a:ext>
                </a:extLst>
              </a:tr>
              <a:tr h="267458">
                <a:tc>
                  <a:txBody>
                    <a:bodyPr/>
                    <a:lstStyle/>
                    <a:p>
                      <a:pPr marL="0" marR="0">
                        <a:lnSpc>
                          <a:spcPct val="107000"/>
                        </a:lnSpc>
                        <a:spcBef>
                          <a:spcPts val="0"/>
                        </a:spcBef>
                        <a:spcAft>
                          <a:spcPts val="0"/>
                        </a:spcAft>
                      </a:pPr>
                      <a:r>
                        <a:rPr lang="es-ES" sz="1400">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1" kern="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18-22 </a:t>
                      </a:r>
                      <a:endParaRPr lang="es-ES"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marL="0" marR="0">
                        <a:lnSpc>
                          <a:spcPct val="115000"/>
                        </a:lnSpc>
                        <a:spcBef>
                          <a:spcPts val="0"/>
                        </a:spcBef>
                        <a:spcAft>
                          <a:spcPts val="0"/>
                        </a:spcAft>
                      </a:pPr>
                      <a:r>
                        <a:rPr lang="es-ES"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Christmas </a:t>
                      </a:r>
                      <a:r>
                        <a:rPr lang="es-ES" sz="14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Holidays</a:t>
                      </a:r>
                      <a:endParaRPr lang="es-ES"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7"/>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n-US"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25-29</a:t>
                      </a:r>
                      <a:endParaRPr lang="es-ES"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pPr marL="0" marR="0">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8"/>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pPr>
                      <a:r>
                        <a:rPr lang="es-ES" sz="1400" dirty="0" err="1">
                          <a:effectLst/>
                          <a:latin typeface="Arial" panose="020B0604020202020204" pitchFamily="34" charset="0"/>
                          <a:cs typeface="Arial" panose="020B0604020202020204" pitchFamily="34" charset="0"/>
                        </a:rPr>
                        <a:t>January</a:t>
                      </a:r>
                      <a:endParaRPr lang="es-ES" sz="1400" dirty="0">
                        <a:effectLst/>
                        <a:latin typeface="Arial" panose="020B060402020202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01-05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s-ES" sz="1400" dirty="0">
                          <a:effectLst/>
                          <a:latin typeface="Arial" panose="020B0604020202020204" pitchFamily="34" charset="0"/>
                          <a:ea typeface="Calibri" panose="020F0502020204030204" pitchFamily="34" charset="0"/>
                          <a:cs typeface="Arial" panose="020B0604020202020204" pitchFamily="34" charset="0"/>
                        </a:rPr>
                        <a:t>03 back </a:t>
                      </a:r>
                      <a:r>
                        <a:rPr lang="es-ES" sz="1400" dirty="0" err="1">
                          <a:effectLst/>
                          <a:latin typeface="Arial" panose="020B0604020202020204" pitchFamily="34" charset="0"/>
                          <a:ea typeface="Calibri" panose="020F0502020204030204" pitchFamily="34" charset="0"/>
                          <a:cs typeface="Arial" panose="020B0604020202020204" pitchFamily="34" charset="0"/>
                        </a:rPr>
                        <a:t>to</a:t>
                      </a:r>
                      <a:r>
                        <a:rPr lang="es-ES" sz="1400" dirty="0">
                          <a:effectLst/>
                          <a:latin typeface="Arial" panose="020B0604020202020204" pitchFamily="34" charset="0"/>
                          <a:ea typeface="Calibri" panose="020F0502020204030204" pitchFamily="34" charset="0"/>
                          <a:cs typeface="Arial" panose="020B0604020202020204" pitchFamily="34" charset="0"/>
                        </a:rPr>
                        <a:t> School</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19"/>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18</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08-12 </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MX" sz="1400" b="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Revision</a:t>
                      </a:r>
                      <a:r>
                        <a:rPr lang="es-MX"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III</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20"/>
                  </a:ext>
                </a:extLst>
              </a:tr>
              <a:tr h="287471">
                <a:tc>
                  <a:txBody>
                    <a:bodyPr/>
                    <a:lstStyle/>
                    <a:p>
                      <a:pPr marL="0" marR="0" algn="ctr">
                        <a:lnSpc>
                          <a:spcPct val="115000"/>
                        </a:lnSpc>
                        <a:spcBef>
                          <a:spcPts val="0"/>
                        </a:spcBef>
                        <a:spcAft>
                          <a:spcPts val="0"/>
                        </a:spcAft>
                      </a:pPr>
                      <a:r>
                        <a:rPr lang="en-US" sz="1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n-US" sz="14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19</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MX"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MX"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15-19</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lvl="0" indent="0" algn="l" defTabSz="914411" rtl="0" eaLnBrk="1" fontAlgn="auto" latinLnBrk="0" hangingPunct="1">
                        <a:lnSpc>
                          <a:spcPct val="115000"/>
                        </a:lnSpc>
                        <a:spcBef>
                          <a:spcPts val="0"/>
                        </a:spcBef>
                        <a:spcAft>
                          <a:spcPts val="0"/>
                        </a:spcAft>
                        <a:buClrTx/>
                        <a:buSzTx/>
                        <a:buFontTx/>
                        <a:buNone/>
                        <a:tabLst/>
                        <a:defRPr/>
                      </a:pPr>
                      <a:r>
                        <a:rPr lang="en-US" sz="1400" b="0" dirty="0">
                          <a:effectLst/>
                          <a:latin typeface="Arial" panose="020B0604020202020204" pitchFamily="34" charset="0"/>
                          <a:ea typeface="Calibri" panose="020F0502020204030204" pitchFamily="34" charset="0"/>
                          <a:cs typeface="Arial" panose="020B0604020202020204" pitchFamily="34" charset="0"/>
                        </a:rPr>
                        <a:t>3rd Institutional evaluation</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21"/>
                  </a:ext>
                </a:extLst>
              </a:tr>
              <a:tr h="287471">
                <a:tc>
                  <a:txBody>
                    <a:bodyPr/>
                    <a:lstStyle/>
                    <a:p>
                      <a:pPr marL="0" marR="0" algn="ctr">
                        <a:lnSpc>
                          <a:spcPct val="115000"/>
                        </a:lnSpc>
                        <a:spcBef>
                          <a:spcPts val="0"/>
                        </a:spcBef>
                        <a:spcAft>
                          <a:spcPts val="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r>
                        <a:rPr lang="es-E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20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0"/>
                        </a:spcAft>
                      </a:pPr>
                      <a:r>
                        <a:rPr lang="es-ES" sz="1400" b="0" dirty="0">
                          <a:effectLst/>
                          <a:latin typeface="Arial" panose="020B0604020202020204" pitchFamily="34" charset="0"/>
                          <a:ea typeface="Calibri" panose="020F0502020204030204" pitchFamily="34" charset="0"/>
                          <a:cs typeface="Arial" panose="020B0604020202020204" pitchFamily="34" charset="0"/>
                        </a:rPr>
                        <a:t>22-26</a:t>
                      </a:r>
                    </a:p>
                  </a:txBody>
                  <a:tcPr marL="67202" marR="67202" marT="93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Final and Global Grading</a:t>
                      </a:r>
                      <a:endParaRPr lang="es-ES" sz="14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3555612"/>
                  </a:ext>
                </a:extLst>
              </a:tr>
            </a:tbl>
          </a:graphicData>
        </a:graphic>
      </p:graphicFrame>
      <p:sp>
        <p:nvSpPr>
          <p:cNvPr id="14" name="Marcador de número de diapositiva 13">
            <a:extLst>
              <a:ext uri="{FF2B5EF4-FFF2-40B4-BE49-F238E27FC236}">
                <a16:creationId xmlns:a16="http://schemas.microsoft.com/office/drawing/2014/main" id="{CB10EE08-7338-E1DB-9D2A-7801C8F245B1}"/>
              </a:ext>
            </a:extLst>
          </p:cNvPr>
          <p:cNvSpPr>
            <a:spLocks noGrp="1"/>
          </p:cNvSpPr>
          <p:nvPr>
            <p:ph type="sldNum" sz="quarter" idx="12"/>
          </p:nvPr>
        </p:nvSpPr>
        <p:spPr/>
        <p:txBody>
          <a:bodyPr/>
          <a:lstStyle/>
          <a:p>
            <a:fld id="{63AB7DA1-35BA-457D-B0F3-6E330B3B22A4}" type="slidenum">
              <a:rPr lang="es-ES" smtClean="0"/>
              <a:t>18</a:t>
            </a:fld>
            <a:endParaRPr lang="es-ES"/>
          </a:p>
        </p:txBody>
      </p:sp>
      <p:pic>
        <p:nvPicPr>
          <p:cNvPr id="15" name="Picture 2" descr="ENEP | Facebook">
            <a:extLst>
              <a:ext uri="{FF2B5EF4-FFF2-40B4-BE49-F238E27FC236}">
                <a16:creationId xmlns:a16="http://schemas.microsoft.com/office/drawing/2014/main" id="{C54D0253-D71D-8685-43EA-6836A39E94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1" r="11745"/>
          <a:stretch/>
        </p:blipFill>
        <p:spPr bwMode="auto">
          <a:xfrm>
            <a:off x="549232" y="440215"/>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9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16"/>
          <p:cNvSpPr txBox="1"/>
          <p:nvPr/>
        </p:nvSpPr>
        <p:spPr>
          <a:xfrm>
            <a:off x="3429001" y="776302"/>
            <a:ext cx="5451764" cy="6786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Calibri"/>
              <a:buNone/>
            </a:pPr>
            <a:r>
              <a:rPr lang="es-MX" sz="4400" b="1">
                <a:solidFill>
                  <a:srgbClr val="8296B0"/>
                </a:solidFill>
                <a:latin typeface="Calibri"/>
                <a:ea typeface="Calibri"/>
                <a:cs typeface="Calibri"/>
                <a:sym typeface="Calibri"/>
              </a:rPr>
              <a:t>Assessment Criteria</a:t>
            </a:r>
            <a:endParaRPr sz="4400" b="1">
              <a:solidFill>
                <a:srgbClr val="8296B0"/>
              </a:solidFill>
              <a:latin typeface="Calibri"/>
              <a:ea typeface="Calibri"/>
              <a:cs typeface="Calibri"/>
              <a:sym typeface="Calibri"/>
            </a:endParaRPr>
          </a:p>
        </p:txBody>
      </p:sp>
      <p:graphicFrame>
        <p:nvGraphicFramePr>
          <p:cNvPr id="192" name="Google Shape;192;p16"/>
          <p:cNvGraphicFramePr/>
          <p:nvPr>
            <p:extLst>
              <p:ext uri="{D42A27DB-BD31-4B8C-83A1-F6EECF244321}">
                <p14:modId xmlns:p14="http://schemas.microsoft.com/office/powerpoint/2010/main" val="247350757"/>
              </p:ext>
            </p:extLst>
          </p:nvPr>
        </p:nvGraphicFramePr>
        <p:xfrm>
          <a:off x="583691" y="1826333"/>
          <a:ext cx="11004175" cy="2286050"/>
        </p:xfrm>
        <a:graphic>
          <a:graphicData uri="http://schemas.openxmlformats.org/drawingml/2006/table">
            <a:tbl>
              <a:tblPr firstRow="1" bandRow="1">
                <a:noFill/>
                <a:tableStyleId>{F6801B8D-67FB-4BAE-B19F-9FA03CC22222}</a:tableStyleId>
              </a:tblPr>
              <a:tblGrid>
                <a:gridCol w="8855731">
                  <a:extLst>
                    <a:ext uri="{9D8B030D-6E8A-4147-A177-3AD203B41FA5}">
                      <a16:colId xmlns:a16="http://schemas.microsoft.com/office/drawing/2014/main" val="20000"/>
                    </a:ext>
                  </a:extLst>
                </a:gridCol>
                <a:gridCol w="2148444">
                  <a:extLst>
                    <a:ext uri="{9D8B030D-6E8A-4147-A177-3AD203B41FA5}">
                      <a16:colId xmlns:a16="http://schemas.microsoft.com/office/drawing/2014/main" val="20001"/>
                    </a:ext>
                  </a:extLst>
                </a:gridCol>
              </a:tblGrid>
              <a:tr h="428768">
                <a:tc gridSpan="2">
                  <a:txBody>
                    <a:bodyPr/>
                    <a:lstStyle/>
                    <a:p>
                      <a:pPr marL="0" marR="0" lvl="0" indent="0" algn="ctr" rtl="0">
                        <a:spcBef>
                          <a:spcPts val="0"/>
                        </a:spcBef>
                        <a:spcAft>
                          <a:spcPts val="0"/>
                        </a:spcAft>
                        <a:buNone/>
                      </a:pPr>
                      <a:r>
                        <a:rPr lang="es-MX" sz="2400" dirty="0">
                          <a:latin typeface="+mn-lt"/>
                        </a:rPr>
                        <a:t>EVALUATION OF EACH LEARNING UNIT (1-3)</a:t>
                      </a:r>
                      <a:endParaRPr sz="2400" dirty="0">
                        <a:latin typeface="+mn-lt"/>
                      </a:endParaRPr>
                    </a:p>
                  </a:txBody>
                  <a:tcPr marL="91450" marR="91450" marT="45725" marB="45725"/>
                </a:tc>
                <a:tc hMerge="1">
                  <a:txBody>
                    <a:bodyPr/>
                    <a:lstStyle/>
                    <a:p>
                      <a:endParaRPr lang="es-ES"/>
                    </a:p>
                  </a:txBody>
                  <a:tcPr/>
                </a:tc>
                <a:extLst>
                  <a:ext uri="{0D108BD9-81ED-4DB2-BD59-A6C34878D82A}">
                    <a16:rowId xmlns:a16="http://schemas.microsoft.com/office/drawing/2014/main" val="10000"/>
                  </a:ext>
                </a:extLst>
              </a:tr>
              <a:tr h="4287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err="1">
                          <a:ln>
                            <a:noFill/>
                          </a:ln>
                          <a:solidFill>
                            <a:srgbClr val="000000"/>
                          </a:solidFill>
                          <a:effectLst/>
                          <a:uLnTx/>
                          <a:uFillTx/>
                          <a:latin typeface="Arial"/>
                          <a:cs typeface="Calibri"/>
                          <a:sym typeface="Arial"/>
                        </a:rPr>
                        <a:t>Classwork</a:t>
                      </a:r>
                      <a:r>
                        <a:rPr kumimoji="0" lang="es-MX" sz="2400" b="0" i="0" u="none" strike="noStrike" kern="0" cap="none" spc="0" normalizeH="0" baseline="0" noProof="0" dirty="0">
                          <a:ln>
                            <a:noFill/>
                          </a:ln>
                          <a:solidFill>
                            <a:srgbClr val="000000"/>
                          </a:solidFill>
                          <a:effectLst/>
                          <a:uLnTx/>
                          <a:uFillTx/>
                          <a:latin typeface="Arial"/>
                          <a:cs typeface="Calibri"/>
                          <a:sym typeface="Arial"/>
                        </a:rPr>
                        <a:t> / </a:t>
                      </a:r>
                      <a:r>
                        <a:rPr kumimoji="0" lang="es-MX" sz="2400" b="0" i="0" u="none" strike="noStrike" kern="0" cap="none" spc="0" normalizeH="0" baseline="0" noProof="0" dirty="0" err="1">
                          <a:ln>
                            <a:noFill/>
                          </a:ln>
                          <a:solidFill>
                            <a:srgbClr val="000000"/>
                          </a:solidFill>
                          <a:effectLst/>
                          <a:uLnTx/>
                          <a:uFillTx/>
                          <a:latin typeface="Arial"/>
                          <a:cs typeface="Calibri"/>
                          <a:sym typeface="Arial"/>
                        </a:rPr>
                        <a:t>Homework</a:t>
                      </a:r>
                      <a:endParaRPr kumimoji="0" lang="es-MX" sz="2400" b="0" i="0" u="none" strike="noStrike" kern="0" cap="none" spc="0" normalizeH="0" baseline="0" noProof="0" dirty="0">
                        <a:ln>
                          <a:noFill/>
                        </a:ln>
                        <a:solidFill>
                          <a:srgbClr val="000000"/>
                        </a:solidFill>
                        <a:effectLst/>
                        <a:uLnTx/>
                        <a:uFillTx/>
                        <a:latin typeface="Arial"/>
                        <a:cs typeface="Calibri"/>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400" b="1" i="0" u="none" strike="noStrike" cap="none" dirty="0">
                          <a:solidFill>
                            <a:schemeClr val="dk1"/>
                          </a:solidFill>
                          <a:latin typeface="Calibri"/>
                          <a:ea typeface="Calibri"/>
                          <a:cs typeface="Calibri"/>
                          <a:sym typeface="Arial"/>
                        </a:rPr>
                        <a:t>40%</a:t>
                      </a:r>
                      <a:endParaRPr lang="es-MX" sz="2400" b="0" i="0" u="none" strike="noStrike" cap="none" dirty="0">
                        <a:solidFill>
                          <a:schemeClr val="dk1"/>
                        </a:solidFill>
                        <a:latin typeface="Calibri"/>
                        <a:ea typeface="Calibri"/>
                        <a:cs typeface="Calibri"/>
                        <a:sym typeface="Arial"/>
                      </a:endParaRPr>
                    </a:p>
                  </a:txBody>
                  <a:tcPr marL="91450" marR="91450" marT="45725" marB="45725" anchor="ctr"/>
                </a:tc>
                <a:extLst>
                  <a:ext uri="{0D108BD9-81ED-4DB2-BD59-A6C34878D82A}">
                    <a16:rowId xmlns:a16="http://schemas.microsoft.com/office/drawing/2014/main" val="10001"/>
                  </a:ext>
                </a:extLst>
              </a:tr>
              <a:tr h="4287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a:ln>
                            <a:noFill/>
                          </a:ln>
                          <a:solidFill>
                            <a:srgbClr val="000000"/>
                          </a:solidFill>
                          <a:effectLst/>
                          <a:uLnTx/>
                          <a:uFillTx/>
                          <a:latin typeface="Arial"/>
                          <a:cs typeface="Calibri"/>
                          <a:sym typeface="Arial"/>
                        </a:rPr>
                        <a:t>Project(s)</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Arial"/>
                          <a:cs typeface="Calibri"/>
                          <a:sym typeface="Arial"/>
                        </a:rPr>
                        <a:t>20%</a:t>
                      </a:r>
                      <a:endParaRPr kumimoji="0" lang="es-MX" sz="2400" b="0" i="0" u="none" strike="noStrike" kern="0" cap="none" spc="0" normalizeH="0" baseline="0" noProof="0" dirty="0">
                        <a:ln>
                          <a:noFill/>
                        </a:ln>
                        <a:solidFill>
                          <a:srgbClr val="000000"/>
                        </a:solidFill>
                        <a:effectLst/>
                        <a:uLnTx/>
                        <a:uFillTx/>
                        <a:latin typeface="Arial"/>
                        <a:cs typeface="Calibri"/>
                        <a:sym typeface="Arial"/>
                      </a:endParaRPr>
                    </a:p>
                  </a:txBody>
                  <a:tcPr marL="91450" marR="91450" marT="45725" marB="45725" anchor="ctr"/>
                </a:tc>
                <a:extLst>
                  <a:ext uri="{0D108BD9-81ED-4DB2-BD59-A6C34878D82A}">
                    <a16:rowId xmlns:a16="http://schemas.microsoft.com/office/drawing/2014/main" val="10002"/>
                  </a:ext>
                </a:extLst>
              </a:tr>
              <a:tr h="4287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err="1">
                          <a:ln>
                            <a:noFill/>
                          </a:ln>
                          <a:solidFill>
                            <a:srgbClr val="000000"/>
                          </a:solidFill>
                          <a:effectLst/>
                          <a:uLnTx/>
                          <a:uFillTx/>
                          <a:latin typeface="Arial"/>
                          <a:cs typeface="Calibri"/>
                          <a:sym typeface="Arial"/>
                        </a:rPr>
                        <a:t>Platform</a:t>
                      </a:r>
                      <a:r>
                        <a:rPr kumimoji="0" lang="es-MX" sz="2400" b="0" i="0" u="none" strike="noStrike" kern="0" cap="none" spc="0" normalizeH="0" baseline="0" noProof="0" dirty="0">
                          <a:ln>
                            <a:noFill/>
                          </a:ln>
                          <a:solidFill>
                            <a:srgbClr val="000000"/>
                          </a:solidFill>
                          <a:effectLst/>
                          <a:uLnTx/>
                          <a:uFillTx/>
                          <a:latin typeface="Arial"/>
                          <a:cs typeface="Calibri"/>
                          <a:sym typeface="Arial"/>
                        </a:rPr>
                        <a:t> </a:t>
                      </a:r>
                      <a:r>
                        <a:rPr kumimoji="0" lang="es-MX" sz="2400" b="0" i="0" u="none" strike="noStrike" kern="0" cap="none" spc="0" normalizeH="0" baseline="0" noProof="0" dirty="0" err="1">
                          <a:ln>
                            <a:noFill/>
                          </a:ln>
                          <a:solidFill>
                            <a:srgbClr val="000000"/>
                          </a:solidFill>
                          <a:effectLst/>
                          <a:uLnTx/>
                          <a:uFillTx/>
                          <a:latin typeface="Arial"/>
                          <a:cs typeface="Calibri"/>
                          <a:sym typeface="Arial"/>
                        </a:rPr>
                        <a:t>progress</a:t>
                      </a:r>
                      <a:r>
                        <a:rPr kumimoji="0" lang="es-MX" sz="2400" b="0" i="0" u="none" strike="noStrike" kern="0" cap="none" spc="0" normalizeH="0" baseline="0" noProof="0" dirty="0">
                          <a:ln>
                            <a:noFill/>
                          </a:ln>
                          <a:solidFill>
                            <a:srgbClr val="000000"/>
                          </a:solidFill>
                          <a:effectLst/>
                          <a:uLnTx/>
                          <a:uFillTx/>
                          <a:latin typeface="Arial"/>
                          <a:cs typeface="Calibri"/>
                          <a:sym typeface="Arial"/>
                        </a:rPr>
                        <a:t> (Cambridge </a:t>
                      </a:r>
                      <a:r>
                        <a:rPr kumimoji="0" lang="es-MX" sz="2400" b="0" i="0" u="none" strike="noStrike" kern="0" cap="none" spc="0" normalizeH="0" baseline="0" noProof="0" dirty="0" err="1">
                          <a:ln>
                            <a:noFill/>
                          </a:ln>
                          <a:solidFill>
                            <a:srgbClr val="000000"/>
                          </a:solidFill>
                          <a:effectLst/>
                          <a:uLnTx/>
                          <a:uFillTx/>
                          <a:latin typeface="Arial"/>
                          <a:cs typeface="Calibri"/>
                          <a:sym typeface="Arial"/>
                        </a:rPr>
                        <a:t>One</a:t>
                      </a:r>
                      <a:r>
                        <a:rPr kumimoji="0" lang="es-MX" sz="2400" b="0" i="0" u="none" strike="noStrike" kern="0" cap="none" spc="0" normalizeH="0" baseline="0" noProof="0" dirty="0">
                          <a:ln>
                            <a:noFill/>
                          </a:ln>
                          <a:solidFill>
                            <a:srgbClr val="000000"/>
                          </a:solidFill>
                          <a:effectLst/>
                          <a:uLnTx/>
                          <a:uFillTx/>
                          <a:latin typeface="Arial"/>
                          <a:cs typeface="Calibri"/>
                          <a:sym typeface="Arial"/>
                        </a:rPr>
                        <a:t>)</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Arial"/>
                          <a:cs typeface="Calibri"/>
                          <a:sym typeface="Arial"/>
                        </a:rPr>
                        <a:t>20%</a:t>
                      </a:r>
                      <a:endParaRPr kumimoji="0" lang="es-MX" sz="2400" b="0" i="0" u="none" strike="noStrike" kern="0" cap="none" spc="0" normalizeH="0" baseline="0" noProof="0" dirty="0">
                        <a:ln>
                          <a:noFill/>
                        </a:ln>
                        <a:solidFill>
                          <a:srgbClr val="000000"/>
                        </a:solidFill>
                        <a:effectLst/>
                        <a:uLnTx/>
                        <a:uFillTx/>
                        <a:latin typeface="Arial"/>
                        <a:cs typeface="Calibri"/>
                        <a:sym typeface="Arial"/>
                      </a:endParaRPr>
                    </a:p>
                  </a:txBody>
                  <a:tcPr marL="91450" marR="91450" marT="45725" marB="45725" anchor="ctr"/>
                </a:tc>
                <a:extLst>
                  <a:ext uri="{0D108BD9-81ED-4DB2-BD59-A6C34878D82A}">
                    <a16:rowId xmlns:a16="http://schemas.microsoft.com/office/drawing/2014/main" val="10003"/>
                  </a:ext>
                </a:extLst>
              </a:tr>
              <a:tr h="4287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0" i="0" u="none" strike="noStrike" kern="0" cap="none" spc="0" normalizeH="0" baseline="0" noProof="0" dirty="0" err="1">
                          <a:ln>
                            <a:noFill/>
                          </a:ln>
                          <a:solidFill>
                            <a:srgbClr val="000000"/>
                          </a:solidFill>
                          <a:effectLst/>
                          <a:uLnTx/>
                          <a:uFillTx/>
                          <a:latin typeface="Arial"/>
                          <a:cs typeface="Calibri"/>
                          <a:sym typeface="Arial"/>
                        </a:rPr>
                        <a:t>Exam</a:t>
                      </a:r>
                      <a:endParaRPr kumimoji="0" lang="es-MX" sz="2400" b="0" i="0" u="none" strike="noStrike" kern="0" cap="none" spc="0" normalizeH="0" baseline="0" noProof="0" dirty="0">
                        <a:ln>
                          <a:noFill/>
                        </a:ln>
                        <a:solidFill>
                          <a:srgbClr val="000000"/>
                        </a:solidFill>
                        <a:effectLst/>
                        <a:uLnTx/>
                        <a:uFillTx/>
                        <a:latin typeface="Arial"/>
                        <a:cs typeface="Calibri"/>
                        <a:sym typeface="Arial"/>
                      </a:endParaRPr>
                    </a:p>
                  </a:txBody>
                  <a:tcPr marL="91450" marR="91450" marT="45725" marB="45725"/>
                </a:tc>
                <a:tc>
                  <a:txBody>
                    <a:bodyPr/>
                    <a:lstStyle/>
                    <a:p>
                      <a:pPr marL="0" marR="0" lvl="0" indent="0" algn="ctr" rtl="0">
                        <a:spcBef>
                          <a:spcPts val="0"/>
                        </a:spcBef>
                        <a:spcAft>
                          <a:spcPts val="0"/>
                        </a:spcAft>
                        <a:buNone/>
                      </a:pPr>
                      <a:r>
                        <a:rPr lang="es-MX" sz="2400" b="1" dirty="0">
                          <a:latin typeface="+mn-lt"/>
                        </a:rPr>
                        <a:t>20%</a:t>
                      </a:r>
                      <a:endParaRPr sz="2400" dirty="0">
                        <a:latin typeface="+mn-lt"/>
                      </a:endParaRPr>
                    </a:p>
                  </a:txBody>
                  <a:tcPr marL="91450" marR="91450" marT="45725" marB="45725" anchor="ctr"/>
                </a:tc>
                <a:extLst>
                  <a:ext uri="{0D108BD9-81ED-4DB2-BD59-A6C34878D82A}">
                    <a16:rowId xmlns:a16="http://schemas.microsoft.com/office/drawing/2014/main" val="10004"/>
                  </a:ext>
                </a:extLst>
              </a:tr>
            </a:tbl>
          </a:graphicData>
        </a:graphic>
      </p:graphicFrame>
      <p:graphicFrame>
        <p:nvGraphicFramePr>
          <p:cNvPr id="193" name="Google Shape;193;p16"/>
          <p:cNvGraphicFramePr/>
          <p:nvPr>
            <p:extLst>
              <p:ext uri="{D42A27DB-BD31-4B8C-83A1-F6EECF244321}">
                <p14:modId xmlns:p14="http://schemas.microsoft.com/office/powerpoint/2010/main" val="1601665549"/>
              </p:ext>
            </p:extLst>
          </p:nvPr>
        </p:nvGraphicFramePr>
        <p:xfrm>
          <a:off x="4518731" y="4396123"/>
          <a:ext cx="7100272" cy="1371630"/>
        </p:xfrm>
        <a:graphic>
          <a:graphicData uri="http://schemas.openxmlformats.org/drawingml/2006/table">
            <a:tbl>
              <a:tblPr firstRow="1" bandRow="1">
                <a:noFill/>
                <a:tableStyleId>{F6801B8D-67FB-4BAE-B19F-9FA03CC22222}</a:tableStyleId>
              </a:tblPr>
              <a:tblGrid>
                <a:gridCol w="4979963">
                  <a:extLst>
                    <a:ext uri="{9D8B030D-6E8A-4147-A177-3AD203B41FA5}">
                      <a16:colId xmlns:a16="http://schemas.microsoft.com/office/drawing/2014/main" val="20000"/>
                    </a:ext>
                  </a:extLst>
                </a:gridCol>
                <a:gridCol w="2120309">
                  <a:extLst>
                    <a:ext uri="{9D8B030D-6E8A-4147-A177-3AD203B41FA5}">
                      <a16:colId xmlns:a16="http://schemas.microsoft.com/office/drawing/2014/main" val="20001"/>
                    </a:ext>
                  </a:extLst>
                </a:gridCol>
              </a:tblGrid>
              <a:tr h="421475">
                <a:tc gridSpan="2">
                  <a:txBody>
                    <a:bodyPr/>
                    <a:lstStyle/>
                    <a:p>
                      <a:pPr marL="0" marR="0" lvl="0" indent="0" algn="ctr" rtl="0">
                        <a:spcBef>
                          <a:spcPts val="0"/>
                        </a:spcBef>
                        <a:spcAft>
                          <a:spcPts val="0"/>
                        </a:spcAft>
                        <a:buNone/>
                      </a:pPr>
                      <a:r>
                        <a:rPr lang="es-MX" sz="2400" dirty="0">
                          <a:latin typeface="+mn-lt"/>
                        </a:rPr>
                        <a:t>EVALUATION OF THE SEMESTER</a:t>
                      </a:r>
                      <a:endParaRPr sz="2400" dirty="0">
                        <a:latin typeface="+mn-lt"/>
                      </a:endParaRPr>
                    </a:p>
                  </a:txBody>
                  <a:tcPr marL="91450" marR="91450" marT="45725" marB="45725"/>
                </a:tc>
                <a:tc hMerge="1">
                  <a:txBody>
                    <a:bodyPr/>
                    <a:lstStyle/>
                    <a:p>
                      <a:endParaRPr lang="es-ES"/>
                    </a:p>
                  </a:txBody>
                  <a:tcPr/>
                </a:tc>
                <a:extLst>
                  <a:ext uri="{0D108BD9-81ED-4DB2-BD59-A6C34878D82A}">
                    <a16:rowId xmlns:a16="http://schemas.microsoft.com/office/drawing/2014/main" val="10000"/>
                  </a:ext>
                </a:extLst>
              </a:tr>
              <a:tr h="421475">
                <a:tc>
                  <a:txBody>
                    <a:bodyPr/>
                    <a:lstStyle/>
                    <a:p>
                      <a:pPr marL="0" marR="0" lvl="0" indent="0" algn="l" rtl="0">
                        <a:spcBef>
                          <a:spcPts val="0"/>
                        </a:spcBef>
                        <a:spcAft>
                          <a:spcPts val="0"/>
                        </a:spcAft>
                        <a:buNone/>
                      </a:pPr>
                      <a:r>
                        <a:rPr lang="es-MX" sz="2400" dirty="0">
                          <a:latin typeface="+mn-lt"/>
                        </a:rPr>
                        <a:t>AVERAGE OF LEARNING UNITS</a:t>
                      </a:r>
                      <a:endParaRPr sz="2400" dirty="0">
                        <a:latin typeface="+mn-lt"/>
                      </a:endParaRPr>
                    </a:p>
                  </a:txBody>
                  <a:tcPr marL="91450" marR="91450" marT="45725" marB="45725"/>
                </a:tc>
                <a:tc>
                  <a:txBody>
                    <a:bodyPr/>
                    <a:lstStyle/>
                    <a:p>
                      <a:pPr marL="0" marR="0" lvl="0" indent="0" algn="ctr" rtl="0">
                        <a:spcBef>
                          <a:spcPts val="0"/>
                        </a:spcBef>
                        <a:spcAft>
                          <a:spcPts val="0"/>
                        </a:spcAft>
                        <a:buNone/>
                      </a:pPr>
                      <a:r>
                        <a:rPr lang="es-MX" sz="2400" b="1">
                          <a:latin typeface="+mn-lt"/>
                        </a:rPr>
                        <a:t>50%</a:t>
                      </a:r>
                      <a:endParaRPr sz="2400">
                        <a:latin typeface="+mn-lt"/>
                      </a:endParaRPr>
                    </a:p>
                  </a:txBody>
                  <a:tcPr marL="91450" marR="91450" marT="45725" marB="45725"/>
                </a:tc>
                <a:extLst>
                  <a:ext uri="{0D108BD9-81ED-4DB2-BD59-A6C34878D82A}">
                    <a16:rowId xmlns:a16="http://schemas.microsoft.com/office/drawing/2014/main" val="10001"/>
                  </a:ext>
                </a:extLst>
              </a:tr>
              <a:tr h="421475">
                <a:tc>
                  <a:txBody>
                    <a:bodyPr/>
                    <a:lstStyle/>
                    <a:p>
                      <a:pPr marL="0" marR="0" lvl="0" indent="0" algn="l" rtl="0">
                        <a:spcBef>
                          <a:spcPts val="0"/>
                        </a:spcBef>
                        <a:spcAft>
                          <a:spcPts val="0"/>
                        </a:spcAft>
                        <a:buNone/>
                      </a:pPr>
                      <a:r>
                        <a:rPr lang="es-MX" sz="2400" dirty="0">
                          <a:latin typeface="+mn-lt"/>
                        </a:rPr>
                        <a:t>FINAL EVIDENCE (INTERVIEW)</a:t>
                      </a:r>
                      <a:endParaRPr sz="2400" dirty="0">
                        <a:latin typeface="+mn-lt"/>
                      </a:endParaRPr>
                    </a:p>
                  </a:txBody>
                  <a:tcPr marL="91450" marR="91450" marT="45725" marB="45725"/>
                </a:tc>
                <a:tc>
                  <a:txBody>
                    <a:bodyPr/>
                    <a:lstStyle/>
                    <a:p>
                      <a:pPr marL="0" marR="0" lvl="0" indent="0" algn="ctr" rtl="0">
                        <a:spcBef>
                          <a:spcPts val="0"/>
                        </a:spcBef>
                        <a:spcAft>
                          <a:spcPts val="0"/>
                        </a:spcAft>
                        <a:buNone/>
                      </a:pPr>
                      <a:r>
                        <a:rPr lang="es-MX" sz="2400" b="1" dirty="0">
                          <a:latin typeface="+mn-lt"/>
                        </a:rPr>
                        <a:t>50%</a:t>
                      </a:r>
                      <a:endParaRPr sz="2400" b="0" dirty="0">
                        <a:latin typeface="+mn-lt"/>
                      </a:endParaRPr>
                    </a:p>
                  </a:txBody>
                  <a:tcPr marL="91450" marR="91450" marT="45725" marB="45725"/>
                </a:tc>
                <a:extLst>
                  <a:ext uri="{0D108BD9-81ED-4DB2-BD59-A6C34878D82A}">
                    <a16:rowId xmlns:a16="http://schemas.microsoft.com/office/drawing/2014/main" val="10002"/>
                  </a:ext>
                </a:extLst>
              </a:tr>
            </a:tbl>
          </a:graphicData>
        </a:graphic>
      </p:graphicFrame>
      <p:pic>
        <p:nvPicPr>
          <p:cNvPr id="194" name="Google Shape;194;p16"/>
          <p:cNvPicPr preferRelativeResize="0"/>
          <p:nvPr/>
        </p:nvPicPr>
        <p:blipFill rotWithShape="1">
          <a:blip r:embed="rId3">
            <a:alphaModFix/>
          </a:blip>
          <a:srcRect l="31823" t="30896" r="30650" b="41813"/>
          <a:stretch/>
        </p:blipFill>
        <p:spPr>
          <a:xfrm>
            <a:off x="583690" y="4112382"/>
            <a:ext cx="3903903" cy="1655371"/>
          </a:xfrm>
          <a:prstGeom prst="rect">
            <a:avLst/>
          </a:prstGeom>
          <a:noFill/>
          <a:ln>
            <a:noFill/>
          </a:ln>
        </p:spPr>
      </p:pic>
      <p:sp>
        <p:nvSpPr>
          <p:cNvPr id="5" name="Marcador de número de diapositiva 4">
            <a:extLst>
              <a:ext uri="{FF2B5EF4-FFF2-40B4-BE49-F238E27FC236}">
                <a16:creationId xmlns:a16="http://schemas.microsoft.com/office/drawing/2014/main" id="{03D1DA13-353C-0D93-3B5A-377AD05A2A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pic>
        <p:nvPicPr>
          <p:cNvPr id="6" name="Picture 2" descr="ENEP | Facebook">
            <a:extLst>
              <a:ext uri="{FF2B5EF4-FFF2-40B4-BE49-F238E27FC236}">
                <a16:creationId xmlns:a16="http://schemas.microsoft.com/office/drawing/2014/main" id="{E9C0E6C0-CE12-CD23-6535-2503909484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595532" y="644879"/>
            <a:ext cx="11000936" cy="307228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s-ES" sz="4000" b="1" dirty="0"/>
              <a:t>Escuela Normal de Educación Preescolar</a:t>
            </a:r>
            <a:br>
              <a:rPr lang="es-ES" sz="4000" b="1" dirty="0"/>
            </a:br>
            <a:r>
              <a:rPr lang="es-ES" sz="4000" b="1" dirty="0"/>
              <a:t>School </a:t>
            </a:r>
            <a:r>
              <a:rPr lang="es-ES" sz="4000" b="1" dirty="0" err="1"/>
              <a:t>year</a:t>
            </a:r>
            <a:r>
              <a:rPr lang="es-ES" sz="4000" b="1" dirty="0"/>
              <a:t> 2023-2024</a:t>
            </a:r>
            <a:br>
              <a:rPr lang="es-ES" sz="4000" b="1" dirty="0"/>
            </a:br>
            <a:br>
              <a:rPr lang="es-MX" sz="4000" b="1" dirty="0"/>
            </a:br>
            <a:r>
              <a:rPr lang="es-MX" sz="4000" b="1" dirty="0">
                <a:solidFill>
                  <a:srgbClr val="8296B0"/>
                </a:solidFill>
                <a:latin typeface="+mn-lt"/>
              </a:rPr>
              <a:t>English A1.1</a:t>
            </a:r>
            <a:br>
              <a:rPr lang="es-MX" sz="4000" b="1" dirty="0">
                <a:solidFill>
                  <a:srgbClr val="8296B0"/>
                </a:solidFill>
              </a:rPr>
            </a:br>
            <a:r>
              <a:rPr lang="es-MX" sz="4000" b="1" dirty="0">
                <a:solidFill>
                  <a:srgbClr val="8296B0"/>
                </a:solidFill>
                <a:latin typeface="Arial"/>
                <a:cs typeface="Arial"/>
                <a:sym typeface="Arial"/>
              </a:rPr>
              <a:t>STARTING BASIC COMMUNICATION</a:t>
            </a:r>
            <a:endParaRPr sz="4000" b="1" dirty="0">
              <a:solidFill>
                <a:srgbClr val="8296B0"/>
              </a:solidFill>
              <a:latin typeface="Arial"/>
              <a:ea typeface="Arial"/>
              <a:cs typeface="Arial"/>
              <a:sym typeface="Arial"/>
            </a:endParaRPr>
          </a:p>
        </p:txBody>
      </p:sp>
      <p:sp>
        <p:nvSpPr>
          <p:cNvPr id="95" name="Google Shape;95;p2"/>
          <p:cNvSpPr/>
          <p:nvPr/>
        </p:nvSpPr>
        <p:spPr>
          <a:xfrm>
            <a:off x="1149582" y="4274169"/>
            <a:ext cx="9892836"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i="0" u="none" strike="noStrike" cap="none" dirty="0" err="1">
                <a:solidFill>
                  <a:schemeClr val="dk1"/>
                </a:solidFill>
                <a:latin typeface="Arial"/>
                <a:ea typeface="Arial"/>
                <a:cs typeface="Arial"/>
                <a:sym typeface="Arial"/>
              </a:rPr>
              <a:t>Term</a:t>
            </a:r>
            <a:r>
              <a:rPr lang="es-MX" sz="2400" b="1" i="0" u="none" strike="noStrike" cap="none" dirty="0">
                <a:solidFill>
                  <a:schemeClr val="dk1"/>
                </a:solidFill>
                <a:latin typeface="Arial"/>
                <a:ea typeface="Arial"/>
                <a:cs typeface="Arial"/>
                <a:sym typeface="Arial"/>
              </a:rPr>
              <a:t> I</a:t>
            </a:r>
            <a:endParaRPr sz="2400" dirty="0"/>
          </a:p>
          <a:p>
            <a:pPr marL="0" marR="0" lvl="0" indent="0" algn="ctr" rtl="0">
              <a:spcBef>
                <a:spcPts val="0"/>
              </a:spcBef>
              <a:spcAft>
                <a:spcPts val="0"/>
              </a:spcAft>
              <a:buNone/>
            </a:pPr>
            <a:r>
              <a:rPr lang="es-MX" sz="2400" b="1" i="0" u="none" strike="noStrike" cap="none" dirty="0" err="1">
                <a:solidFill>
                  <a:srgbClr val="000000"/>
                </a:solidFill>
                <a:latin typeface="Arial"/>
                <a:ea typeface="Arial"/>
                <a:cs typeface="Arial"/>
                <a:sym typeface="Arial"/>
              </a:rPr>
              <a:t>Number</a:t>
            </a:r>
            <a:r>
              <a:rPr lang="es-MX" sz="2400" b="1" i="0" u="none" strike="noStrike" cap="none" dirty="0">
                <a:solidFill>
                  <a:srgbClr val="000000"/>
                </a:solidFill>
                <a:latin typeface="Arial"/>
                <a:ea typeface="Arial"/>
                <a:cs typeface="Arial"/>
                <a:sym typeface="Arial"/>
              </a:rPr>
              <a:t> of </a:t>
            </a:r>
            <a:r>
              <a:rPr lang="es-MX" sz="2400" b="1" i="0" u="none" strike="noStrike" cap="none" dirty="0" err="1">
                <a:solidFill>
                  <a:srgbClr val="000000"/>
                </a:solidFill>
                <a:latin typeface="Arial"/>
                <a:ea typeface="Arial"/>
                <a:cs typeface="Arial"/>
                <a:sym typeface="Arial"/>
              </a:rPr>
              <a:t>hours</a:t>
            </a:r>
            <a:r>
              <a:rPr lang="es-MX" sz="2400" b="1" i="0" u="none" strike="noStrike" cap="none" dirty="0">
                <a:solidFill>
                  <a:srgbClr val="000000"/>
                </a:solidFill>
                <a:latin typeface="Arial"/>
                <a:ea typeface="Arial"/>
                <a:cs typeface="Arial"/>
                <a:sym typeface="Arial"/>
              </a:rPr>
              <a:t>/ </a:t>
            </a:r>
            <a:r>
              <a:rPr lang="es-MX" sz="2400" b="1" i="0" u="none" strike="noStrike" cap="none" dirty="0" err="1">
                <a:solidFill>
                  <a:srgbClr val="000000"/>
                </a:solidFill>
                <a:latin typeface="Arial"/>
                <a:ea typeface="Arial"/>
                <a:cs typeface="Arial"/>
                <a:sym typeface="Arial"/>
              </a:rPr>
              <a:t>Credits</a:t>
            </a:r>
            <a:r>
              <a:rPr lang="es-MX" sz="2400" b="1" i="0" u="none" strike="noStrike" cap="none" dirty="0">
                <a:solidFill>
                  <a:srgbClr val="000000"/>
                </a:solidFill>
                <a:latin typeface="Arial"/>
                <a:ea typeface="Arial"/>
                <a:cs typeface="Arial"/>
                <a:sym typeface="Arial"/>
              </a:rPr>
              <a:t>: </a:t>
            </a:r>
            <a:r>
              <a:rPr lang="es-MX" altLang="es-ES" sz="2400" dirty="0">
                <a:solidFill>
                  <a:prstClr val="black"/>
                </a:solidFill>
                <a:latin typeface="Arial" panose="020B0604020202020204" pitchFamily="34" charset="0"/>
                <a:cs typeface="Arial" panose="020B0604020202020204" pitchFamily="34" charset="0"/>
              </a:rPr>
              <a:t>4/ 4.75 </a:t>
            </a:r>
          </a:p>
          <a:p>
            <a:pPr marL="0" marR="0" lvl="0" indent="0" algn="ctr" rtl="0">
              <a:spcBef>
                <a:spcPts val="0"/>
              </a:spcBef>
              <a:spcAft>
                <a:spcPts val="0"/>
              </a:spcAft>
              <a:buNone/>
            </a:pPr>
            <a:r>
              <a:rPr lang="es-MX" sz="2400" b="1" i="0" u="none" strike="noStrike" cap="none" dirty="0" err="1">
                <a:solidFill>
                  <a:schemeClr val="dk1"/>
                </a:solidFill>
                <a:latin typeface="Arial"/>
                <a:ea typeface="Arial"/>
                <a:cs typeface="Arial"/>
                <a:sym typeface="Arial"/>
              </a:rPr>
              <a:t>Class</a:t>
            </a:r>
            <a:r>
              <a:rPr lang="es-MX" sz="2400" b="1" i="0" u="none" strike="noStrike" cap="none" dirty="0">
                <a:solidFill>
                  <a:schemeClr val="dk1"/>
                </a:solidFill>
                <a:latin typeface="Arial"/>
                <a:ea typeface="Arial"/>
                <a:cs typeface="Arial"/>
                <a:sym typeface="Arial"/>
              </a:rPr>
              <a:t> </a:t>
            </a:r>
            <a:r>
              <a:rPr lang="es-MX" sz="2400" b="1" i="0" u="none" strike="noStrike" cap="none" dirty="0" err="1">
                <a:solidFill>
                  <a:schemeClr val="dk1"/>
                </a:solidFill>
                <a:latin typeface="Arial"/>
                <a:ea typeface="Arial"/>
                <a:cs typeface="Arial"/>
                <a:sym typeface="Arial"/>
              </a:rPr>
              <a:t>schedule</a:t>
            </a:r>
            <a:r>
              <a:rPr lang="es-MX" sz="2400" b="1" i="0" u="none" strike="noStrike" cap="none" dirty="0">
                <a:solidFill>
                  <a:schemeClr val="dk1"/>
                </a:solidFill>
                <a:latin typeface="Arial"/>
                <a:ea typeface="Arial"/>
                <a:cs typeface="Arial"/>
                <a:sym typeface="Arial"/>
              </a:rPr>
              <a:t>: </a:t>
            </a:r>
            <a:r>
              <a:rPr lang="es-MX" sz="2400" i="0" u="none" strike="noStrike" cap="none" dirty="0" err="1">
                <a:solidFill>
                  <a:schemeClr val="dk1"/>
                </a:solidFill>
                <a:latin typeface="Arial"/>
                <a:ea typeface="Arial"/>
                <a:cs typeface="Arial"/>
                <a:sym typeface="Arial"/>
              </a:rPr>
              <a:t>Tuesday</a:t>
            </a:r>
            <a:r>
              <a:rPr lang="es-MX" sz="2400" i="0" u="none" strike="noStrike" cap="none" dirty="0">
                <a:solidFill>
                  <a:schemeClr val="dk1"/>
                </a:solidFill>
                <a:latin typeface="Arial"/>
                <a:ea typeface="Arial"/>
                <a:cs typeface="Arial"/>
                <a:sym typeface="Arial"/>
              </a:rPr>
              <a:t> 11:00 A.M. – 12:30 P.M. and Friday 9:15 A.M. – 10:45 A.M. </a:t>
            </a:r>
            <a:endParaRPr lang="en-US" sz="2400" dirty="0">
              <a:latin typeface="Arial" panose="020B0604020202020204" pitchFamily="34" charset="0"/>
              <a:cs typeface="Arial" panose="020B0604020202020204" pitchFamily="34" charset="0"/>
            </a:endParaRPr>
          </a:p>
          <a:p>
            <a:pPr algn="ctr"/>
            <a:r>
              <a:rPr lang="es-MX" sz="2400" b="1" i="0" u="none" strike="noStrike" cap="none" dirty="0" err="1">
                <a:solidFill>
                  <a:schemeClr val="dk1"/>
                </a:solidFill>
              </a:rPr>
              <a:t>Teacher</a:t>
            </a:r>
            <a:r>
              <a:rPr lang="es-MX" sz="2400" b="1" i="0" u="none" strike="noStrike" cap="none" dirty="0">
                <a:solidFill>
                  <a:schemeClr val="dk1"/>
                </a:solidFill>
              </a:rPr>
              <a:t>: </a:t>
            </a:r>
            <a:r>
              <a:rPr lang="en-US" sz="2400" dirty="0">
                <a:latin typeface="Arial" panose="020B0604020202020204" pitchFamily="34" charset="0"/>
                <a:cs typeface="Arial" panose="020B0604020202020204" pitchFamily="34" charset="0"/>
              </a:rPr>
              <a:t>Maria Elena Meza </a:t>
            </a:r>
            <a:r>
              <a:rPr lang="en-US" sz="2400" dirty="0" err="1">
                <a:latin typeface="Arial" panose="020B0604020202020204" pitchFamily="34" charset="0"/>
                <a:cs typeface="Arial" panose="020B0604020202020204" pitchFamily="34" charset="0"/>
              </a:rPr>
              <a:t>Aguado</a:t>
            </a:r>
            <a:endParaRPr lang="es-ES" sz="24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57B30847-DC5C-668C-3CD5-F6EAF110F1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a:t>
            </a:fld>
            <a:endParaRPr lang="es-MX"/>
          </a:p>
        </p:txBody>
      </p:sp>
      <p:pic>
        <p:nvPicPr>
          <p:cNvPr id="6" name="Picture 2" descr="ENEP | Facebook">
            <a:extLst>
              <a:ext uri="{FF2B5EF4-FFF2-40B4-BE49-F238E27FC236}">
                <a16:creationId xmlns:a16="http://schemas.microsoft.com/office/drawing/2014/main" id="{4290481C-B3B3-0D19-D1CF-A283F57395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15886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4739" y="2157570"/>
            <a:ext cx="3496237" cy="3046988"/>
          </a:xfrm>
          <a:prstGeom prst="rect">
            <a:avLst/>
          </a:prstGeom>
          <a:noFill/>
          <a:ln>
            <a:solidFill>
              <a:srgbClr val="FF0000"/>
            </a:solidFill>
          </a:ln>
        </p:spPr>
        <p:txBody>
          <a:bodyPr wrap="square" rtlCol="0">
            <a:spAutoFit/>
          </a:bodyPr>
          <a:lstStyle/>
          <a:p>
            <a:pPr algn="just"/>
            <a:r>
              <a:rPr lang="en-US" sz="2400" dirty="0">
                <a:latin typeface="Arial" panose="020B0604020202020204" pitchFamily="34" charset="0"/>
                <a:cs typeface="Arial" panose="020B0604020202020204" pitchFamily="34" charset="0"/>
              </a:rPr>
              <a:t>The Cambridge platform must be completed entirely. You must work on the exercises until you obtain a 100 in your scores in order to obtain the total points of the platform (20%) .</a:t>
            </a:r>
            <a:endParaRPr lang="es-ES" sz="2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28572" t="14707" r="26677" b="6066"/>
          <a:stretch/>
        </p:blipFill>
        <p:spPr>
          <a:xfrm>
            <a:off x="5688105" y="1406988"/>
            <a:ext cx="5204013" cy="5179976"/>
          </a:xfrm>
          <a:prstGeom prst="rect">
            <a:avLst/>
          </a:prstGeom>
        </p:spPr>
      </p:pic>
      <p:sp>
        <p:nvSpPr>
          <p:cNvPr id="4" name="Elipse 3"/>
          <p:cNvSpPr/>
          <p:nvPr/>
        </p:nvSpPr>
        <p:spPr>
          <a:xfrm>
            <a:off x="8471646" y="658905"/>
            <a:ext cx="766483" cy="699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rotWithShape="1">
          <a:blip r:embed="rId3"/>
          <a:srcRect l="21234" t="35730" r="22646" b="47794"/>
          <a:stretch/>
        </p:blipFill>
        <p:spPr>
          <a:xfrm>
            <a:off x="4719919" y="312689"/>
            <a:ext cx="6629400" cy="1094299"/>
          </a:xfrm>
          <a:prstGeom prst="rect">
            <a:avLst/>
          </a:prstGeom>
        </p:spPr>
      </p:pic>
      <p:sp>
        <p:nvSpPr>
          <p:cNvPr id="6" name="Rectángulo 5"/>
          <p:cNvSpPr/>
          <p:nvPr/>
        </p:nvSpPr>
        <p:spPr>
          <a:xfrm>
            <a:off x="606972" y="5255762"/>
            <a:ext cx="5269391" cy="707886"/>
          </a:xfrm>
          <a:prstGeom prst="rect">
            <a:avLst/>
          </a:prstGeom>
        </p:spPr>
        <p:txBody>
          <a:bodyPr wrap="none">
            <a:spAutoFit/>
          </a:bodyPr>
          <a:lstStyle/>
          <a:p>
            <a:r>
              <a:rPr lang="es-ES" sz="2000" dirty="0">
                <a:hlinkClick r:id="rId4"/>
              </a:rPr>
              <a:t>https://www.cambridgelms.org/main/p/splash</a:t>
            </a:r>
            <a:endParaRPr lang="es-ES" sz="2000" dirty="0"/>
          </a:p>
          <a:p>
            <a:endParaRPr lang="es-ES" sz="2000" dirty="0"/>
          </a:p>
        </p:txBody>
      </p:sp>
      <p:cxnSp>
        <p:nvCxnSpPr>
          <p:cNvPr id="8" name="Conector recto de flecha 7"/>
          <p:cNvCxnSpPr/>
          <p:nvPr/>
        </p:nvCxnSpPr>
        <p:spPr>
          <a:xfrm flipV="1">
            <a:off x="4450976" y="1008528"/>
            <a:ext cx="4150099" cy="1871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4450976" y="1653442"/>
            <a:ext cx="4150099" cy="124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Marcador de número de diapositiva 8">
            <a:extLst>
              <a:ext uri="{FF2B5EF4-FFF2-40B4-BE49-F238E27FC236}">
                <a16:creationId xmlns:a16="http://schemas.microsoft.com/office/drawing/2014/main" id="{7D2A59F8-3587-3B6E-2523-6C08660514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pic>
        <p:nvPicPr>
          <p:cNvPr id="10" name="Picture 2" descr="ENEP | Facebook">
            <a:extLst>
              <a:ext uri="{FF2B5EF4-FFF2-40B4-BE49-F238E27FC236}">
                <a16:creationId xmlns:a16="http://schemas.microsoft.com/office/drawing/2014/main" id="{EB1DCC5B-7BF0-D822-461E-01C19C9195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6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42162" y="239151"/>
            <a:ext cx="1483380" cy="1458299"/>
          </a:xfrm>
          <a:prstGeom prst="rect">
            <a:avLst/>
          </a:prstGeom>
          <a:noFill/>
        </p:spPr>
      </p:pic>
      <p:pic>
        <p:nvPicPr>
          <p:cNvPr id="4" name="Imagen 3"/>
          <p:cNvPicPr>
            <a:picLocks noChangeAspect="1"/>
          </p:cNvPicPr>
          <p:nvPr/>
        </p:nvPicPr>
        <p:blipFill rotWithShape="1">
          <a:blip r:embed="rId3"/>
          <a:srcRect l="29668" t="13531" r="32669" b="9232"/>
          <a:stretch/>
        </p:blipFill>
        <p:spPr>
          <a:xfrm>
            <a:off x="4438650" y="95250"/>
            <a:ext cx="6057900" cy="6667500"/>
          </a:xfrm>
          <a:prstGeom prst="rect">
            <a:avLst/>
          </a:prstGeom>
        </p:spPr>
      </p:pic>
      <p:sp>
        <p:nvSpPr>
          <p:cNvPr id="5" name="CuadroTexto 4"/>
          <p:cNvSpPr txBox="1"/>
          <p:nvPr/>
        </p:nvSpPr>
        <p:spPr>
          <a:xfrm>
            <a:off x="464234" y="2701656"/>
            <a:ext cx="3183293" cy="2246769"/>
          </a:xfrm>
          <a:prstGeom prst="rect">
            <a:avLst/>
          </a:prstGeom>
          <a:noFill/>
        </p:spPr>
        <p:txBody>
          <a:bodyPr wrap="square" rtlCol="0">
            <a:spAutoFit/>
          </a:bodyPr>
          <a:lstStyle/>
          <a:p>
            <a:r>
              <a:rPr lang="es-MX" sz="2800" b="1" dirty="0">
                <a:latin typeface="Arial" panose="020B0604020202020204" pitchFamily="34" charset="0"/>
                <a:cs typeface="Arial" panose="020B0604020202020204" pitchFamily="34" charset="0"/>
              </a:rPr>
              <a:t>Formato que debe ser firmado por el alumno en la plataforma de Escuela en red.</a:t>
            </a:r>
          </a:p>
        </p:txBody>
      </p:sp>
      <p:sp>
        <p:nvSpPr>
          <p:cNvPr id="6" name="Flecha derecha 5"/>
          <p:cNvSpPr/>
          <p:nvPr/>
        </p:nvSpPr>
        <p:spPr>
          <a:xfrm>
            <a:off x="3868007" y="3429001"/>
            <a:ext cx="839337" cy="5527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1"/>
          </a:p>
        </p:txBody>
      </p:sp>
      <p:sp>
        <p:nvSpPr>
          <p:cNvPr id="2" name="Marcador de número de diapositiva 1">
            <a:extLst>
              <a:ext uri="{FF2B5EF4-FFF2-40B4-BE49-F238E27FC236}">
                <a16:creationId xmlns:a16="http://schemas.microsoft.com/office/drawing/2014/main" id="{8304900B-F1FE-C2C8-6C6F-C568969BB5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spTree>
    <p:extLst>
      <p:ext uri="{BB962C8B-B14F-4D97-AF65-F5344CB8AC3E}">
        <p14:creationId xmlns:p14="http://schemas.microsoft.com/office/powerpoint/2010/main" val="84695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18"/>
          <p:cNvSpPr txBox="1"/>
          <p:nvPr/>
        </p:nvSpPr>
        <p:spPr>
          <a:xfrm>
            <a:off x="838200" y="365125"/>
            <a:ext cx="10515600" cy="66795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Calibri"/>
              <a:buNone/>
            </a:pPr>
            <a:r>
              <a:rPr lang="es-MX" sz="4400" b="1" dirty="0">
                <a:solidFill>
                  <a:srgbClr val="8296B0"/>
                </a:solidFill>
                <a:latin typeface="Calibri"/>
                <a:ea typeface="Calibri"/>
                <a:cs typeface="Calibri"/>
                <a:sym typeface="Calibri"/>
              </a:rPr>
              <a:t>Global </a:t>
            </a:r>
            <a:r>
              <a:rPr lang="es-MX" sz="4400" b="1" dirty="0" err="1">
                <a:solidFill>
                  <a:srgbClr val="8296B0"/>
                </a:solidFill>
                <a:latin typeface="Calibri"/>
                <a:ea typeface="Calibri"/>
                <a:cs typeface="Calibri"/>
                <a:sym typeface="Calibri"/>
              </a:rPr>
              <a:t>Evaluation</a:t>
            </a:r>
            <a:endParaRPr sz="4400" b="1" dirty="0">
              <a:solidFill>
                <a:srgbClr val="8296B0"/>
              </a:solidFill>
              <a:latin typeface="Calibri"/>
              <a:ea typeface="Calibri"/>
              <a:cs typeface="Calibri"/>
              <a:sym typeface="Calibri"/>
            </a:endParaRPr>
          </a:p>
        </p:txBody>
      </p:sp>
      <p:pic>
        <p:nvPicPr>
          <p:cNvPr id="201" name="Google Shape;201;p18" descr="Resultado de imagen para pie chart 50 50"/>
          <p:cNvPicPr preferRelativeResize="0"/>
          <p:nvPr/>
        </p:nvPicPr>
        <p:blipFill rotWithShape="1">
          <a:blip r:embed="rId3">
            <a:alphaModFix/>
          </a:blip>
          <a:srcRect/>
          <a:stretch/>
        </p:blipFill>
        <p:spPr>
          <a:xfrm>
            <a:off x="689137" y="1172335"/>
            <a:ext cx="9005976" cy="5403587"/>
          </a:xfrm>
          <a:prstGeom prst="rect">
            <a:avLst/>
          </a:prstGeom>
          <a:noFill/>
          <a:ln>
            <a:noFill/>
          </a:ln>
        </p:spPr>
      </p:pic>
      <p:sp>
        <p:nvSpPr>
          <p:cNvPr id="202" name="Google Shape;202;p18"/>
          <p:cNvSpPr txBox="1"/>
          <p:nvPr/>
        </p:nvSpPr>
        <p:spPr>
          <a:xfrm>
            <a:off x="3221066" y="2692214"/>
            <a:ext cx="169077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6000" b="1" dirty="0">
                <a:solidFill>
                  <a:schemeClr val="lt1"/>
                </a:solidFill>
                <a:latin typeface="Calibri"/>
                <a:ea typeface="Calibri"/>
                <a:cs typeface="Calibri"/>
                <a:sym typeface="Calibri"/>
              </a:rPr>
              <a:t>50%</a:t>
            </a:r>
            <a:endParaRPr dirty="0"/>
          </a:p>
        </p:txBody>
      </p:sp>
      <p:sp>
        <p:nvSpPr>
          <p:cNvPr id="203" name="Google Shape;203;p18"/>
          <p:cNvSpPr txBox="1"/>
          <p:nvPr/>
        </p:nvSpPr>
        <p:spPr>
          <a:xfrm>
            <a:off x="5396654" y="2719218"/>
            <a:ext cx="169077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6000" b="1" dirty="0">
                <a:solidFill>
                  <a:schemeClr val="lt1"/>
                </a:solidFill>
                <a:latin typeface="Calibri"/>
                <a:ea typeface="Calibri"/>
                <a:cs typeface="Calibri"/>
                <a:sym typeface="Calibri"/>
              </a:rPr>
              <a:t>50%</a:t>
            </a:r>
            <a:endParaRPr dirty="0"/>
          </a:p>
        </p:txBody>
      </p:sp>
      <p:sp>
        <p:nvSpPr>
          <p:cNvPr id="204" name="Google Shape;204;p18"/>
          <p:cNvSpPr txBox="1"/>
          <p:nvPr/>
        </p:nvSpPr>
        <p:spPr>
          <a:xfrm>
            <a:off x="3091669" y="3707877"/>
            <a:ext cx="194957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err="1">
                <a:solidFill>
                  <a:schemeClr val="lt1"/>
                </a:solidFill>
                <a:latin typeface="Calibri"/>
                <a:ea typeface="Calibri"/>
                <a:cs typeface="Calibri"/>
                <a:sym typeface="Calibri"/>
              </a:rPr>
              <a:t>Average</a:t>
            </a:r>
            <a:r>
              <a:rPr lang="es-MX" sz="2800" b="1" dirty="0">
                <a:solidFill>
                  <a:schemeClr val="lt1"/>
                </a:solidFill>
                <a:latin typeface="Calibri"/>
                <a:ea typeface="Calibri"/>
                <a:cs typeface="Calibri"/>
                <a:sym typeface="Calibri"/>
              </a:rPr>
              <a:t> </a:t>
            </a:r>
            <a:r>
              <a:rPr lang="es-MX" sz="2800" b="1" dirty="0" err="1">
                <a:solidFill>
                  <a:schemeClr val="lt1"/>
                </a:solidFill>
                <a:latin typeface="Calibri"/>
                <a:ea typeface="Calibri"/>
                <a:cs typeface="Calibri"/>
                <a:sym typeface="Calibri"/>
              </a:rPr>
              <a:t>of</a:t>
            </a:r>
            <a:r>
              <a:rPr lang="es-MX" sz="2800" b="1" dirty="0">
                <a:solidFill>
                  <a:schemeClr val="lt1"/>
                </a:solidFill>
                <a:latin typeface="Calibri"/>
                <a:ea typeface="Calibri"/>
                <a:cs typeface="Calibri"/>
                <a:sym typeface="Calibri"/>
              </a:rPr>
              <a:t> </a:t>
            </a:r>
            <a:r>
              <a:rPr lang="es-MX" sz="2800" b="1" dirty="0" err="1">
                <a:solidFill>
                  <a:schemeClr val="lt1"/>
                </a:solidFill>
                <a:latin typeface="Calibri"/>
                <a:ea typeface="Calibri"/>
                <a:cs typeface="Calibri"/>
                <a:sym typeface="Calibri"/>
              </a:rPr>
              <a:t>Learning</a:t>
            </a:r>
            <a:r>
              <a:rPr lang="es-MX" sz="2800" b="1" dirty="0">
                <a:solidFill>
                  <a:schemeClr val="lt1"/>
                </a:solidFill>
                <a:latin typeface="Calibri"/>
                <a:ea typeface="Calibri"/>
                <a:cs typeface="Calibri"/>
                <a:sym typeface="Calibri"/>
              </a:rPr>
              <a:t> </a:t>
            </a:r>
            <a:r>
              <a:rPr lang="es-MX" sz="2800" b="1" dirty="0" err="1">
                <a:solidFill>
                  <a:schemeClr val="lt1"/>
                </a:solidFill>
                <a:latin typeface="Calibri"/>
                <a:ea typeface="Calibri"/>
                <a:cs typeface="Calibri"/>
                <a:sym typeface="Calibri"/>
              </a:rPr>
              <a:t>Units</a:t>
            </a:r>
            <a:r>
              <a:rPr lang="es-MX" sz="2800" b="1" dirty="0">
                <a:solidFill>
                  <a:schemeClr val="lt1"/>
                </a:solidFill>
                <a:latin typeface="Calibri"/>
                <a:ea typeface="Calibri"/>
                <a:cs typeface="Calibri"/>
                <a:sym typeface="Calibri"/>
              </a:rPr>
              <a:t> 1-3</a:t>
            </a:r>
            <a:endParaRPr dirty="0"/>
          </a:p>
        </p:txBody>
      </p:sp>
      <p:sp>
        <p:nvSpPr>
          <p:cNvPr id="205" name="Google Shape;205;p18"/>
          <p:cNvSpPr txBox="1"/>
          <p:nvPr/>
        </p:nvSpPr>
        <p:spPr>
          <a:xfrm>
            <a:off x="5267258" y="3707877"/>
            <a:ext cx="194957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lt1"/>
                </a:solidFill>
                <a:latin typeface="Calibri"/>
                <a:ea typeface="Calibri"/>
                <a:cs typeface="Calibri"/>
                <a:sym typeface="Calibri"/>
              </a:rPr>
              <a:t>Final </a:t>
            </a:r>
            <a:r>
              <a:rPr lang="es-MX" sz="2800" b="1" dirty="0" err="1">
                <a:solidFill>
                  <a:schemeClr val="lt1"/>
                </a:solidFill>
                <a:latin typeface="Calibri"/>
                <a:ea typeface="Calibri"/>
                <a:cs typeface="Calibri"/>
                <a:sym typeface="Calibri"/>
              </a:rPr>
              <a:t>Evidence</a:t>
            </a:r>
            <a:endParaRPr sz="2800" b="1" dirty="0">
              <a:solidFill>
                <a:schemeClr val="lt1"/>
              </a:solidFill>
              <a:latin typeface="Calibri"/>
              <a:ea typeface="Calibri"/>
              <a:cs typeface="Calibri"/>
              <a:sym typeface="Calibri"/>
            </a:endParaRPr>
          </a:p>
          <a:p>
            <a:pPr marL="0" marR="0" lvl="0" indent="0" algn="ctr" rtl="0">
              <a:spcBef>
                <a:spcPts val="0"/>
              </a:spcBef>
              <a:spcAft>
                <a:spcPts val="0"/>
              </a:spcAft>
              <a:buNone/>
            </a:pPr>
            <a:r>
              <a:rPr lang="es-MX" sz="2800" b="1" dirty="0">
                <a:solidFill>
                  <a:schemeClr val="lt1"/>
                </a:solidFill>
                <a:latin typeface="Calibri"/>
                <a:ea typeface="Calibri"/>
                <a:cs typeface="Calibri"/>
                <a:sym typeface="Calibri"/>
              </a:rPr>
              <a:t>(</a:t>
            </a:r>
            <a:r>
              <a:rPr lang="es-MX" sz="2800" b="1" dirty="0" err="1">
                <a:solidFill>
                  <a:schemeClr val="lt1"/>
                </a:solidFill>
                <a:latin typeface="Calibri"/>
                <a:ea typeface="Calibri"/>
                <a:cs typeface="Calibri"/>
                <a:sym typeface="Calibri"/>
              </a:rPr>
              <a:t>Speaking</a:t>
            </a:r>
            <a:r>
              <a:rPr lang="es-MX" sz="2800" b="1" dirty="0">
                <a:solidFill>
                  <a:schemeClr val="lt1"/>
                </a:solidFill>
                <a:latin typeface="Calibri"/>
                <a:ea typeface="Calibri"/>
                <a:cs typeface="Calibri"/>
                <a:sym typeface="Calibri"/>
              </a:rPr>
              <a:t>)</a:t>
            </a:r>
            <a:endParaRPr dirty="0"/>
          </a:p>
        </p:txBody>
      </p:sp>
      <p:sp>
        <p:nvSpPr>
          <p:cNvPr id="207" name="Google Shape;207;p18"/>
          <p:cNvSpPr/>
          <p:nvPr/>
        </p:nvSpPr>
        <p:spPr>
          <a:xfrm>
            <a:off x="7791549" y="3369885"/>
            <a:ext cx="1035170" cy="642267"/>
          </a:xfrm>
          <a:prstGeom prst="mathEqual">
            <a:avLst>
              <a:gd name="adj1" fmla="val 23520"/>
              <a:gd name="adj2" fmla="val 1176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08" name="Google Shape;208;p18" descr="Resultado de imagen para 100%"/>
          <p:cNvPicPr preferRelativeResize="0"/>
          <p:nvPr/>
        </p:nvPicPr>
        <p:blipFill rotWithShape="1">
          <a:blip r:embed="rId4">
            <a:alphaModFix/>
          </a:blip>
          <a:srcRect/>
          <a:stretch/>
        </p:blipFill>
        <p:spPr>
          <a:xfrm>
            <a:off x="9022250" y="2847579"/>
            <a:ext cx="1777049" cy="1777049"/>
          </a:xfrm>
          <a:prstGeom prst="rect">
            <a:avLst/>
          </a:prstGeom>
          <a:noFill/>
          <a:ln>
            <a:noFill/>
          </a:ln>
        </p:spPr>
      </p:pic>
      <p:sp>
        <p:nvSpPr>
          <p:cNvPr id="5" name="Marcador de número de diapositiva 4">
            <a:extLst>
              <a:ext uri="{FF2B5EF4-FFF2-40B4-BE49-F238E27FC236}">
                <a16:creationId xmlns:a16="http://schemas.microsoft.com/office/drawing/2014/main" id="{B6C5C6CC-31C4-400C-1A57-534CAFF540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pic>
        <p:nvPicPr>
          <p:cNvPr id="6" name="Picture 2" descr="ENEP | Facebook">
            <a:extLst>
              <a:ext uri="{FF2B5EF4-FFF2-40B4-BE49-F238E27FC236}">
                <a16:creationId xmlns:a16="http://schemas.microsoft.com/office/drawing/2014/main" id="{675F24F9-8337-BBA2-8375-6CF763C69E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3;p19">
            <a:extLst>
              <a:ext uri="{FF2B5EF4-FFF2-40B4-BE49-F238E27FC236}">
                <a16:creationId xmlns:a16="http://schemas.microsoft.com/office/drawing/2014/main" id="{4C95D602-363B-33A7-01E7-18B980F2BFD0}"/>
              </a:ext>
            </a:extLst>
          </p:cNvPr>
          <p:cNvSpPr/>
          <p:nvPr/>
        </p:nvSpPr>
        <p:spPr>
          <a:xfrm>
            <a:off x="1209823" y="1229935"/>
            <a:ext cx="10143978" cy="4832052"/>
          </a:xfrm>
          <a:prstGeom prst="rect">
            <a:avLst/>
          </a:prstGeom>
          <a:noFill/>
          <a:ln>
            <a:noFill/>
          </a:ln>
        </p:spPr>
        <p:txBody>
          <a:bodyPr spcFirstLastPara="1" wrap="square" lIns="91425" tIns="45700" rIns="91425" bIns="45700" anchor="t" anchorCtr="0">
            <a:spAutoFit/>
          </a:bodyPr>
          <a:lstStyle/>
          <a:p>
            <a:pPr algn="just"/>
            <a:r>
              <a:rPr lang="es-ES" sz="2800" dirty="0">
                <a:solidFill>
                  <a:schemeClr val="dk1"/>
                </a:solidFill>
                <a:latin typeface="Arial"/>
                <a:ea typeface="Arial"/>
                <a:cs typeface="Arial"/>
                <a:sym typeface="Arial"/>
              </a:rPr>
              <a:t>El estudiante </a:t>
            </a:r>
            <a:r>
              <a:rPr lang="es-ES" sz="2800" b="1" dirty="0">
                <a:solidFill>
                  <a:schemeClr val="dk1"/>
                </a:solidFill>
                <a:latin typeface="Arial"/>
                <a:ea typeface="Arial"/>
                <a:cs typeface="Arial"/>
                <a:sym typeface="Arial"/>
              </a:rPr>
              <a:t>acreditará el nivel de inglés</a:t>
            </a:r>
            <a:r>
              <a:rPr lang="es-ES" sz="2800" dirty="0">
                <a:solidFill>
                  <a:schemeClr val="dk1"/>
                </a:solidFill>
                <a:latin typeface="Arial"/>
                <a:ea typeface="Arial"/>
                <a:cs typeface="Arial"/>
                <a:sym typeface="Arial"/>
              </a:rPr>
              <a:t> una vez que evidencie el desarrollo de las habilidades propias del nivel que cursa, con base en el CEFR, </a:t>
            </a:r>
            <a:r>
              <a:rPr lang="es-ES" sz="2800" b="1" dirty="0">
                <a:solidFill>
                  <a:schemeClr val="dk1"/>
                </a:solidFill>
                <a:latin typeface="Arial"/>
                <a:ea typeface="Arial"/>
                <a:cs typeface="Arial"/>
                <a:sym typeface="Arial"/>
              </a:rPr>
              <a:t>mediante una entrevista </a:t>
            </a:r>
            <a:r>
              <a:rPr lang="es-ES" sz="2800" dirty="0">
                <a:solidFill>
                  <a:schemeClr val="dk1"/>
                </a:solidFill>
                <a:latin typeface="Arial"/>
                <a:ea typeface="Arial"/>
                <a:cs typeface="Arial"/>
                <a:sym typeface="Arial"/>
              </a:rPr>
              <a:t>realizada al final del ciclo escolar y </a:t>
            </a:r>
            <a:r>
              <a:rPr lang="es-ES" sz="2800" b="1" dirty="0">
                <a:solidFill>
                  <a:schemeClr val="dk1"/>
                </a:solidFill>
                <a:latin typeface="Arial"/>
                <a:ea typeface="Arial"/>
                <a:cs typeface="Arial"/>
                <a:sym typeface="Arial"/>
              </a:rPr>
              <a:t>en la cual deberá lograr un resultado no menor a 8 </a:t>
            </a:r>
            <a:r>
              <a:rPr lang="es-ES" sz="2800" dirty="0">
                <a:solidFill>
                  <a:schemeClr val="dk1"/>
                </a:solidFill>
                <a:latin typeface="Arial"/>
                <a:ea typeface="Arial"/>
                <a:cs typeface="Arial"/>
                <a:sym typeface="Arial"/>
              </a:rPr>
              <a:t>(equivalencia numérica).</a:t>
            </a:r>
          </a:p>
          <a:p>
            <a:pPr algn="just"/>
            <a:endParaRPr lang="es-ES" sz="2800" dirty="0">
              <a:solidFill>
                <a:schemeClr val="dk1"/>
              </a:solidFill>
              <a:latin typeface="Arial"/>
              <a:ea typeface="Arial"/>
              <a:cs typeface="Arial"/>
              <a:sym typeface="Arial"/>
            </a:endParaRPr>
          </a:p>
          <a:p>
            <a:pPr marL="0" marR="0" lvl="0" indent="0" algn="just" rtl="0">
              <a:spcBef>
                <a:spcPts val="0"/>
              </a:spcBef>
              <a:spcAft>
                <a:spcPts val="0"/>
              </a:spcAft>
              <a:buNone/>
            </a:pPr>
            <a:r>
              <a:rPr lang="es-MX" sz="2800" dirty="0">
                <a:solidFill>
                  <a:schemeClr val="dk1"/>
                </a:solidFill>
                <a:latin typeface="Arial"/>
                <a:ea typeface="Arial"/>
                <a:cs typeface="Arial"/>
                <a:sym typeface="Arial"/>
              </a:rPr>
              <a:t>En caso de que el estudiante no logre el desarrollo de las habilidades lingüísticas necesarias para avanzar al siguiente nivel de inglés, se le evaluará con base en el desempeño que tuvo durante el semestre para fines de acreditación del curso, no obstante, tendrá que repetir el nivel.</a:t>
            </a:r>
          </a:p>
        </p:txBody>
      </p:sp>
      <p:sp>
        <p:nvSpPr>
          <p:cNvPr id="3" name="Google Shape;214;p19">
            <a:extLst>
              <a:ext uri="{FF2B5EF4-FFF2-40B4-BE49-F238E27FC236}">
                <a16:creationId xmlns:a16="http://schemas.microsoft.com/office/drawing/2014/main" id="{BCC63ED0-D62F-84AE-12B7-640010B02B17}"/>
              </a:ext>
            </a:extLst>
          </p:cNvPr>
          <p:cNvSpPr txBox="1"/>
          <p:nvPr/>
        </p:nvSpPr>
        <p:spPr>
          <a:xfrm>
            <a:off x="838200" y="365126"/>
            <a:ext cx="10515600" cy="672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Arial"/>
              <a:buNone/>
            </a:pPr>
            <a:r>
              <a:rPr lang="es-MX" sz="4400" b="1" dirty="0">
                <a:solidFill>
                  <a:srgbClr val="8296B0"/>
                </a:solidFill>
                <a:latin typeface="Arial"/>
                <a:ea typeface="Arial"/>
                <a:cs typeface="Arial"/>
                <a:sym typeface="Arial"/>
              </a:rPr>
              <a:t>NOTA IMPORTANTE</a:t>
            </a:r>
            <a:endParaRPr dirty="0"/>
          </a:p>
        </p:txBody>
      </p:sp>
      <p:sp>
        <p:nvSpPr>
          <p:cNvPr id="5" name="Marcador de número de diapositiva 4">
            <a:extLst>
              <a:ext uri="{FF2B5EF4-FFF2-40B4-BE49-F238E27FC236}">
                <a16:creationId xmlns:a16="http://schemas.microsoft.com/office/drawing/2014/main" id="{42F07464-9D16-DD9E-FDBC-64B5857E1A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pic>
        <p:nvPicPr>
          <p:cNvPr id="6" name="Picture 2" descr="ENEP | Facebook">
            <a:extLst>
              <a:ext uri="{FF2B5EF4-FFF2-40B4-BE49-F238E27FC236}">
                <a16:creationId xmlns:a16="http://schemas.microsoft.com/office/drawing/2014/main" id="{1EAA8321-487D-7E36-A4C3-D79F436B70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92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21"/>
          <p:cNvSpPr txBox="1"/>
          <p:nvPr/>
        </p:nvSpPr>
        <p:spPr>
          <a:xfrm>
            <a:off x="990600" y="274083"/>
            <a:ext cx="10515600" cy="6425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Arial"/>
              <a:buNone/>
            </a:pPr>
            <a:r>
              <a:rPr lang="es-MX" sz="4400" b="1" dirty="0" err="1">
                <a:solidFill>
                  <a:srgbClr val="8296B0"/>
                </a:solidFill>
                <a:latin typeface="Arial"/>
                <a:ea typeface="Arial"/>
                <a:cs typeface="Arial"/>
                <a:sym typeface="Arial"/>
              </a:rPr>
              <a:t>Course</a:t>
            </a:r>
            <a:r>
              <a:rPr lang="es-MX" sz="4400" b="1" dirty="0">
                <a:solidFill>
                  <a:srgbClr val="8296B0"/>
                </a:solidFill>
                <a:latin typeface="Arial"/>
                <a:ea typeface="Arial"/>
                <a:cs typeface="Arial"/>
                <a:sym typeface="Arial"/>
              </a:rPr>
              <a:t> </a:t>
            </a:r>
            <a:r>
              <a:rPr lang="es-MX" sz="4400" b="1" dirty="0" err="1">
                <a:solidFill>
                  <a:srgbClr val="8296B0"/>
                </a:solidFill>
                <a:latin typeface="Arial"/>
                <a:ea typeface="Arial"/>
                <a:cs typeface="Arial"/>
                <a:sym typeface="Arial"/>
              </a:rPr>
              <a:t>policies</a:t>
            </a:r>
            <a:endParaRPr sz="4400" b="1" dirty="0">
              <a:solidFill>
                <a:srgbClr val="8296B0"/>
              </a:solidFill>
              <a:latin typeface="Arial"/>
              <a:ea typeface="Arial"/>
              <a:cs typeface="Arial"/>
              <a:sym typeface="Arial"/>
            </a:endParaRPr>
          </a:p>
        </p:txBody>
      </p:sp>
      <p:sp>
        <p:nvSpPr>
          <p:cNvPr id="231" name="Google Shape;231;p21"/>
          <p:cNvSpPr txBox="1"/>
          <p:nvPr/>
        </p:nvSpPr>
        <p:spPr>
          <a:xfrm>
            <a:off x="865162" y="1165495"/>
            <a:ext cx="10515601" cy="5242392"/>
          </a:xfrm>
          <a:prstGeom prst="rect">
            <a:avLst/>
          </a:prstGeom>
          <a:solidFill>
            <a:schemeClr val="dk1"/>
          </a:solidFill>
          <a:ln>
            <a:noFill/>
          </a:ln>
        </p:spPr>
        <p:txBody>
          <a:bodyPr spcFirstLastPara="1" wrap="square" lIns="91425" tIns="45700" rIns="91425" bIns="45700" anchor="t" anchorCtr="0">
            <a:noAutofit/>
          </a:bodyPr>
          <a:lstStyle/>
          <a:p>
            <a:pPr marL="228600" marR="0" lvl="0" indent="-228600" algn="just" rtl="0">
              <a:lnSpc>
                <a:spcPct val="150000"/>
              </a:lnSpc>
              <a:spcBef>
                <a:spcPts val="0"/>
              </a:spcBef>
              <a:spcAft>
                <a:spcPts val="0"/>
              </a:spcAft>
              <a:buClr>
                <a:schemeClr val="lt1"/>
              </a:buClr>
              <a:buSzPts val="1600"/>
              <a:buFont typeface="Arial"/>
              <a:buChar char="•"/>
            </a:pPr>
            <a:r>
              <a:rPr lang="es-MX" sz="2400" b="1" dirty="0" err="1">
                <a:solidFill>
                  <a:schemeClr val="lt1"/>
                </a:solidFill>
                <a:sym typeface="Arial"/>
              </a:rPr>
              <a:t>Course</a:t>
            </a:r>
            <a:r>
              <a:rPr lang="es-MX" sz="2400" b="1" dirty="0">
                <a:solidFill>
                  <a:schemeClr val="lt1"/>
                </a:solidFill>
                <a:sym typeface="Arial"/>
              </a:rPr>
              <a:t> </a:t>
            </a:r>
            <a:r>
              <a:rPr lang="es-MX" sz="2400" b="1" dirty="0" err="1">
                <a:solidFill>
                  <a:schemeClr val="lt1"/>
                </a:solidFill>
                <a:sym typeface="Arial"/>
              </a:rPr>
              <a:t>Materials</a:t>
            </a:r>
            <a:r>
              <a:rPr lang="es-MX" sz="2400" b="1" dirty="0">
                <a:solidFill>
                  <a:schemeClr val="lt1"/>
                </a:solidFill>
                <a:sym typeface="Arial"/>
              </a:rPr>
              <a:t>: </a:t>
            </a:r>
            <a:r>
              <a:rPr lang="es-MX" sz="2400" dirty="0" err="1">
                <a:solidFill>
                  <a:schemeClr val="lt1"/>
                </a:solidFill>
                <a:sym typeface="Arial"/>
              </a:rPr>
              <a:t>Failure</a:t>
            </a:r>
            <a:r>
              <a:rPr lang="es-MX" sz="2400" dirty="0">
                <a:solidFill>
                  <a:schemeClr val="lt1"/>
                </a:solidFill>
                <a:sym typeface="Arial"/>
              </a:rPr>
              <a:t> </a:t>
            </a:r>
            <a:r>
              <a:rPr lang="es-MX" sz="2400" dirty="0" err="1">
                <a:solidFill>
                  <a:schemeClr val="lt1"/>
                </a:solidFill>
                <a:sym typeface="Arial"/>
              </a:rPr>
              <a:t>to</a:t>
            </a:r>
            <a:r>
              <a:rPr lang="es-MX" sz="2400" dirty="0">
                <a:solidFill>
                  <a:schemeClr val="lt1"/>
                </a:solidFill>
                <a:sym typeface="Arial"/>
              </a:rPr>
              <a:t> </a:t>
            </a:r>
            <a:r>
              <a:rPr lang="es-MX" sz="2400" dirty="0" err="1">
                <a:solidFill>
                  <a:schemeClr val="lt1"/>
                </a:solidFill>
                <a:sym typeface="Arial"/>
              </a:rPr>
              <a:t>bring</a:t>
            </a:r>
            <a:r>
              <a:rPr lang="es-MX" sz="2400" dirty="0">
                <a:solidFill>
                  <a:schemeClr val="lt1"/>
                </a:solidFill>
                <a:sym typeface="Arial"/>
              </a:rPr>
              <a:t> </a:t>
            </a:r>
            <a:r>
              <a:rPr lang="es-MX" sz="2400" dirty="0" err="1">
                <a:solidFill>
                  <a:schemeClr val="lt1"/>
                </a:solidFill>
                <a:sym typeface="Arial"/>
              </a:rPr>
              <a:t>the</a:t>
            </a:r>
            <a:r>
              <a:rPr lang="es-MX" sz="2400" dirty="0">
                <a:solidFill>
                  <a:schemeClr val="lt1"/>
                </a:solidFill>
                <a:sym typeface="Arial"/>
              </a:rPr>
              <a:t> </a:t>
            </a:r>
            <a:r>
              <a:rPr lang="es-MX" sz="2400" dirty="0" err="1">
                <a:solidFill>
                  <a:schemeClr val="lt1"/>
                </a:solidFill>
                <a:sym typeface="Arial"/>
              </a:rPr>
              <a:t>book</a:t>
            </a:r>
            <a:r>
              <a:rPr lang="es-MX" sz="2400" dirty="0">
                <a:solidFill>
                  <a:schemeClr val="lt1"/>
                </a:solidFill>
                <a:sym typeface="Arial"/>
              </a:rPr>
              <a:t> and notebook </a:t>
            </a:r>
            <a:r>
              <a:rPr lang="es-MX" sz="2400" dirty="0" err="1">
                <a:solidFill>
                  <a:schemeClr val="lt1"/>
                </a:solidFill>
                <a:sym typeface="Arial"/>
              </a:rPr>
              <a:t>to</a:t>
            </a:r>
            <a:r>
              <a:rPr lang="es-MX" sz="2400" dirty="0">
                <a:solidFill>
                  <a:schemeClr val="lt1"/>
                </a:solidFill>
                <a:sym typeface="Arial"/>
              </a:rPr>
              <a:t> </a:t>
            </a:r>
            <a:r>
              <a:rPr lang="es-MX" sz="2400" dirty="0" err="1">
                <a:solidFill>
                  <a:schemeClr val="lt1"/>
                </a:solidFill>
                <a:sym typeface="Arial"/>
              </a:rPr>
              <a:t>class</a:t>
            </a:r>
            <a:r>
              <a:rPr lang="es-MX" sz="2400" dirty="0">
                <a:solidFill>
                  <a:schemeClr val="lt1"/>
                </a:solidFill>
                <a:sym typeface="Arial"/>
              </a:rPr>
              <a:t> </a:t>
            </a:r>
            <a:r>
              <a:rPr lang="es-MX" sz="2400" dirty="0" err="1">
                <a:solidFill>
                  <a:schemeClr val="lt1"/>
                </a:solidFill>
                <a:sym typeface="Arial"/>
              </a:rPr>
              <a:t>results</a:t>
            </a:r>
            <a:r>
              <a:rPr lang="es-MX" sz="2400" dirty="0">
                <a:solidFill>
                  <a:schemeClr val="lt1"/>
                </a:solidFill>
                <a:sym typeface="Arial"/>
              </a:rPr>
              <a:t> in </a:t>
            </a:r>
            <a:r>
              <a:rPr lang="es-MX" sz="2400" dirty="0" err="1">
                <a:solidFill>
                  <a:schemeClr val="lt1"/>
                </a:solidFill>
                <a:sym typeface="Arial"/>
              </a:rPr>
              <a:t>losing</a:t>
            </a:r>
            <a:r>
              <a:rPr lang="es-MX" sz="2400" dirty="0">
                <a:solidFill>
                  <a:schemeClr val="lt1"/>
                </a:solidFill>
                <a:sym typeface="Arial"/>
              </a:rPr>
              <a:t> </a:t>
            </a:r>
            <a:r>
              <a:rPr lang="es-MX" sz="2400" dirty="0" err="1">
                <a:solidFill>
                  <a:schemeClr val="lt1"/>
                </a:solidFill>
                <a:sym typeface="Arial"/>
              </a:rPr>
              <a:t>points</a:t>
            </a:r>
            <a:r>
              <a:rPr lang="es-MX" sz="2400" dirty="0">
                <a:solidFill>
                  <a:schemeClr val="lt1"/>
                </a:solidFill>
                <a:sym typeface="Arial"/>
              </a:rPr>
              <a:t> per </a:t>
            </a:r>
            <a:r>
              <a:rPr lang="es-MX" sz="2400" dirty="0" err="1">
                <a:solidFill>
                  <a:schemeClr val="lt1"/>
                </a:solidFill>
                <a:sym typeface="Arial"/>
              </a:rPr>
              <a:t>day</a:t>
            </a:r>
            <a:r>
              <a:rPr lang="es-MX" sz="2400" dirty="0">
                <a:solidFill>
                  <a:schemeClr val="lt1"/>
                </a:solidFill>
                <a:sym typeface="Arial"/>
              </a:rPr>
              <a:t>.</a:t>
            </a:r>
            <a:endParaRPr sz="2400" dirty="0"/>
          </a:p>
          <a:p>
            <a:pPr marL="228600" marR="0" lvl="0" indent="-228600" algn="just" rtl="0">
              <a:lnSpc>
                <a:spcPct val="150000"/>
              </a:lnSpc>
              <a:spcBef>
                <a:spcPts val="1000"/>
              </a:spcBef>
              <a:spcAft>
                <a:spcPts val="0"/>
              </a:spcAft>
              <a:buClr>
                <a:schemeClr val="lt1"/>
              </a:buClr>
              <a:buSzPts val="1600"/>
              <a:buFont typeface="Arial"/>
              <a:buChar char="•"/>
            </a:pPr>
            <a:r>
              <a:rPr lang="es-MX" sz="2400" b="1" dirty="0" err="1">
                <a:solidFill>
                  <a:schemeClr val="lt1"/>
                </a:solidFill>
                <a:sym typeface="Arial"/>
              </a:rPr>
              <a:t>Homework</a:t>
            </a:r>
            <a:r>
              <a:rPr lang="es-MX" sz="2400" b="1" dirty="0">
                <a:solidFill>
                  <a:schemeClr val="lt1"/>
                </a:solidFill>
                <a:sym typeface="Arial"/>
              </a:rPr>
              <a:t>:</a:t>
            </a:r>
            <a:r>
              <a:rPr lang="es-MX" sz="2400" dirty="0">
                <a:solidFill>
                  <a:schemeClr val="lt1"/>
                </a:solidFill>
                <a:sym typeface="Arial"/>
              </a:rPr>
              <a:t> </a:t>
            </a:r>
            <a:r>
              <a:rPr lang="es-MX" sz="2400" dirty="0" err="1">
                <a:solidFill>
                  <a:schemeClr val="lt1"/>
                </a:solidFill>
                <a:sym typeface="Arial"/>
              </a:rPr>
              <a:t>There</a:t>
            </a:r>
            <a:r>
              <a:rPr lang="es-MX" sz="2400" dirty="0">
                <a:solidFill>
                  <a:schemeClr val="lt1"/>
                </a:solidFill>
                <a:sym typeface="Arial"/>
              </a:rPr>
              <a:t> </a:t>
            </a:r>
            <a:r>
              <a:rPr lang="es-MX" sz="2400" dirty="0" err="1">
                <a:solidFill>
                  <a:schemeClr val="lt1"/>
                </a:solidFill>
                <a:sym typeface="Arial"/>
              </a:rPr>
              <a:t>will</a:t>
            </a:r>
            <a:r>
              <a:rPr lang="es-MX" sz="2400" dirty="0">
                <a:solidFill>
                  <a:schemeClr val="lt1"/>
                </a:solidFill>
                <a:sym typeface="Arial"/>
              </a:rPr>
              <a:t> be regular </a:t>
            </a:r>
            <a:r>
              <a:rPr lang="es-MX" sz="2400" dirty="0" err="1">
                <a:solidFill>
                  <a:schemeClr val="lt1"/>
                </a:solidFill>
                <a:sym typeface="Arial"/>
              </a:rPr>
              <a:t>homework</a:t>
            </a:r>
            <a:r>
              <a:rPr lang="es-MX" sz="2400" dirty="0">
                <a:solidFill>
                  <a:schemeClr val="lt1"/>
                </a:solidFill>
                <a:sym typeface="Arial"/>
              </a:rPr>
              <a:t> </a:t>
            </a:r>
            <a:r>
              <a:rPr lang="es-MX" sz="2400" dirty="0" err="1">
                <a:solidFill>
                  <a:schemeClr val="lt1"/>
                </a:solidFill>
                <a:sym typeface="Arial"/>
              </a:rPr>
              <a:t>tasks</a:t>
            </a:r>
            <a:r>
              <a:rPr lang="es-MX" sz="2400" dirty="0">
                <a:solidFill>
                  <a:schemeClr val="lt1"/>
                </a:solidFill>
                <a:sym typeface="Arial"/>
              </a:rPr>
              <a:t>, as </a:t>
            </a:r>
            <a:r>
              <a:rPr lang="es-MX" sz="2400" dirty="0" err="1">
                <a:solidFill>
                  <a:schemeClr val="lt1"/>
                </a:solidFill>
                <a:sym typeface="Arial"/>
              </a:rPr>
              <a:t>well</a:t>
            </a:r>
            <a:r>
              <a:rPr lang="es-MX" sz="2400" dirty="0">
                <a:solidFill>
                  <a:schemeClr val="lt1"/>
                </a:solidFill>
                <a:sym typeface="Arial"/>
              </a:rPr>
              <a:t> as </a:t>
            </a:r>
            <a:r>
              <a:rPr lang="es-MX" sz="2400" dirty="0" err="1">
                <a:solidFill>
                  <a:schemeClr val="lt1"/>
                </a:solidFill>
                <a:sym typeface="Arial"/>
              </a:rPr>
              <a:t>homework</a:t>
            </a:r>
            <a:r>
              <a:rPr lang="es-MX" sz="2400" dirty="0">
                <a:solidFill>
                  <a:schemeClr val="lt1"/>
                </a:solidFill>
                <a:sym typeface="Arial"/>
              </a:rPr>
              <a:t> </a:t>
            </a:r>
            <a:r>
              <a:rPr lang="es-MX" sz="2400" dirty="0" err="1">
                <a:solidFill>
                  <a:schemeClr val="lt1"/>
                </a:solidFill>
                <a:sym typeface="Arial"/>
              </a:rPr>
              <a:t>related</a:t>
            </a:r>
            <a:r>
              <a:rPr lang="es-MX" sz="2400" dirty="0">
                <a:solidFill>
                  <a:schemeClr val="lt1"/>
                </a:solidFill>
                <a:sym typeface="Arial"/>
              </a:rPr>
              <a:t> </a:t>
            </a:r>
            <a:r>
              <a:rPr lang="es-MX" sz="2400" dirty="0" err="1">
                <a:solidFill>
                  <a:schemeClr val="lt1"/>
                </a:solidFill>
                <a:sym typeface="Arial"/>
              </a:rPr>
              <a:t>to</a:t>
            </a:r>
            <a:r>
              <a:rPr lang="es-MX" sz="2400" dirty="0">
                <a:solidFill>
                  <a:schemeClr val="lt1"/>
                </a:solidFill>
                <a:sym typeface="Arial"/>
              </a:rPr>
              <a:t> </a:t>
            </a:r>
            <a:r>
              <a:rPr lang="es-MX" sz="2400" dirty="0" err="1">
                <a:solidFill>
                  <a:schemeClr val="lt1"/>
                </a:solidFill>
                <a:sym typeface="Arial"/>
              </a:rPr>
              <a:t>textbook</a:t>
            </a:r>
            <a:r>
              <a:rPr lang="es-MX" sz="2400" dirty="0">
                <a:solidFill>
                  <a:schemeClr val="lt1"/>
                </a:solidFill>
                <a:sym typeface="Arial"/>
              </a:rPr>
              <a:t> material. </a:t>
            </a:r>
            <a:r>
              <a:rPr lang="es-MX" sz="2400" dirty="0" err="1">
                <a:solidFill>
                  <a:schemeClr val="lt1"/>
                </a:solidFill>
                <a:sym typeface="Arial"/>
              </a:rPr>
              <a:t>It</a:t>
            </a:r>
            <a:r>
              <a:rPr lang="es-MX" sz="2400" dirty="0">
                <a:solidFill>
                  <a:schemeClr val="lt1"/>
                </a:solidFill>
                <a:sym typeface="Arial"/>
              </a:rPr>
              <a:t> </a:t>
            </a:r>
            <a:r>
              <a:rPr lang="es-MX" sz="2400" dirty="0" err="1">
                <a:solidFill>
                  <a:schemeClr val="lt1"/>
                </a:solidFill>
                <a:sym typeface="Arial"/>
              </a:rPr>
              <a:t>is</a:t>
            </a:r>
            <a:r>
              <a:rPr lang="es-MX" sz="2400" dirty="0">
                <a:solidFill>
                  <a:schemeClr val="lt1"/>
                </a:solidFill>
                <a:sym typeface="Arial"/>
              </a:rPr>
              <a:t> </a:t>
            </a:r>
            <a:r>
              <a:rPr lang="es-MX" sz="2400" dirty="0" err="1">
                <a:solidFill>
                  <a:schemeClr val="lt1"/>
                </a:solidFill>
                <a:sym typeface="Arial"/>
              </a:rPr>
              <a:t>the</a:t>
            </a:r>
            <a:r>
              <a:rPr lang="es-MX" sz="2400" dirty="0">
                <a:solidFill>
                  <a:schemeClr val="lt1"/>
                </a:solidFill>
                <a:sym typeface="Arial"/>
              </a:rPr>
              <a:t> </a:t>
            </a:r>
            <a:r>
              <a:rPr lang="es-MX" sz="2400" dirty="0" err="1">
                <a:solidFill>
                  <a:schemeClr val="lt1"/>
                </a:solidFill>
                <a:sym typeface="Arial"/>
              </a:rPr>
              <a:t>students</a:t>
            </a:r>
            <a:r>
              <a:rPr lang="es-MX" sz="2400" dirty="0">
                <a:solidFill>
                  <a:schemeClr val="lt1"/>
                </a:solidFill>
                <a:sym typeface="Arial"/>
              </a:rPr>
              <a:t>’ </a:t>
            </a:r>
            <a:r>
              <a:rPr lang="es-MX" sz="2400" dirty="0" err="1">
                <a:solidFill>
                  <a:schemeClr val="lt1"/>
                </a:solidFill>
                <a:sym typeface="Arial"/>
              </a:rPr>
              <a:t>responsibility</a:t>
            </a:r>
            <a:r>
              <a:rPr lang="es-MX" sz="2400" dirty="0">
                <a:solidFill>
                  <a:schemeClr val="lt1"/>
                </a:solidFill>
                <a:sym typeface="Arial"/>
              </a:rPr>
              <a:t> </a:t>
            </a:r>
            <a:r>
              <a:rPr lang="es-MX" sz="2400" dirty="0" err="1">
                <a:solidFill>
                  <a:schemeClr val="lt1"/>
                </a:solidFill>
                <a:sym typeface="Arial"/>
              </a:rPr>
              <a:t>to</a:t>
            </a:r>
            <a:r>
              <a:rPr lang="es-MX" sz="2400" dirty="0">
                <a:solidFill>
                  <a:schemeClr val="lt1"/>
                </a:solidFill>
                <a:sym typeface="Arial"/>
              </a:rPr>
              <a:t> </a:t>
            </a:r>
            <a:r>
              <a:rPr lang="es-MX" sz="2400" dirty="0" err="1">
                <a:solidFill>
                  <a:schemeClr val="lt1"/>
                </a:solidFill>
                <a:sym typeface="Arial"/>
              </a:rPr>
              <a:t>find</a:t>
            </a:r>
            <a:r>
              <a:rPr lang="es-MX" sz="2400" dirty="0">
                <a:solidFill>
                  <a:schemeClr val="lt1"/>
                </a:solidFill>
                <a:sym typeface="Arial"/>
              </a:rPr>
              <a:t> </a:t>
            </a:r>
            <a:r>
              <a:rPr lang="es-MX" sz="2400" dirty="0" err="1">
                <a:solidFill>
                  <a:schemeClr val="lt1"/>
                </a:solidFill>
                <a:sym typeface="Arial"/>
              </a:rPr>
              <a:t>out</a:t>
            </a:r>
            <a:r>
              <a:rPr lang="es-MX" sz="2400" dirty="0">
                <a:solidFill>
                  <a:schemeClr val="lt1"/>
                </a:solidFill>
                <a:sym typeface="Arial"/>
              </a:rPr>
              <a:t> </a:t>
            </a:r>
            <a:r>
              <a:rPr lang="es-MX" sz="2400" dirty="0" err="1">
                <a:solidFill>
                  <a:schemeClr val="lt1"/>
                </a:solidFill>
                <a:sym typeface="Arial"/>
              </a:rPr>
              <a:t>the</a:t>
            </a:r>
            <a:r>
              <a:rPr lang="es-MX" sz="2400" dirty="0">
                <a:solidFill>
                  <a:schemeClr val="lt1"/>
                </a:solidFill>
                <a:sym typeface="Arial"/>
              </a:rPr>
              <a:t> </a:t>
            </a:r>
            <a:r>
              <a:rPr lang="es-MX" sz="2400" dirty="0" err="1">
                <a:solidFill>
                  <a:schemeClr val="lt1"/>
                </a:solidFill>
                <a:sym typeface="Arial"/>
              </a:rPr>
              <a:t>homework</a:t>
            </a:r>
            <a:r>
              <a:rPr lang="es-MX" sz="2400" dirty="0">
                <a:solidFill>
                  <a:schemeClr val="lt1"/>
                </a:solidFill>
                <a:sym typeface="Arial"/>
              </a:rPr>
              <a:t> </a:t>
            </a:r>
            <a:r>
              <a:rPr lang="es-MX" sz="2400" dirty="0" err="1">
                <a:solidFill>
                  <a:schemeClr val="lt1"/>
                </a:solidFill>
                <a:sym typeface="Arial"/>
              </a:rPr>
              <a:t>assigned</a:t>
            </a:r>
            <a:r>
              <a:rPr lang="es-MX" sz="2400" dirty="0">
                <a:solidFill>
                  <a:schemeClr val="lt1"/>
                </a:solidFill>
                <a:sym typeface="Arial"/>
              </a:rPr>
              <a:t>, </a:t>
            </a:r>
            <a:r>
              <a:rPr lang="es-MX" sz="2400" dirty="0" err="1">
                <a:solidFill>
                  <a:schemeClr val="lt1"/>
                </a:solidFill>
                <a:sym typeface="Arial"/>
              </a:rPr>
              <a:t>when</a:t>
            </a:r>
            <a:r>
              <a:rPr lang="es-MX" sz="2400" dirty="0">
                <a:solidFill>
                  <a:schemeClr val="lt1"/>
                </a:solidFill>
                <a:sym typeface="Arial"/>
              </a:rPr>
              <a:t> </a:t>
            </a:r>
            <a:r>
              <a:rPr lang="es-MX" sz="2400" dirty="0" err="1">
                <a:solidFill>
                  <a:schemeClr val="lt1"/>
                </a:solidFill>
                <a:sym typeface="Arial"/>
              </a:rPr>
              <a:t>absent</a:t>
            </a:r>
            <a:r>
              <a:rPr lang="es-MX" sz="2400" dirty="0">
                <a:solidFill>
                  <a:schemeClr val="lt1"/>
                </a:solidFill>
                <a:sym typeface="Arial"/>
              </a:rPr>
              <a:t> </a:t>
            </a:r>
            <a:r>
              <a:rPr lang="es-MX" sz="2400" dirty="0" err="1">
                <a:solidFill>
                  <a:schemeClr val="lt1"/>
                </a:solidFill>
                <a:sym typeface="Arial"/>
              </a:rPr>
              <a:t>for</a:t>
            </a:r>
            <a:r>
              <a:rPr lang="es-MX" sz="2400" dirty="0">
                <a:solidFill>
                  <a:schemeClr val="lt1"/>
                </a:solidFill>
                <a:sym typeface="Arial"/>
              </a:rPr>
              <a:t> </a:t>
            </a:r>
            <a:r>
              <a:rPr lang="es-MX" sz="2400" dirty="0" err="1">
                <a:solidFill>
                  <a:schemeClr val="lt1"/>
                </a:solidFill>
                <a:sym typeface="Arial"/>
              </a:rPr>
              <a:t>any</a:t>
            </a:r>
            <a:r>
              <a:rPr lang="es-MX" sz="2400" dirty="0">
                <a:solidFill>
                  <a:schemeClr val="lt1"/>
                </a:solidFill>
                <a:sym typeface="Arial"/>
              </a:rPr>
              <a:t> </a:t>
            </a:r>
            <a:r>
              <a:rPr lang="es-MX" sz="2400" dirty="0" err="1">
                <a:solidFill>
                  <a:schemeClr val="lt1"/>
                </a:solidFill>
                <a:sym typeface="Arial"/>
              </a:rPr>
              <a:t>reason</a:t>
            </a:r>
            <a:r>
              <a:rPr lang="es-MX" sz="2400" dirty="0">
                <a:solidFill>
                  <a:schemeClr val="lt1"/>
                </a:solidFill>
                <a:sym typeface="Arial"/>
              </a:rPr>
              <a:t>. </a:t>
            </a:r>
            <a:endParaRPr sz="2400" dirty="0"/>
          </a:p>
          <a:p>
            <a:pPr marL="228600" marR="0" lvl="0" indent="-228600" algn="just" rtl="0">
              <a:lnSpc>
                <a:spcPct val="150000"/>
              </a:lnSpc>
              <a:spcBef>
                <a:spcPts val="1000"/>
              </a:spcBef>
              <a:spcAft>
                <a:spcPts val="0"/>
              </a:spcAft>
              <a:buClr>
                <a:schemeClr val="lt1"/>
              </a:buClr>
              <a:buSzPts val="1600"/>
              <a:buFont typeface="Arial"/>
              <a:buChar char="•"/>
            </a:pPr>
            <a:r>
              <a:rPr lang="es-MX" sz="2400" b="1" dirty="0">
                <a:solidFill>
                  <a:schemeClr val="lt1"/>
                </a:solidFill>
                <a:sym typeface="Arial"/>
              </a:rPr>
              <a:t>Late </a:t>
            </a:r>
            <a:r>
              <a:rPr lang="es-MX" sz="2400" b="1" dirty="0" err="1">
                <a:solidFill>
                  <a:schemeClr val="lt1"/>
                </a:solidFill>
                <a:sym typeface="Arial"/>
              </a:rPr>
              <a:t>homework</a:t>
            </a:r>
            <a:r>
              <a:rPr lang="es-MX" sz="2400" b="1" dirty="0">
                <a:solidFill>
                  <a:schemeClr val="lt1"/>
                </a:solidFill>
                <a:sym typeface="Arial"/>
              </a:rPr>
              <a:t>: </a:t>
            </a:r>
            <a:r>
              <a:rPr lang="es-MX" sz="2400" dirty="0" err="1">
                <a:solidFill>
                  <a:schemeClr val="lt1"/>
                </a:solidFill>
                <a:sym typeface="Arial"/>
              </a:rPr>
              <a:t>It</a:t>
            </a:r>
            <a:r>
              <a:rPr lang="es-MX" sz="2400" dirty="0">
                <a:solidFill>
                  <a:schemeClr val="lt1"/>
                </a:solidFill>
                <a:sym typeface="Arial"/>
              </a:rPr>
              <a:t> </a:t>
            </a:r>
            <a:r>
              <a:rPr lang="es-MX" sz="2400" dirty="0" err="1">
                <a:solidFill>
                  <a:schemeClr val="lt1"/>
                </a:solidFill>
                <a:sym typeface="Arial"/>
              </a:rPr>
              <a:t>is</a:t>
            </a:r>
            <a:r>
              <a:rPr lang="es-MX" sz="2400" dirty="0">
                <a:solidFill>
                  <a:schemeClr val="lt1"/>
                </a:solidFill>
                <a:sym typeface="Arial"/>
              </a:rPr>
              <a:t> </a:t>
            </a:r>
            <a:r>
              <a:rPr lang="es-MX" sz="2400" dirty="0" err="1">
                <a:solidFill>
                  <a:schemeClr val="lt1"/>
                </a:solidFill>
                <a:sym typeface="Arial"/>
              </a:rPr>
              <a:t>the</a:t>
            </a:r>
            <a:r>
              <a:rPr lang="es-MX" sz="2400" dirty="0">
                <a:solidFill>
                  <a:schemeClr val="lt1"/>
                </a:solidFill>
                <a:sym typeface="Arial"/>
              </a:rPr>
              <a:t> </a:t>
            </a:r>
            <a:r>
              <a:rPr lang="es-MX" sz="2400" dirty="0" err="1">
                <a:solidFill>
                  <a:schemeClr val="lt1"/>
                </a:solidFill>
                <a:sym typeface="Arial"/>
              </a:rPr>
              <a:t>students</a:t>
            </a:r>
            <a:r>
              <a:rPr lang="es-MX" sz="2400" dirty="0">
                <a:solidFill>
                  <a:schemeClr val="lt1"/>
                </a:solidFill>
                <a:sym typeface="Arial"/>
              </a:rPr>
              <a:t>’ </a:t>
            </a:r>
            <a:r>
              <a:rPr lang="es-MX" sz="2400" dirty="0" err="1">
                <a:solidFill>
                  <a:schemeClr val="lt1"/>
                </a:solidFill>
                <a:sym typeface="Arial"/>
              </a:rPr>
              <a:t>responsibility</a:t>
            </a:r>
            <a:r>
              <a:rPr lang="es-MX" sz="2400" dirty="0">
                <a:solidFill>
                  <a:schemeClr val="lt1"/>
                </a:solidFill>
                <a:sym typeface="Arial"/>
              </a:rPr>
              <a:t> </a:t>
            </a:r>
            <a:r>
              <a:rPr lang="es-MX" sz="2400" dirty="0" err="1">
                <a:solidFill>
                  <a:schemeClr val="lt1"/>
                </a:solidFill>
                <a:sym typeface="Arial"/>
              </a:rPr>
              <a:t>to</a:t>
            </a:r>
            <a:r>
              <a:rPr lang="es-MX" sz="2400" dirty="0">
                <a:solidFill>
                  <a:schemeClr val="lt1"/>
                </a:solidFill>
                <a:sym typeface="Arial"/>
              </a:rPr>
              <a:t> </a:t>
            </a:r>
            <a:r>
              <a:rPr lang="es-MX" sz="2400" dirty="0" err="1">
                <a:solidFill>
                  <a:schemeClr val="lt1"/>
                </a:solidFill>
                <a:sym typeface="Arial"/>
              </a:rPr>
              <a:t>turn</a:t>
            </a:r>
            <a:r>
              <a:rPr lang="es-MX" sz="2400" dirty="0">
                <a:solidFill>
                  <a:schemeClr val="lt1"/>
                </a:solidFill>
                <a:sym typeface="Arial"/>
              </a:rPr>
              <a:t> in </a:t>
            </a:r>
            <a:r>
              <a:rPr lang="es-MX" sz="2400" dirty="0" err="1">
                <a:solidFill>
                  <a:schemeClr val="lt1"/>
                </a:solidFill>
                <a:sym typeface="Arial"/>
              </a:rPr>
              <a:t>homework</a:t>
            </a:r>
            <a:r>
              <a:rPr lang="es-MX" sz="2400" dirty="0">
                <a:solidFill>
                  <a:schemeClr val="lt1"/>
                </a:solidFill>
                <a:sym typeface="Arial"/>
              </a:rPr>
              <a:t> </a:t>
            </a:r>
            <a:r>
              <a:rPr lang="es-MX" sz="2400" dirty="0" err="1">
                <a:solidFill>
                  <a:schemeClr val="lt1"/>
                </a:solidFill>
                <a:sym typeface="Arial"/>
              </a:rPr>
              <a:t>assignments</a:t>
            </a:r>
            <a:r>
              <a:rPr lang="es-MX" sz="2400" dirty="0">
                <a:solidFill>
                  <a:schemeClr val="lt1"/>
                </a:solidFill>
                <a:sym typeface="Arial"/>
              </a:rPr>
              <a:t> </a:t>
            </a:r>
            <a:r>
              <a:rPr lang="es-MX" sz="2400" dirty="0" err="1">
                <a:solidFill>
                  <a:schemeClr val="lt1"/>
                </a:solidFill>
                <a:sym typeface="Arial"/>
              </a:rPr>
              <a:t>on</a:t>
            </a:r>
            <a:r>
              <a:rPr lang="es-MX" sz="2400" dirty="0">
                <a:solidFill>
                  <a:schemeClr val="lt1"/>
                </a:solidFill>
                <a:sym typeface="Arial"/>
              </a:rPr>
              <a:t> time. </a:t>
            </a:r>
            <a:r>
              <a:rPr lang="es-MX" sz="2400" dirty="0">
                <a:solidFill>
                  <a:srgbClr val="FF0000"/>
                </a:solidFill>
                <a:sym typeface="Arial"/>
              </a:rPr>
              <a:t>In case a </a:t>
            </a:r>
            <a:r>
              <a:rPr lang="es-MX" sz="2400" dirty="0" err="1">
                <a:solidFill>
                  <a:srgbClr val="FF0000"/>
                </a:solidFill>
                <a:sym typeface="Arial"/>
              </a:rPr>
              <a:t>student</a:t>
            </a:r>
            <a:r>
              <a:rPr lang="es-MX" sz="2400" dirty="0">
                <a:solidFill>
                  <a:srgbClr val="FF0000"/>
                </a:solidFill>
                <a:sym typeface="Arial"/>
              </a:rPr>
              <a:t> </a:t>
            </a:r>
            <a:r>
              <a:rPr lang="es-MX" sz="2400" dirty="0" err="1">
                <a:solidFill>
                  <a:srgbClr val="FF0000"/>
                </a:solidFill>
                <a:sym typeface="Arial"/>
              </a:rPr>
              <a:t>presents</a:t>
            </a:r>
            <a:r>
              <a:rPr lang="es-MX" sz="2400" dirty="0">
                <a:solidFill>
                  <a:srgbClr val="FF0000"/>
                </a:solidFill>
                <a:sym typeface="Arial"/>
              </a:rPr>
              <a:t> </a:t>
            </a:r>
            <a:r>
              <a:rPr lang="es-MX" sz="2400" dirty="0" err="1">
                <a:solidFill>
                  <a:srgbClr val="FF0000"/>
                </a:solidFill>
                <a:sym typeface="Arial"/>
              </a:rPr>
              <a:t>homework</a:t>
            </a:r>
            <a:r>
              <a:rPr lang="es-MX" sz="2400" dirty="0">
                <a:solidFill>
                  <a:srgbClr val="FF0000"/>
                </a:solidFill>
                <a:sym typeface="Arial"/>
              </a:rPr>
              <a:t> </a:t>
            </a:r>
            <a:r>
              <a:rPr lang="es-MX" sz="2400" dirty="0" err="1">
                <a:solidFill>
                  <a:srgbClr val="FF0000"/>
                </a:solidFill>
                <a:sym typeface="Arial"/>
              </a:rPr>
              <a:t>assignments</a:t>
            </a:r>
            <a:r>
              <a:rPr lang="es-MX" sz="2400" dirty="0">
                <a:solidFill>
                  <a:srgbClr val="FF0000"/>
                </a:solidFill>
                <a:sym typeface="Arial"/>
              </a:rPr>
              <a:t> </a:t>
            </a:r>
            <a:r>
              <a:rPr lang="es-MX" sz="2400" dirty="0" err="1">
                <a:solidFill>
                  <a:srgbClr val="FF0000"/>
                </a:solidFill>
                <a:sym typeface="Arial"/>
              </a:rPr>
              <a:t>or</a:t>
            </a:r>
            <a:r>
              <a:rPr lang="es-MX" sz="2400" dirty="0">
                <a:solidFill>
                  <a:srgbClr val="FF0000"/>
                </a:solidFill>
                <a:sym typeface="Arial"/>
              </a:rPr>
              <a:t> </a:t>
            </a:r>
            <a:r>
              <a:rPr lang="es-MX" sz="2400" dirty="0" err="1">
                <a:solidFill>
                  <a:srgbClr val="FF0000"/>
                </a:solidFill>
                <a:sym typeface="Arial"/>
              </a:rPr>
              <a:t>projects</a:t>
            </a:r>
            <a:r>
              <a:rPr lang="es-MX" sz="2400" dirty="0">
                <a:solidFill>
                  <a:srgbClr val="FF0000"/>
                </a:solidFill>
                <a:sym typeface="Arial"/>
              </a:rPr>
              <a:t> after </a:t>
            </a:r>
            <a:r>
              <a:rPr lang="es-MX" sz="2400" dirty="0" err="1">
                <a:solidFill>
                  <a:srgbClr val="FF0000"/>
                </a:solidFill>
                <a:sym typeface="Arial"/>
              </a:rPr>
              <a:t>the</a:t>
            </a:r>
            <a:r>
              <a:rPr lang="es-MX" sz="2400" dirty="0">
                <a:solidFill>
                  <a:srgbClr val="FF0000"/>
                </a:solidFill>
                <a:sym typeface="Arial"/>
              </a:rPr>
              <a:t> </a:t>
            </a:r>
            <a:r>
              <a:rPr lang="es-MX" sz="2400" dirty="0" err="1">
                <a:solidFill>
                  <a:srgbClr val="FF0000"/>
                </a:solidFill>
                <a:sym typeface="Arial"/>
              </a:rPr>
              <a:t>stablished</a:t>
            </a:r>
            <a:r>
              <a:rPr lang="es-MX" sz="2400" dirty="0">
                <a:solidFill>
                  <a:srgbClr val="FF0000"/>
                </a:solidFill>
                <a:sym typeface="Arial"/>
              </a:rPr>
              <a:t> </a:t>
            </a:r>
            <a:r>
              <a:rPr lang="es-MX" sz="2400" dirty="0" err="1">
                <a:solidFill>
                  <a:srgbClr val="FF0000"/>
                </a:solidFill>
                <a:sym typeface="Arial"/>
              </a:rPr>
              <a:t>due</a:t>
            </a:r>
            <a:r>
              <a:rPr lang="es-MX" sz="2400" dirty="0">
                <a:solidFill>
                  <a:srgbClr val="FF0000"/>
                </a:solidFill>
                <a:sym typeface="Arial"/>
              </a:rPr>
              <a:t> date </a:t>
            </a:r>
            <a:r>
              <a:rPr lang="es-MX" sz="2400" dirty="0" err="1">
                <a:solidFill>
                  <a:srgbClr val="FF0000"/>
                </a:solidFill>
                <a:sym typeface="Arial"/>
              </a:rPr>
              <a:t>the</a:t>
            </a:r>
            <a:r>
              <a:rPr lang="es-MX" sz="2400" dirty="0">
                <a:solidFill>
                  <a:srgbClr val="FF0000"/>
                </a:solidFill>
                <a:sym typeface="Arial"/>
              </a:rPr>
              <a:t> </a:t>
            </a:r>
            <a:r>
              <a:rPr lang="es-MX" sz="2400" dirty="0" err="1">
                <a:solidFill>
                  <a:srgbClr val="FF0000"/>
                </a:solidFill>
                <a:sym typeface="Arial"/>
              </a:rPr>
              <a:t>maximum</a:t>
            </a:r>
            <a:r>
              <a:rPr lang="es-MX" sz="2400" dirty="0">
                <a:solidFill>
                  <a:srgbClr val="FF0000"/>
                </a:solidFill>
                <a:sym typeface="Arial"/>
              </a:rPr>
              <a:t> grade </a:t>
            </a:r>
            <a:r>
              <a:rPr lang="es-MX" sz="2400" dirty="0" err="1">
                <a:solidFill>
                  <a:srgbClr val="FF0000"/>
                </a:solidFill>
                <a:sym typeface="Arial"/>
              </a:rPr>
              <a:t>will</a:t>
            </a:r>
            <a:r>
              <a:rPr lang="es-MX" sz="2400" dirty="0">
                <a:solidFill>
                  <a:srgbClr val="FF0000"/>
                </a:solidFill>
                <a:sym typeface="Arial"/>
              </a:rPr>
              <a:t> be </a:t>
            </a:r>
            <a:r>
              <a:rPr lang="es-MX" sz="2400" dirty="0" err="1">
                <a:solidFill>
                  <a:srgbClr val="FF0000"/>
                </a:solidFill>
                <a:sym typeface="Arial"/>
              </a:rPr>
              <a:t>of</a:t>
            </a:r>
            <a:r>
              <a:rPr lang="es-MX" sz="2400" dirty="0">
                <a:solidFill>
                  <a:srgbClr val="FF0000"/>
                </a:solidFill>
                <a:sym typeface="Arial"/>
              </a:rPr>
              <a:t> </a:t>
            </a:r>
            <a:r>
              <a:rPr lang="es-MX" sz="2400" dirty="0" err="1">
                <a:solidFill>
                  <a:srgbClr val="FF0000"/>
                </a:solidFill>
                <a:sym typeface="Arial"/>
              </a:rPr>
              <a:t>an</a:t>
            </a:r>
            <a:r>
              <a:rPr lang="es-MX" sz="2400" dirty="0">
                <a:solidFill>
                  <a:srgbClr val="FF0000"/>
                </a:solidFill>
                <a:sym typeface="Arial"/>
              </a:rPr>
              <a:t> </a:t>
            </a:r>
            <a:r>
              <a:rPr lang="es-MX" sz="2400" dirty="0">
                <a:solidFill>
                  <a:srgbClr val="FF0000"/>
                </a:solidFill>
              </a:rPr>
              <a:t>8</a:t>
            </a:r>
            <a:r>
              <a:rPr lang="es-MX" sz="2400" dirty="0">
                <a:solidFill>
                  <a:srgbClr val="FF0000"/>
                </a:solidFill>
                <a:sym typeface="Arial"/>
              </a:rPr>
              <a:t>.</a:t>
            </a:r>
          </a:p>
        </p:txBody>
      </p:sp>
      <p:sp>
        <p:nvSpPr>
          <p:cNvPr id="3" name="Marcador de número de diapositiva 2">
            <a:extLst>
              <a:ext uri="{FF2B5EF4-FFF2-40B4-BE49-F238E27FC236}">
                <a16:creationId xmlns:a16="http://schemas.microsoft.com/office/drawing/2014/main" id="{C2D3254E-29B1-DA72-8638-6C4127E780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pic>
        <p:nvPicPr>
          <p:cNvPr id="4" name="Picture 2" descr="ENEP | Facebook">
            <a:extLst>
              <a:ext uri="{FF2B5EF4-FFF2-40B4-BE49-F238E27FC236}">
                <a16:creationId xmlns:a16="http://schemas.microsoft.com/office/drawing/2014/main" id="{0D53A471-AD39-7FD4-C926-DD3BA4ED8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0" name="Google Shape;240;p22"/>
          <p:cNvSpPr/>
          <p:nvPr/>
        </p:nvSpPr>
        <p:spPr>
          <a:xfrm>
            <a:off x="621910" y="5134163"/>
            <a:ext cx="10948178" cy="1200288"/>
          </a:xfrm>
          <a:prstGeom prst="rect">
            <a:avLst/>
          </a:prstGeom>
          <a:solidFill>
            <a:schemeClr val="dk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400" b="1" dirty="0" err="1">
                <a:solidFill>
                  <a:schemeClr val="lt1"/>
                </a:solidFill>
                <a:sym typeface="Arial"/>
              </a:rPr>
              <a:t>Policies</a:t>
            </a:r>
            <a:r>
              <a:rPr lang="es-MX" sz="2400" b="1" dirty="0">
                <a:solidFill>
                  <a:schemeClr val="lt1"/>
                </a:solidFill>
                <a:sym typeface="Arial"/>
              </a:rPr>
              <a:t> </a:t>
            </a:r>
            <a:r>
              <a:rPr lang="es-MX" sz="2400" b="1" dirty="0" err="1">
                <a:solidFill>
                  <a:schemeClr val="lt1"/>
                </a:solidFill>
                <a:sym typeface="Arial"/>
              </a:rPr>
              <a:t>about</a:t>
            </a:r>
            <a:r>
              <a:rPr lang="es-MX" sz="2400" b="1" dirty="0">
                <a:solidFill>
                  <a:schemeClr val="lt1"/>
                </a:solidFill>
                <a:sym typeface="Arial"/>
              </a:rPr>
              <a:t> </a:t>
            </a:r>
            <a:r>
              <a:rPr lang="es-MX" sz="2400" b="1" dirty="0" err="1">
                <a:solidFill>
                  <a:schemeClr val="lt1"/>
                </a:solidFill>
                <a:sym typeface="Arial"/>
              </a:rPr>
              <a:t>being</a:t>
            </a:r>
            <a:r>
              <a:rPr lang="es-MX" sz="2400" b="1" dirty="0">
                <a:solidFill>
                  <a:schemeClr val="lt1"/>
                </a:solidFill>
                <a:sym typeface="Arial"/>
              </a:rPr>
              <a:t> late and/</a:t>
            </a:r>
            <a:r>
              <a:rPr lang="es-MX" sz="2400" b="1" dirty="0" err="1">
                <a:solidFill>
                  <a:schemeClr val="lt1"/>
                </a:solidFill>
                <a:sym typeface="Arial"/>
              </a:rPr>
              <a:t>or</a:t>
            </a:r>
            <a:r>
              <a:rPr lang="es-MX" sz="2400" b="1" dirty="0">
                <a:solidFill>
                  <a:schemeClr val="lt1"/>
                </a:solidFill>
                <a:sym typeface="Arial"/>
              </a:rPr>
              <a:t> </a:t>
            </a:r>
            <a:r>
              <a:rPr lang="es-MX" sz="2400" b="1" dirty="0" err="1">
                <a:solidFill>
                  <a:schemeClr val="lt1"/>
                </a:solidFill>
                <a:sym typeface="Arial"/>
              </a:rPr>
              <a:t>absent</a:t>
            </a:r>
            <a:r>
              <a:rPr lang="es-MX" sz="2400" b="1" dirty="0">
                <a:solidFill>
                  <a:schemeClr val="lt1"/>
                </a:solidFill>
                <a:sym typeface="Arial"/>
              </a:rPr>
              <a:t>.</a:t>
            </a:r>
            <a:endParaRPr sz="2400" dirty="0"/>
          </a:p>
          <a:p>
            <a:pPr marL="0" marR="0" lvl="0" indent="0" algn="just" rtl="0">
              <a:lnSpc>
                <a:spcPct val="150000"/>
              </a:lnSpc>
              <a:spcBef>
                <a:spcPts val="0"/>
              </a:spcBef>
              <a:spcAft>
                <a:spcPts val="0"/>
              </a:spcAft>
              <a:buNone/>
            </a:pPr>
            <a:r>
              <a:rPr lang="es-MX" sz="2400" dirty="0">
                <a:solidFill>
                  <a:schemeClr val="lt1"/>
                </a:solidFill>
                <a:sym typeface="Arial"/>
              </a:rPr>
              <a:t>In </a:t>
            </a:r>
            <a:r>
              <a:rPr lang="es-MX" sz="2400" dirty="0" err="1">
                <a:solidFill>
                  <a:schemeClr val="lt1"/>
                </a:solidFill>
                <a:sym typeface="Arial"/>
              </a:rPr>
              <a:t>accordance</a:t>
            </a:r>
            <a:r>
              <a:rPr lang="es-MX" sz="2400" dirty="0">
                <a:solidFill>
                  <a:schemeClr val="lt1"/>
                </a:solidFill>
                <a:sym typeface="Arial"/>
              </a:rPr>
              <a:t> </a:t>
            </a:r>
            <a:r>
              <a:rPr lang="es-MX" sz="2400" dirty="0" err="1">
                <a:solidFill>
                  <a:schemeClr val="lt1"/>
                </a:solidFill>
                <a:sym typeface="Arial"/>
              </a:rPr>
              <a:t>to</a:t>
            </a:r>
            <a:r>
              <a:rPr lang="es-MX" sz="2400" dirty="0">
                <a:solidFill>
                  <a:schemeClr val="lt1"/>
                </a:solidFill>
                <a:sym typeface="Arial"/>
              </a:rPr>
              <a:t> </a:t>
            </a:r>
            <a:r>
              <a:rPr lang="es-MX" sz="2400" dirty="0">
                <a:solidFill>
                  <a:schemeClr val="lt1"/>
                </a:solidFill>
              </a:rPr>
              <a:t>ENEP</a:t>
            </a:r>
            <a:r>
              <a:rPr lang="es-MX" sz="2400" dirty="0">
                <a:solidFill>
                  <a:schemeClr val="lt1"/>
                </a:solidFill>
                <a:sym typeface="Arial"/>
              </a:rPr>
              <a:t> ‘s </a:t>
            </a:r>
            <a:r>
              <a:rPr lang="es-MX" sz="2400" dirty="0" err="1">
                <a:solidFill>
                  <a:schemeClr val="lt1"/>
                </a:solidFill>
                <a:sym typeface="Arial"/>
              </a:rPr>
              <a:t>policies</a:t>
            </a:r>
            <a:r>
              <a:rPr lang="es-MX" sz="2400" dirty="0">
                <a:solidFill>
                  <a:schemeClr val="lt1"/>
                </a:solidFill>
                <a:sym typeface="Arial"/>
              </a:rPr>
              <a:t>, </a:t>
            </a:r>
            <a:r>
              <a:rPr lang="es-MX" sz="2400" dirty="0" err="1">
                <a:solidFill>
                  <a:schemeClr val="lt1"/>
                </a:solidFill>
                <a:sym typeface="Arial"/>
              </a:rPr>
              <a:t>you</a:t>
            </a:r>
            <a:r>
              <a:rPr lang="es-MX" sz="2400" dirty="0">
                <a:solidFill>
                  <a:schemeClr val="lt1"/>
                </a:solidFill>
                <a:sym typeface="Arial"/>
              </a:rPr>
              <a:t> </a:t>
            </a:r>
            <a:r>
              <a:rPr lang="es-MX" sz="2400" dirty="0" err="1">
                <a:solidFill>
                  <a:schemeClr val="lt1"/>
                </a:solidFill>
                <a:sym typeface="Arial"/>
              </a:rPr>
              <a:t>must</a:t>
            </a:r>
            <a:r>
              <a:rPr lang="es-MX" sz="2400" dirty="0">
                <a:solidFill>
                  <a:schemeClr val="lt1"/>
                </a:solidFill>
                <a:sym typeface="Arial"/>
              </a:rPr>
              <a:t> </a:t>
            </a:r>
            <a:r>
              <a:rPr lang="es-MX" sz="2400" dirty="0" err="1">
                <a:solidFill>
                  <a:schemeClr val="lt1"/>
                </a:solidFill>
                <a:sym typeface="Arial"/>
              </a:rPr>
              <a:t>attend</a:t>
            </a:r>
            <a:r>
              <a:rPr lang="es-MX" sz="2400" dirty="0">
                <a:solidFill>
                  <a:schemeClr val="lt1"/>
                </a:solidFill>
                <a:sym typeface="Arial"/>
              </a:rPr>
              <a:t> 85% </a:t>
            </a:r>
            <a:r>
              <a:rPr lang="es-MX" sz="2400" dirty="0" err="1">
                <a:solidFill>
                  <a:schemeClr val="lt1"/>
                </a:solidFill>
                <a:sym typeface="Arial"/>
              </a:rPr>
              <a:t>of</a:t>
            </a:r>
            <a:r>
              <a:rPr lang="es-MX" sz="2400" dirty="0">
                <a:solidFill>
                  <a:schemeClr val="lt1"/>
                </a:solidFill>
                <a:sym typeface="Arial"/>
              </a:rPr>
              <a:t> </a:t>
            </a:r>
            <a:r>
              <a:rPr lang="es-MX" sz="2400" dirty="0" err="1">
                <a:solidFill>
                  <a:schemeClr val="lt1"/>
                </a:solidFill>
                <a:sym typeface="Arial"/>
              </a:rPr>
              <a:t>class</a:t>
            </a:r>
            <a:r>
              <a:rPr lang="es-MX" sz="2400" dirty="0">
                <a:solidFill>
                  <a:schemeClr val="lt1"/>
                </a:solidFill>
                <a:sym typeface="Arial"/>
              </a:rPr>
              <a:t> time </a:t>
            </a:r>
            <a:r>
              <a:rPr lang="es-MX" sz="2400" dirty="0" err="1">
                <a:solidFill>
                  <a:schemeClr val="lt1"/>
                </a:solidFill>
                <a:sym typeface="Arial"/>
              </a:rPr>
              <a:t>hours</a:t>
            </a:r>
            <a:r>
              <a:rPr lang="es-MX" sz="2400" dirty="0">
                <a:solidFill>
                  <a:schemeClr val="lt1"/>
                </a:solidFill>
                <a:sym typeface="Arial"/>
              </a:rPr>
              <a:t>. </a:t>
            </a:r>
            <a:endParaRPr sz="2400" dirty="0"/>
          </a:p>
        </p:txBody>
      </p:sp>
      <p:sp>
        <p:nvSpPr>
          <p:cNvPr id="5" name="Google Shape;231;p21">
            <a:extLst>
              <a:ext uri="{FF2B5EF4-FFF2-40B4-BE49-F238E27FC236}">
                <a16:creationId xmlns:a16="http://schemas.microsoft.com/office/drawing/2014/main" id="{43E352E0-19F6-559B-3F0D-744C6F7988A8}"/>
              </a:ext>
            </a:extLst>
          </p:cNvPr>
          <p:cNvSpPr txBox="1"/>
          <p:nvPr/>
        </p:nvSpPr>
        <p:spPr>
          <a:xfrm>
            <a:off x="1306534" y="1412786"/>
            <a:ext cx="10263554" cy="3556126"/>
          </a:xfrm>
          <a:prstGeom prst="rect">
            <a:avLst/>
          </a:prstGeom>
          <a:solidFill>
            <a:schemeClr val="dk1"/>
          </a:solidFill>
          <a:ln>
            <a:noFill/>
          </a:ln>
        </p:spPr>
        <p:txBody>
          <a:bodyPr spcFirstLastPara="1" wrap="square" lIns="91425" tIns="45700" rIns="91425" bIns="45700" anchor="t" anchorCtr="0">
            <a:noAutofit/>
          </a:bodyPr>
          <a:lstStyle/>
          <a:p>
            <a:pPr marL="228600" lvl="0" indent="-228600" algn="just">
              <a:lnSpc>
                <a:spcPct val="150000"/>
              </a:lnSpc>
              <a:spcBef>
                <a:spcPts val="1000"/>
              </a:spcBef>
              <a:buClr>
                <a:schemeClr val="lt1"/>
              </a:buClr>
              <a:buSzPts val="1600"/>
              <a:buFont typeface="Arial"/>
              <a:buChar char="•"/>
            </a:pPr>
            <a:r>
              <a:rPr lang="en-US" sz="2400" b="1" dirty="0">
                <a:solidFill>
                  <a:schemeClr val="lt1"/>
                </a:solidFill>
                <a:sym typeface="Arial"/>
              </a:rPr>
              <a:t>Grading: </a:t>
            </a:r>
            <a:r>
              <a:rPr lang="en-US" sz="2400" dirty="0">
                <a:solidFill>
                  <a:schemeClr val="lt1"/>
                </a:solidFill>
                <a:sym typeface="Arial"/>
              </a:rPr>
              <a:t>Your course grade will depend on the performance on tests, speeches, and participation. Satisfactory participation means completing the tasks assigned in class and </a:t>
            </a:r>
            <a:r>
              <a:rPr lang="en-US" sz="2400" b="1" dirty="0">
                <a:solidFill>
                  <a:schemeClr val="lt1"/>
                </a:solidFill>
                <a:sym typeface="Arial"/>
              </a:rPr>
              <a:t>interacting with your classmates in English at all times</a:t>
            </a:r>
            <a:r>
              <a:rPr lang="en-US" sz="2400" dirty="0">
                <a:solidFill>
                  <a:schemeClr val="lt1"/>
                </a:solidFill>
                <a:sym typeface="Arial"/>
              </a:rPr>
              <a:t>. </a:t>
            </a:r>
            <a:r>
              <a:rPr lang="en-US" sz="2400" dirty="0">
                <a:solidFill>
                  <a:schemeClr val="lt1"/>
                </a:solidFill>
              </a:rPr>
              <a:t>Therefore, if a student is not in class during a task, he or she will lose points automatically. </a:t>
            </a:r>
            <a:r>
              <a:rPr lang="en-US" sz="2400" dirty="0">
                <a:solidFill>
                  <a:schemeClr val="lt1"/>
                </a:solidFill>
                <a:sym typeface="Arial"/>
              </a:rPr>
              <a:t>Quizzes, tests</a:t>
            </a:r>
            <a:r>
              <a:rPr lang="en-US" sz="2400" dirty="0">
                <a:solidFill>
                  <a:schemeClr val="lt1"/>
                </a:solidFill>
              </a:rPr>
              <a:t> or project</a:t>
            </a:r>
            <a:r>
              <a:rPr lang="en-US" sz="2400" dirty="0">
                <a:solidFill>
                  <a:schemeClr val="lt1"/>
                </a:solidFill>
                <a:sym typeface="Arial"/>
              </a:rPr>
              <a:t> speeches cannot be made up unless the student has a note by </a:t>
            </a:r>
            <a:r>
              <a:rPr lang="en-US" sz="2400" dirty="0">
                <a:solidFill>
                  <a:schemeClr val="lt1"/>
                </a:solidFill>
              </a:rPr>
              <a:t>ENEP</a:t>
            </a:r>
            <a:r>
              <a:rPr lang="en-US" sz="2400" dirty="0">
                <a:solidFill>
                  <a:schemeClr val="lt1"/>
                </a:solidFill>
                <a:sym typeface="Arial"/>
              </a:rPr>
              <a:t>. </a:t>
            </a:r>
            <a:endParaRPr lang="en-US" sz="2400" dirty="0"/>
          </a:p>
        </p:txBody>
      </p:sp>
      <p:sp>
        <p:nvSpPr>
          <p:cNvPr id="6" name="Google Shape;230;p21">
            <a:extLst>
              <a:ext uri="{FF2B5EF4-FFF2-40B4-BE49-F238E27FC236}">
                <a16:creationId xmlns:a16="http://schemas.microsoft.com/office/drawing/2014/main" id="{A2CE8F0B-A55E-73BF-E6DF-2C5AE49E6A81}"/>
              </a:ext>
            </a:extLst>
          </p:cNvPr>
          <p:cNvSpPr txBox="1"/>
          <p:nvPr/>
        </p:nvSpPr>
        <p:spPr>
          <a:xfrm>
            <a:off x="1009353" y="334152"/>
            <a:ext cx="10515600" cy="6425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Arial"/>
              <a:buNone/>
            </a:pPr>
            <a:r>
              <a:rPr lang="es-MX" sz="4400" b="1" dirty="0" err="1">
                <a:solidFill>
                  <a:srgbClr val="8296B0"/>
                </a:solidFill>
                <a:latin typeface="Arial"/>
                <a:ea typeface="Arial"/>
                <a:cs typeface="Arial"/>
                <a:sym typeface="Arial"/>
              </a:rPr>
              <a:t>Course</a:t>
            </a:r>
            <a:r>
              <a:rPr lang="es-MX" sz="4400" b="1" dirty="0">
                <a:solidFill>
                  <a:srgbClr val="8296B0"/>
                </a:solidFill>
                <a:latin typeface="Arial"/>
                <a:ea typeface="Arial"/>
                <a:cs typeface="Arial"/>
                <a:sym typeface="Arial"/>
              </a:rPr>
              <a:t> </a:t>
            </a:r>
            <a:r>
              <a:rPr lang="es-MX" sz="4400" b="1" dirty="0" err="1">
                <a:solidFill>
                  <a:srgbClr val="8296B0"/>
                </a:solidFill>
                <a:latin typeface="Arial"/>
                <a:ea typeface="Arial"/>
                <a:cs typeface="Arial"/>
                <a:sym typeface="Arial"/>
              </a:rPr>
              <a:t>policies</a:t>
            </a:r>
            <a:endParaRPr sz="4400" b="1" dirty="0">
              <a:solidFill>
                <a:srgbClr val="8296B0"/>
              </a:solidFill>
              <a:latin typeface="Arial"/>
              <a:ea typeface="Arial"/>
              <a:cs typeface="Arial"/>
              <a:sym typeface="Arial"/>
            </a:endParaRPr>
          </a:p>
        </p:txBody>
      </p:sp>
      <p:sp>
        <p:nvSpPr>
          <p:cNvPr id="7" name="Marcador de número de diapositiva 6">
            <a:extLst>
              <a:ext uri="{FF2B5EF4-FFF2-40B4-BE49-F238E27FC236}">
                <a16:creationId xmlns:a16="http://schemas.microsoft.com/office/drawing/2014/main" id="{26508BD6-9B3F-89F7-906C-D6231FD397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pic>
        <p:nvPicPr>
          <p:cNvPr id="8" name="Picture 2" descr="ENEP | Facebook">
            <a:extLst>
              <a:ext uri="{FF2B5EF4-FFF2-40B4-BE49-F238E27FC236}">
                <a16:creationId xmlns:a16="http://schemas.microsoft.com/office/drawing/2014/main" id="{56E094FA-3782-16B2-497B-B1381786D6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8863819" y="2620210"/>
            <a:ext cx="2967483" cy="3431402"/>
          </a:xfrm>
          <a:prstGeom prst="rect">
            <a:avLst/>
          </a:prstGeom>
          <a:solidFill>
            <a:srgbClr val="FF0000"/>
          </a:solidFill>
          <a:ln>
            <a:noFill/>
          </a:ln>
          <a:effectLst>
            <a:outerShdw blurRad="190500" dist="228600" dir="2700000" algn="ctr">
              <a:srgbClr val="000000">
                <a:alpha val="29803"/>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s-MX" dirty="0" err="1">
                <a:latin typeface="Arial"/>
                <a:ea typeface="Arial"/>
                <a:cs typeface="Arial"/>
                <a:sym typeface="Arial"/>
              </a:rPr>
              <a:t>Treat</a:t>
            </a:r>
            <a:r>
              <a:rPr lang="es-MX" dirty="0">
                <a:latin typeface="Arial"/>
                <a:ea typeface="Arial"/>
                <a:cs typeface="Arial"/>
                <a:sym typeface="Arial"/>
              </a:rPr>
              <a:t> </a:t>
            </a:r>
            <a:r>
              <a:rPr lang="es-MX" dirty="0" err="1">
                <a:latin typeface="Arial"/>
                <a:ea typeface="Arial"/>
                <a:cs typeface="Arial"/>
                <a:sym typeface="Arial"/>
              </a:rPr>
              <a:t>each</a:t>
            </a:r>
            <a:r>
              <a:rPr lang="es-MX" dirty="0">
                <a:latin typeface="Arial"/>
                <a:ea typeface="Arial"/>
                <a:cs typeface="Arial"/>
                <a:sym typeface="Arial"/>
              </a:rPr>
              <a:t> </a:t>
            </a:r>
            <a:r>
              <a:rPr lang="es-MX" dirty="0" err="1">
                <a:latin typeface="Arial"/>
                <a:ea typeface="Arial"/>
                <a:cs typeface="Arial"/>
                <a:sym typeface="Arial"/>
              </a:rPr>
              <a:t>other</a:t>
            </a:r>
            <a:r>
              <a:rPr lang="es-MX" dirty="0">
                <a:latin typeface="Arial"/>
                <a:ea typeface="Arial"/>
                <a:cs typeface="Arial"/>
                <a:sym typeface="Arial"/>
              </a:rPr>
              <a:t> </a:t>
            </a:r>
            <a:r>
              <a:rPr lang="es-MX" dirty="0" err="1">
                <a:latin typeface="Arial"/>
                <a:ea typeface="Arial"/>
                <a:cs typeface="Arial"/>
                <a:sym typeface="Arial"/>
              </a:rPr>
              <a:t>with</a:t>
            </a:r>
            <a:r>
              <a:rPr lang="es-MX" dirty="0">
                <a:latin typeface="Arial"/>
                <a:ea typeface="Arial"/>
                <a:cs typeface="Arial"/>
                <a:sym typeface="Arial"/>
              </a:rPr>
              <a:t> KINDNESS, DIGNITY AND RESPECT</a:t>
            </a:r>
            <a:endParaRPr dirty="0">
              <a:latin typeface="Arial"/>
              <a:ea typeface="Arial"/>
              <a:cs typeface="Arial"/>
              <a:sym typeface="Arial"/>
            </a:endParaRPr>
          </a:p>
        </p:txBody>
      </p:sp>
      <p:sp>
        <p:nvSpPr>
          <p:cNvPr id="246" name="Google Shape;246;p23"/>
          <p:cNvSpPr txBox="1">
            <a:spLocks noGrp="1"/>
          </p:cNvSpPr>
          <p:nvPr>
            <p:ph type="body" idx="1"/>
          </p:nvPr>
        </p:nvSpPr>
        <p:spPr>
          <a:xfrm>
            <a:off x="652163" y="2644851"/>
            <a:ext cx="3399855" cy="1938992"/>
          </a:xfrm>
          <a:prstGeom prst="rect">
            <a:avLst/>
          </a:prstGeom>
          <a:solidFill>
            <a:srgbClr val="548135"/>
          </a:solidFill>
          <a:ln>
            <a:noFill/>
          </a:ln>
          <a:effectLst>
            <a:outerShdw blurRad="190500" dist="228600" dir="2700000" algn="ctr">
              <a:srgbClr val="000000">
                <a:alpha val="29803"/>
              </a:srgbClr>
            </a:outerShdw>
          </a:effectLst>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Font typeface="Noto Sans Symbols"/>
              <a:buChar char="✔"/>
            </a:pPr>
            <a:r>
              <a:rPr lang="es-MX" sz="3600" dirty="0" err="1">
                <a:solidFill>
                  <a:schemeClr val="lt1"/>
                </a:solidFill>
                <a:latin typeface="Arial"/>
                <a:ea typeface="Arial"/>
                <a:cs typeface="Arial"/>
                <a:sym typeface="Arial"/>
              </a:rPr>
              <a:t>Respectful</a:t>
            </a:r>
            <a:endParaRPr sz="3600" dirty="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dirty="0" err="1">
                <a:solidFill>
                  <a:schemeClr val="lt1"/>
                </a:solidFill>
                <a:latin typeface="Arial"/>
                <a:ea typeface="Arial"/>
                <a:cs typeface="Arial"/>
                <a:sym typeface="Arial"/>
              </a:rPr>
              <a:t>Honest</a:t>
            </a:r>
            <a:endParaRPr sz="3600" dirty="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dirty="0" err="1">
                <a:solidFill>
                  <a:schemeClr val="lt1"/>
                </a:solidFill>
                <a:latin typeface="Arial"/>
                <a:ea typeface="Arial"/>
                <a:cs typeface="Arial"/>
                <a:sym typeface="Arial"/>
              </a:rPr>
              <a:t>Patient</a:t>
            </a:r>
            <a:r>
              <a:rPr lang="es-MX" sz="3600" dirty="0">
                <a:solidFill>
                  <a:schemeClr val="lt1"/>
                </a:solidFill>
                <a:latin typeface="Arial"/>
                <a:ea typeface="Arial"/>
                <a:cs typeface="Arial"/>
                <a:sym typeface="Arial"/>
              </a:rPr>
              <a:t> </a:t>
            </a:r>
            <a:endParaRPr sz="3600" dirty="0">
              <a:solidFill>
                <a:schemeClr val="lt1"/>
              </a:solidFill>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None/>
            </a:pPr>
            <a:endParaRPr dirty="0">
              <a:latin typeface="Arial"/>
              <a:ea typeface="Arial"/>
              <a:cs typeface="Arial"/>
              <a:sym typeface="Arial"/>
            </a:endParaRPr>
          </a:p>
        </p:txBody>
      </p:sp>
      <p:sp>
        <p:nvSpPr>
          <p:cNvPr id="247" name="Google Shape;247;p23"/>
          <p:cNvSpPr txBox="1">
            <a:spLocks noGrp="1"/>
          </p:cNvSpPr>
          <p:nvPr>
            <p:ph type="body" idx="2"/>
          </p:nvPr>
        </p:nvSpPr>
        <p:spPr>
          <a:xfrm>
            <a:off x="4426988" y="2827793"/>
            <a:ext cx="3801658" cy="2609897"/>
          </a:xfrm>
          <a:prstGeom prst="rect">
            <a:avLst/>
          </a:prstGeom>
          <a:solidFill>
            <a:srgbClr val="548135"/>
          </a:solidFill>
          <a:ln>
            <a:noFill/>
          </a:ln>
          <a:effectLst>
            <a:outerShdw blurRad="190500" dist="228600" dir="2700000" algn="ctr">
              <a:srgbClr val="000000">
                <a:alpha val="29803"/>
              </a:srgbClr>
            </a:outerShdw>
          </a:effectLst>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Font typeface="Noto Sans Symbols"/>
              <a:buChar char="✔"/>
            </a:pPr>
            <a:r>
              <a:rPr lang="es-MX" sz="3600" dirty="0">
                <a:solidFill>
                  <a:schemeClr val="lt1"/>
                </a:solidFill>
                <a:latin typeface="Arial"/>
                <a:ea typeface="Arial"/>
                <a:cs typeface="Arial"/>
                <a:sym typeface="Arial"/>
              </a:rPr>
              <a:t>Receptive</a:t>
            </a:r>
            <a:endParaRPr sz="3600" dirty="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dirty="0" err="1">
                <a:solidFill>
                  <a:schemeClr val="lt1"/>
                </a:solidFill>
                <a:latin typeface="Arial"/>
                <a:ea typeface="Arial"/>
                <a:cs typeface="Arial"/>
                <a:sym typeface="Arial"/>
              </a:rPr>
              <a:t>Confident</a:t>
            </a:r>
            <a:endParaRPr sz="3600" dirty="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dirty="0">
                <a:solidFill>
                  <a:schemeClr val="lt1"/>
                </a:solidFill>
                <a:latin typeface="Arial"/>
                <a:ea typeface="Arial"/>
                <a:cs typeface="Arial"/>
                <a:sym typeface="Arial"/>
              </a:rPr>
              <a:t>Positive</a:t>
            </a:r>
            <a:endParaRPr dirty="0"/>
          </a:p>
          <a:p>
            <a:pPr marL="228600" lvl="0" indent="-228600" algn="l" rtl="0">
              <a:lnSpc>
                <a:spcPct val="90000"/>
              </a:lnSpc>
              <a:spcBef>
                <a:spcPts val="1000"/>
              </a:spcBef>
              <a:spcAft>
                <a:spcPts val="0"/>
              </a:spcAft>
              <a:buClr>
                <a:schemeClr val="lt1"/>
              </a:buClr>
              <a:buSzPts val="3600"/>
              <a:buFont typeface="Noto Sans Symbols"/>
              <a:buChar char="✔"/>
            </a:pPr>
            <a:r>
              <a:rPr lang="es-MX" sz="3600" dirty="0">
                <a:solidFill>
                  <a:schemeClr val="lt1"/>
                </a:solidFill>
                <a:latin typeface="Arial"/>
                <a:ea typeface="Arial"/>
                <a:cs typeface="Arial"/>
                <a:sym typeface="Arial"/>
              </a:rPr>
              <a:t>INTERESTED</a:t>
            </a:r>
            <a:endParaRPr dirty="0"/>
          </a:p>
          <a:p>
            <a:pPr marL="0" lvl="0" indent="0" algn="l" rtl="0">
              <a:lnSpc>
                <a:spcPct val="90000"/>
              </a:lnSpc>
              <a:spcBef>
                <a:spcPts val="1000"/>
              </a:spcBef>
              <a:spcAft>
                <a:spcPts val="0"/>
              </a:spcAft>
              <a:buClr>
                <a:schemeClr val="dk1"/>
              </a:buClr>
              <a:buSzPts val="3600"/>
              <a:buNone/>
            </a:pPr>
            <a:endParaRPr sz="3600" dirty="0">
              <a:solidFill>
                <a:schemeClr val="lt1"/>
              </a:solidFill>
              <a:latin typeface="Arial"/>
              <a:ea typeface="Arial"/>
              <a:cs typeface="Arial"/>
              <a:sym typeface="Arial"/>
            </a:endParaRPr>
          </a:p>
        </p:txBody>
      </p:sp>
      <p:pic>
        <p:nvPicPr>
          <p:cNvPr id="248" name="Google Shape;248;p23" descr="Resultado de imagen para concentrate"/>
          <p:cNvPicPr preferRelativeResize="0"/>
          <p:nvPr/>
        </p:nvPicPr>
        <p:blipFill rotWithShape="1">
          <a:blip r:embed="rId3">
            <a:alphaModFix/>
          </a:blip>
          <a:srcRect b="8015"/>
          <a:stretch/>
        </p:blipFill>
        <p:spPr>
          <a:xfrm>
            <a:off x="1433836" y="215132"/>
            <a:ext cx="3399855" cy="2245274"/>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249" name="Google Shape;249;p23"/>
          <p:cNvSpPr txBox="1"/>
          <p:nvPr/>
        </p:nvSpPr>
        <p:spPr>
          <a:xfrm>
            <a:off x="3777820" y="583959"/>
            <a:ext cx="1769107" cy="754488"/>
          </a:xfrm>
          <a:prstGeom prst="rect">
            <a:avLst/>
          </a:prstGeom>
          <a:solidFill>
            <a:srgbClr val="7030A0"/>
          </a:solidFill>
          <a:ln>
            <a:noFill/>
          </a:ln>
          <a:effectLst>
            <a:outerShdw blurRad="190500" dist="228600" dir="2700000" algn="ctr">
              <a:srgbClr val="000000">
                <a:alpha val="29803"/>
              </a:srgbClr>
            </a:outerShdw>
          </a:effectLst>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Arial"/>
              <a:buNone/>
            </a:pPr>
            <a:r>
              <a:rPr lang="es-MX" sz="4400">
                <a:solidFill>
                  <a:schemeClr val="dk1"/>
                </a:solidFill>
                <a:latin typeface="Arial"/>
                <a:ea typeface="Arial"/>
                <a:cs typeface="Arial"/>
                <a:sym typeface="Arial"/>
              </a:rPr>
              <a:t>BE….</a:t>
            </a:r>
            <a:endParaRPr sz="4400">
              <a:solidFill>
                <a:schemeClr val="dk1"/>
              </a:solidFill>
              <a:latin typeface="Arial"/>
              <a:ea typeface="Arial"/>
              <a:cs typeface="Arial"/>
              <a:sym typeface="Arial"/>
            </a:endParaRPr>
          </a:p>
        </p:txBody>
      </p:sp>
      <p:sp>
        <p:nvSpPr>
          <p:cNvPr id="250" name="Google Shape;250;p23"/>
          <p:cNvSpPr/>
          <p:nvPr/>
        </p:nvSpPr>
        <p:spPr>
          <a:xfrm>
            <a:off x="183048" y="5890264"/>
            <a:ext cx="848788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dirty="0">
                <a:solidFill>
                  <a:schemeClr val="accent4"/>
                </a:solidFill>
                <a:latin typeface="Arial"/>
                <a:ea typeface="Arial"/>
                <a:cs typeface="Arial"/>
                <a:sym typeface="Arial"/>
              </a:rPr>
              <a:t>CONCENTRATE AND HAVE FUN!</a:t>
            </a:r>
            <a:endParaRPr sz="4000" b="1" dirty="0">
              <a:solidFill>
                <a:schemeClr val="accent4"/>
              </a:solidFill>
              <a:latin typeface="Calibri"/>
              <a:ea typeface="Calibri"/>
              <a:cs typeface="Calibri"/>
              <a:sym typeface="Calibri"/>
            </a:endParaRPr>
          </a:p>
        </p:txBody>
      </p:sp>
      <p:sp>
        <p:nvSpPr>
          <p:cNvPr id="3" name="Marcador de número de diapositiva 2">
            <a:extLst>
              <a:ext uri="{FF2B5EF4-FFF2-40B4-BE49-F238E27FC236}">
                <a16:creationId xmlns:a16="http://schemas.microsoft.com/office/drawing/2014/main" id="{9652DFBA-8545-40B4-32C2-B1F438B3CF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pic>
        <p:nvPicPr>
          <p:cNvPr id="4" name="Picture 2" descr="ENEP | Facebook">
            <a:extLst>
              <a:ext uri="{FF2B5EF4-FFF2-40B4-BE49-F238E27FC236}">
                <a16:creationId xmlns:a16="http://schemas.microsoft.com/office/drawing/2014/main" id="{B2D8F140-7E4F-9BDE-A31A-5038BAEF12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46;p23">
            <a:extLst>
              <a:ext uri="{FF2B5EF4-FFF2-40B4-BE49-F238E27FC236}">
                <a16:creationId xmlns:a16="http://schemas.microsoft.com/office/drawing/2014/main" id="{0AD3AB0D-B4D6-94B6-60C9-776BA149BB27}"/>
              </a:ext>
            </a:extLst>
          </p:cNvPr>
          <p:cNvSpPr txBox="1">
            <a:spLocks/>
          </p:cNvSpPr>
          <p:nvPr/>
        </p:nvSpPr>
        <p:spPr>
          <a:xfrm>
            <a:off x="5893352" y="215132"/>
            <a:ext cx="3399855" cy="1938992"/>
          </a:xfrm>
          <a:prstGeom prst="rect">
            <a:avLst/>
          </a:prstGeom>
          <a:solidFill>
            <a:srgbClr val="548135"/>
          </a:solidFill>
          <a:ln>
            <a:noFill/>
          </a:ln>
          <a:effectLst>
            <a:outerShdw blurRad="190500" dist="228600" dir="2700000" algn="ctr">
              <a:srgbClr val="000000">
                <a:alpha val="29803"/>
              </a:srgbClr>
            </a:outerShdw>
          </a:effectLst>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buClr>
                <a:schemeClr val="lt1"/>
              </a:buClr>
              <a:buSzPts val="3600"/>
              <a:buFont typeface="Noto Sans Symbols"/>
              <a:buChar char="✔"/>
            </a:pPr>
            <a:r>
              <a:rPr lang="es-MX" sz="3600" dirty="0" err="1">
                <a:solidFill>
                  <a:schemeClr val="lt1"/>
                </a:solidFill>
                <a:latin typeface="Arial"/>
                <a:ea typeface="Arial"/>
                <a:cs typeface="Arial"/>
                <a:sym typeface="Arial"/>
              </a:rPr>
              <a:t>Neat</a:t>
            </a:r>
            <a:endParaRPr lang="es-MX" sz="3600" dirty="0">
              <a:solidFill>
                <a:schemeClr val="lt1"/>
              </a:solidFill>
              <a:latin typeface="Arial"/>
              <a:ea typeface="Arial"/>
              <a:cs typeface="Arial"/>
              <a:sym typeface="Arial"/>
            </a:endParaRPr>
          </a:p>
          <a:p>
            <a:pPr marL="228600" indent="-228600">
              <a:buClr>
                <a:schemeClr val="lt1"/>
              </a:buClr>
              <a:buSzPts val="3600"/>
              <a:buFont typeface="Noto Sans Symbols"/>
              <a:buChar char="✔"/>
            </a:pPr>
            <a:r>
              <a:rPr lang="es-MX" sz="3600" dirty="0" err="1">
                <a:solidFill>
                  <a:schemeClr val="lt1"/>
                </a:solidFill>
                <a:latin typeface="Arial"/>
                <a:ea typeface="Arial"/>
                <a:cs typeface="Arial"/>
                <a:sym typeface="Arial"/>
              </a:rPr>
              <a:t>Tolerant</a:t>
            </a:r>
            <a:endParaRPr lang="es-MX" sz="3600" dirty="0">
              <a:solidFill>
                <a:schemeClr val="lt1"/>
              </a:solidFill>
              <a:latin typeface="Arial"/>
              <a:ea typeface="Arial"/>
              <a:cs typeface="Arial"/>
              <a:sym typeface="Arial"/>
            </a:endParaRPr>
          </a:p>
          <a:p>
            <a:pPr marL="228600" indent="-228600">
              <a:buClr>
                <a:schemeClr val="lt1"/>
              </a:buClr>
              <a:buSzPts val="3600"/>
              <a:buFont typeface="Noto Sans Symbols"/>
              <a:buChar char="✔"/>
            </a:pPr>
            <a:r>
              <a:rPr lang="es-MX" sz="3600" dirty="0">
                <a:solidFill>
                  <a:schemeClr val="lt1"/>
                </a:solidFill>
                <a:latin typeface="Arial"/>
                <a:ea typeface="Arial"/>
                <a:cs typeface="Arial"/>
                <a:sym typeface="Arial"/>
              </a:rPr>
              <a:t>Participative</a:t>
            </a:r>
          </a:p>
          <a:p>
            <a:pPr marL="0" indent="0">
              <a:buSzPts val="3600"/>
              <a:buFont typeface="Arial"/>
              <a:buNone/>
            </a:pPr>
            <a:endParaRPr lang="es-MX" sz="3600" dirty="0">
              <a:latin typeface="Arial"/>
              <a:ea typeface="Arial"/>
              <a:cs typeface="Arial"/>
              <a:sym typeface="Arial"/>
            </a:endParaRPr>
          </a:p>
          <a:p>
            <a:pPr marL="228600" indent="0">
              <a:buSzPts val="3600"/>
              <a:buFont typeface="Arial"/>
              <a:buNone/>
            </a:pPr>
            <a:endParaRPr lang="es-MX" sz="3600" dirty="0">
              <a:latin typeface="Arial"/>
              <a:ea typeface="Arial"/>
              <a:cs typeface="Arial"/>
              <a:sym typeface="Arial"/>
            </a:endParaRPr>
          </a:p>
          <a:p>
            <a:pPr marL="228600" indent="0">
              <a:buSzPts val="3600"/>
              <a:buFont typeface="Arial"/>
              <a:buNone/>
            </a:pPr>
            <a:endParaRPr lang="es-MX" sz="3600" dirty="0">
              <a:latin typeface="Arial"/>
              <a:ea typeface="Arial"/>
              <a:cs typeface="Arial"/>
              <a:sym typeface="Arial"/>
            </a:endParaRPr>
          </a:p>
          <a:p>
            <a:pPr marL="228600" indent="0">
              <a:buSzPts val="3600"/>
              <a:buFont typeface="Arial"/>
              <a:buNone/>
            </a:pPr>
            <a:endParaRPr lang="es-MX" sz="3600" dirty="0">
              <a:latin typeface="Arial"/>
              <a:ea typeface="Arial"/>
              <a:cs typeface="Arial"/>
              <a:sym typeface="Arial"/>
            </a:endParaRPr>
          </a:p>
          <a:p>
            <a:pPr marL="228600" indent="0">
              <a:buSzPts val="3600"/>
              <a:buFont typeface="Arial"/>
              <a:buNone/>
            </a:pPr>
            <a:endParaRPr lang="es-MX" sz="3600" dirty="0">
              <a:latin typeface="Arial"/>
              <a:ea typeface="Arial"/>
              <a:cs typeface="Arial"/>
              <a:sym typeface="Arial"/>
            </a:endParaRPr>
          </a:p>
          <a:p>
            <a:pPr marL="228600" indent="-228600">
              <a:buSzPts val="2800"/>
              <a:buFont typeface="Noto Sans Symbols"/>
              <a:buNone/>
            </a:pPr>
            <a:endParaRPr lang="es-MX" dirty="0">
              <a:latin typeface="Arial"/>
              <a:ea typeface="Arial"/>
              <a:cs typeface="Arial"/>
              <a:sym typeface="Arial"/>
            </a:endParaRPr>
          </a:p>
          <a:p>
            <a:pPr marL="228600" indent="-228600">
              <a:buSzPts val="2800"/>
              <a:buFont typeface="Noto Sans Symbols"/>
              <a:buNone/>
            </a:pPr>
            <a:endParaRPr lang="es-MX" dirty="0">
              <a:latin typeface="Arial"/>
              <a:ea typeface="Arial"/>
              <a:cs typeface="Arial"/>
              <a:sym typeface="Arial"/>
            </a:endParaRPr>
          </a:p>
          <a:p>
            <a:pPr marL="228600" indent="-228600">
              <a:buSzPts val="2800"/>
              <a:buFont typeface="Noto Sans Symbols"/>
              <a:buNone/>
            </a:pPr>
            <a:endParaRPr lang="es-MX"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works in online distance teaching and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357" y="844063"/>
            <a:ext cx="6306771" cy="585919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471738" y="285750"/>
            <a:ext cx="7100887" cy="830997"/>
          </a:xfrm>
          <a:prstGeom prst="rect">
            <a:avLst/>
          </a:prstGeom>
          <a:noFill/>
        </p:spPr>
        <p:txBody>
          <a:bodyPr wrap="square" rtlCol="0">
            <a:spAutoFit/>
          </a:bodyPr>
          <a:lstStyle/>
          <a:p>
            <a:pPr algn="ctr"/>
            <a:r>
              <a:rPr lang="en-US" sz="2400" b="1" dirty="0"/>
              <a:t>TEACHER’S ROLE</a:t>
            </a:r>
          </a:p>
          <a:p>
            <a:pPr algn="ctr"/>
            <a:r>
              <a:rPr lang="en-US" sz="2400" b="1" dirty="0"/>
              <a:t>A facilitator/guide who develops and promotes</a:t>
            </a:r>
            <a:endParaRPr lang="es-ES" sz="2400" b="1" dirty="0"/>
          </a:p>
        </p:txBody>
      </p:sp>
      <p:sp>
        <p:nvSpPr>
          <p:cNvPr id="3" name="Marcador de número de diapositiva 2">
            <a:extLst>
              <a:ext uri="{FF2B5EF4-FFF2-40B4-BE49-F238E27FC236}">
                <a16:creationId xmlns:a16="http://schemas.microsoft.com/office/drawing/2014/main" id="{7F20E9B2-C280-BCF1-9109-41EB39FE20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pic>
        <p:nvPicPr>
          <p:cNvPr id="4" name="Picture 2" descr="ENEP | Facebook">
            <a:extLst>
              <a:ext uri="{FF2B5EF4-FFF2-40B4-BE49-F238E27FC236}">
                <a16:creationId xmlns:a16="http://schemas.microsoft.com/office/drawing/2014/main" id="{AA936205-964A-618E-7CD0-6ED2B8EDD2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34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5474" y="249216"/>
            <a:ext cx="10515600" cy="768216"/>
          </a:xfrm>
        </p:spPr>
        <p:txBody>
          <a:bodyPr/>
          <a:lstStyle/>
          <a:p>
            <a:pPr algn="ctr"/>
            <a:r>
              <a:rPr lang="en-US" b="1" dirty="0">
                <a:latin typeface="Arial" panose="020B0604020202020204" pitchFamily="34" charset="0"/>
                <a:cs typeface="Arial" panose="020B0604020202020204" pitchFamily="34" charset="0"/>
              </a:rPr>
              <a:t>STUDENT’S ROLE (</a:t>
            </a:r>
            <a:r>
              <a:rPr lang="en-US" b="1" dirty="0" err="1">
                <a:latin typeface="Arial" panose="020B0604020202020204" pitchFamily="34" charset="0"/>
                <a:cs typeface="Arial" panose="020B0604020202020204" pitchFamily="34" charset="0"/>
              </a:rPr>
              <a:t>Mentimeter</a:t>
            </a:r>
            <a:r>
              <a:rPr lang="en-US" b="1" dirty="0">
                <a:latin typeface="Arial" panose="020B0604020202020204" pitchFamily="34" charset="0"/>
                <a:cs typeface="Arial" panose="020B0604020202020204" pitchFamily="34" charset="0"/>
              </a:rPr>
              <a:t>)</a:t>
            </a:r>
            <a:endParaRPr lang="es-ES"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1764327" y="1017432"/>
            <a:ext cx="7806057" cy="5847008"/>
          </a:xfrm>
          <a:prstGeom prst="rect">
            <a:avLst/>
          </a:prstGeom>
        </p:spPr>
      </p:pic>
      <p:sp>
        <p:nvSpPr>
          <p:cNvPr id="5" name="Marcador de número de diapositiva 4">
            <a:extLst>
              <a:ext uri="{FF2B5EF4-FFF2-40B4-BE49-F238E27FC236}">
                <a16:creationId xmlns:a16="http://schemas.microsoft.com/office/drawing/2014/main" id="{03308874-FAA7-162B-A532-18E4691FEC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pic>
        <p:nvPicPr>
          <p:cNvPr id="6" name="Picture 2" descr="ENEP | Facebook">
            <a:extLst>
              <a:ext uri="{FF2B5EF4-FFF2-40B4-BE49-F238E27FC236}">
                <a16:creationId xmlns:a16="http://schemas.microsoft.com/office/drawing/2014/main" id="{E4811B20-A12B-6997-8BC4-54D7B5A501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11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ily English Learning - 10 TIPS TO SPEAK FLUENT ENGLISH | Facebook">
            <a:extLst>
              <a:ext uri="{FF2B5EF4-FFF2-40B4-BE49-F238E27FC236}">
                <a16:creationId xmlns:a16="http://schemas.microsoft.com/office/drawing/2014/main" id="{30FA9770-07DF-2740-F14D-622393AAA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302" y="80303"/>
            <a:ext cx="6697394" cy="669739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4A6362B-3F0F-3127-461B-0C677D3DE734}"/>
              </a:ext>
            </a:extLst>
          </p:cNvPr>
          <p:cNvSpPr txBox="1"/>
          <p:nvPr/>
        </p:nvSpPr>
        <p:spPr>
          <a:xfrm>
            <a:off x="426304" y="1828801"/>
            <a:ext cx="4392637" cy="4799904"/>
          </a:xfrm>
          <a:prstGeom prst="rect">
            <a:avLst/>
          </a:prstGeom>
          <a:noFill/>
        </p:spPr>
        <p:txBody>
          <a:bodyPr wrap="square">
            <a:spAutoFit/>
          </a:bodyPr>
          <a:lstStyle/>
          <a:p>
            <a:pPr marL="0" lvl="0" indent="0" algn="just" rtl="0">
              <a:lnSpc>
                <a:spcPct val="150000"/>
              </a:lnSpc>
              <a:spcBef>
                <a:spcPts val="1000"/>
              </a:spcBef>
              <a:spcAft>
                <a:spcPts val="0"/>
              </a:spcAft>
              <a:buClr>
                <a:schemeClr val="dk1"/>
              </a:buClr>
              <a:buSzPts val="2000"/>
              <a:buNone/>
            </a:pPr>
            <a:r>
              <a:rPr lang="en-US" sz="2800" b="1" dirty="0">
                <a:latin typeface="Comic Sans MS"/>
                <a:ea typeface="Comic Sans MS"/>
                <a:cs typeface="Comic Sans MS"/>
                <a:sym typeface="Comic Sans MS"/>
              </a:rPr>
              <a:t>If you really want to improve your English, please remember: </a:t>
            </a:r>
            <a:endParaRPr lang="en-US" sz="2800" dirty="0"/>
          </a:p>
          <a:p>
            <a:pPr marL="0" lvl="0" indent="0" algn="just" rtl="0">
              <a:lnSpc>
                <a:spcPct val="150000"/>
              </a:lnSpc>
              <a:spcBef>
                <a:spcPts val="1000"/>
              </a:spcBef>
              <a:spcAft>
                <a:spcPts val="0"/>
              </a:spcAft>
              <a:buClr>
                <a:schemeClr val="dk1"/>
              </a:buClr>
              <a:buSzPts val="2000"/>
              <a:buNone/>
            </a:pPr>
            <a:r>
              <a:rPr lang="en-US" sz="2800" b="1" dirty="0">
                <a:latin typeface="Comic Sans MS"/>
                <a:ea typeface="Comic Sans MS"/>
                <a:cs typeface="Comic Sans MS"/>
                <a:sym typeface="Comic Sans MS"/>
              </a:rPr>
              <a:t>The more you use the language, the faster you will learn.</a:t>
            </a:r>
            <a:endParaRPr lang="en-US" sz="2800" dirty="0"/>
          </a:p>
          <a:p>
            <a:pPr marL="0" lvl="0" indent="0" algn="just" rtl="0">
              <a:lnSpc>
                <a:spcPct val="150000"/>
              </a:lnSpc>
              <a:spcBef>
                <a:spcPts val="1000"/>
              </a:spcBef>
              <a:spcAft>
                <a:spcPts val="0"/>
              </a:spcAft>
              <a:buClr>
                <a:schemeClr val="dk1"/>
              </a:buClr>
              <a:buSzPts val="2000"/>
              <a:buNone/>
            </a:pPr>
            <a:r>
              <a:rPr lang="en-US" sz="2800" b="1" dirty="0">
                <a:latin typeface="Comic Sans MS"/>
                <a:ea typeface="Comic Sans MS"/>
                <a:cs typeface="Comic Sans MS"/>
                <a:sym typeface="Comic Sans MS"/>
              </a:rPr>
              <a:t>YOU CAN DO IT!</a:t>
            </a:r>
            <a:endParaRPr lang="en-US" sz="2800" dirty="0"/>
          </a:p>
        </p:txBody>
      </p:sp>
      <p:sp>
        <p:nvSpPr>
          <p:cNvPr id="3" name="Marcador de número de diapositiva 2">
            <a:extLst>
              <a:ext uri="{FF2B5EF4-FFF2-40B4-BE49-F238E27FC236}">
                <a16:creationId xmlns:a16="http://schemas.microsoft.com/office/drawing/2014/main" id="{5599389A-C953-D93B-666C-CD65DED6E7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pic>
        <p:nvPicPr>
          <p:cNvPr id="4" name="Picture 2" descr="ENEP | Facebook">
            <a:extLst>
              <a:ext uri="{FF2B5EF4-FFF2-40B4-BE49-F238E27FC236}">
                <a16:creationId xmlns:a16="http://schemas.microsoft.com/office/drawing/2014/main" id="{4FE36352-BDCB-A3B4-61EE-2A8229A339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5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6"/>
            <a:ext cx="10515600" cy="8904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Arial"/>
              <a:buNone/>
            </a:pPr>
            <a:r>
              <a:rPr lang="es-MX" b="1" dirty="0" err="1">
                <a:solidFill>
                  <a:srgbClr val="8296B0"/>
                </a:solidFill>
                <a:latin typeface="Arial"/>
                <a:ea typeface="Arial"/>
                <a:cs typeface="Arial"/>
                <a:sym typeface="Arial"/>
              </a:rPr>
              <a:t>Purpose</a:t>
            </a:r>
            <a:endParaRPr b="1" dirty="0">
              <a:solidFill>
                <a:srgbClr val="8296B0"/>
              </a:solidFill>
              <a:latin typeface="Arial"/>
              <a:ea typeface="Arial"/>
              <a:cs typeface="Arial"/>
              <a:sym typeface="Arial"/>
            </a:endParaRPr>
          </a:p>
        </p:txBody>
      </p:sp>
      <p:sp>
        <p:nvSpPr>
          <p:cNvPr id="102" name="Google Shape;102;p3"/>
          <p:cNvSpPr/>
          <p:nvPr/>
        </p:nvSpPr>
        <p:spPr>
          <a:xfrm>
            <a:off x="993126" y="1621188"/>
            <a:ext cx="10360674"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s-MX" sz="2400" b="0" i="0" u="none" strike="noStrike" cap="none" dirty="0" err="1">
                <a:solidFill>
                  <a:schemeClr val="dk1"/>
                </a:solidFill>
                <a:latin typeface="Arial"/>
                <a:ea typeface="Arial"/>
                <a:cs typeface="Arial"/>
                <a:sym typeface="Arial"/>
              </a:rPr>
              <a:t>The</a:t>
            </a:r>
            <a:r>
              <a:rPr lang="es-MX" sz="2400" b="0" i="0" u="none" strike="noStrike" cap="none" dirty="0">
                <a:solidFill>
                  <a:schemeClr val="dk1"/>
                </a:solidFill>
                <a:latin typeface="Arial"/>
                <a:ea typeface="Arial"/>
                <a:cs typeface="Arial"/>
                <a:sym typeface="Arial"/>
              </a:rPr>
              <a:t> English </a:t>
            </a:r>
            <a:r>
              <a:rPr lang="es-MX" sz="2400" b="0" i="0" u="none" strike="noStrike" cap="none" dirty="0" err="1">
                <a:solidFill>
                  <a:schemeClr val="dk1"/>
                </a:solidFill>
                <a:latin typeface="Arial"/>
                <a:ea typeface="Arial"/>
                <a:cs typeface="Arial"/>
                <a:sym typeface="Arial"/>
              </a:rPr>
              <a:t>Language</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Course</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for</a:t>
            </a:r>
            <a:r>
              <a:rPr lang="es-MX" sz="2400" b="0" i="0" u="none" strike="noStrike" cap="none" dirty="0">
                <a:solidFill>
                  <a:schemeClr val="dk1"/>
                </a:solidFill>
                <a:latin typeface="Arial"/>
                <a:ea typeface="Arial"/>
                <a:cs typeface="Arial"/>
                <a:sym typeface="Arial"/>
              </a:rPr>
              <a:t> Escuelas Normales </a:t>
            </a:r>
            <a:r>
              <a:rPr lang="es-MX" sz="2400" b="0" i="0" u="none" strike="noStrike" cap="none" dirty="0" err="1">
                <a:solidFill>
                  <a:schemeClr val="dk1"/>
                </a:solidFill>
                <a:latin typeface="Arial"/>
                <a:ea typeface="Arial"/>
                <a:cs typeface="Arial"/>
                <a:sym typeface="Arial"/>
              </a:rPr>
              <a:t>is</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designed</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to</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develop</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students</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ability</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to</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communicate</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effectively</a:t>
            </a:r>
            <a:r>
              <a:rPr lang="es-MX" sz="2400" b="0" i="0" u="none" strike="noStrike" cap="none" dirty="0">
                <a:solidFill>
                  <a:schemeClr val="dk1"/>
                </a:solidFill>
                <a:latin typeface="Arial"/>
                <a:ea typeface="Arial"/>
                <a:cs typeface="Arial"/>
                <a:sym typeface="Arial"/>
              </a:rPr>
              <a:t> in English </a:t>
            </a:r>
            <a:r>
              <a:rPr lang="es-MX" sz="2400" b="0" i="0" u="none" strike="noStrike" cap="none" dirty="0" err="1">
                <a:solidFill>
                  <a:schemeClr val="dk1"/>
                </a:solidFill>
                <a:latin typeface="Arial"/>
                <a:ea typeface="Arial"/>
                <a:cs typeface="Arial"/>
                <a:sym typeface="Arial"/>
              </a:rPr>
              <a:t>contexts</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that</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will</a:t>
            </a:r>
            <a:r>
              <a:rPr lang="es-MX" sz="2400" b="0" i="0" u="none" strike="noStrike" cap="none" dirty="0">
                <a:solidFill>
                  <a:schemeClr val="dk1"/>
                </a:solidFill>
                <a:latin typeface="Arial"/>
                <a:ea typeface="Arial"/>
                <a:cs typeface="Arial"/>
                <a:sym typeface="Arial"/>
              </a:rPr>
              <a:t> be </a:t>
            </a:r>
            <a:r>
              <a:rPr lang="es-MX" sz="2400" b="0" i="0" u="none" strike="noStrike" cap="none" dirty="0" err="1">
                <a:solidFill>
                  <a:schemeClr val="dk1"/>
                </a:solidFill>
                <a:latin typeface="Arial"/>
                <a:ea typeface="Arial"/>
                <a:cs typeface="Arial"/>
                <a:sym typeface="Arial"/>
              </a:rPr>
              <a:t>important</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for</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them</a:t>
            </a:r>
            <a:r>
              <a:rPr lang="es-MX" sz="2400" b="0" i="0" u="none" strike="noStrike" cap="none" dirty="0">
                <a:solidFill>
                  <a:schemeClr val="dk1"/>
                </a:solidFill>
                <a:latin typeface="Arial"/>
                <a:ea typeface="Arial"/>
                <a:cs typeface="Arial"/>
                <a:sym typeface="Arial"/>
              </a:rPr>
              <a:t>. As future </a:t>
            </a:r>
            <a:r>
              <a:rPr lang="es-MX" sz="2400" b="0" i="0" u="none" strike="noStrike" cap="none" dirty="0" err="1">
                <a:solidFill>
                  <a:schemeClr val="dk1"/>
                </a:solidFill>
                <a:latin typeface="Arial"/>
                <a:ea typeface="Arial"/>
                <a:cs typeface="Arial"/>
                <a:sym typeface="Arial"/>
              </a:rPr>
              <a:t>teachers</a:t>
            </a:r>
            <a:r>
              <a:rPr lang="es-MX" sz="2400" b="0" i="0" u="none" strike="noStrike" cap="none" dirty="0">
                <a:solidFill>
                  <a:schemeClr val="dk1"/>
                </a:solidFill>
                <a:latin typeface="Arial"/>
                <a:ea typeface="Arial"/>
                <a:cs typeface="Arial"/>
                <a:sym typeface="Arial"/>
              </a:rPr>
              <a:t> in a </a:t>
            </a:r>
            <a:r>
              <a:rPr lang="es-MX" sz="2400" b="0" i="0" u="none" strike="noStrike" cap="none" dirty="0" err="1">
                <a:solidFill>
                  <a:schemeClr val="dk1"/>
                </a:solidFill>
                <a:latin typeface="Arial"/>
                <a:ea typeface="Arial"/>
                <a:cs typeface="Arial"/>
                <a:sym typeface="Arial"/>
              </a:rPr>
              <a:t>society</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where</a:t>
            </a:r>
            <a:r>
              <a:rPr lang="es-MX" sz="2400" b="0" i="0" u="none" strike="noStrike" cap="none" dirty="0">
                <a:solidFill>
                  <a:schemeClr val="dk1"/>
                </a:solidFill>
                <a:latin typeface="Arial"/>
                <a:ea typeface="Arial"/>
                <a:cs typeface="Arial"/>
                <a:sym typeface="Arial"/>
              </a:rPr>
              <a:t> English </a:t>
            </a:r>
            <a:r>
              <a:rPr lang="es-MX" sz="2400" b="0" i="0" u="none" strike="noStrike" cap="none" dirty="0" err="1">
                <a:solidFill>
                  <a:schemeClr val="dk1"/>
                </a:solidFill>
                <a:latin typeface="Arial"/>
                <a:ea typeface="Arial"/>
                <a:cs typeface="Arial"/>
                <a:sym typeface="Arial"/>
              </a:rPr>
              <a:t>is</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increasingly</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important</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for</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engaging</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successfully</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with</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professional</a:t>
            </a:r>
            <a:r>
              <a:rPr lang="es-MX" sz="2400" b="0" i="0" u="none" strike="noStrike" cap="none" dirty="0">
                <a:solidFill>
                  <a:schemeClr val="dk1"/>
                </a:solidFill>
                <a:latin typeface="Arial"/>
                <a:ea typeface="Arial"/>
                <a:cs typeface="Arial"/>
                <a:sym typeface="Arial"/>
              </a:rPr>
              <a:t> and social </a:t>
            </a:r>
            <a:r>
              <a:rPr lang="es-MX" sz="2400" b="0" i="0" u="none" strike="noStrike" cap="none" dirty="0" err="1">
                <a:solidFill>
                  <a:schemeClr val="dk1"/>
                </a:solidFill>
                <a:latin typeface="Arial"/>
                <a:ea typeface="Arial"/>
                <a:cs typeface="Arial"/>
                <a:sym typeface="Arial"/>
              </a:rPr>
              <a:t>activities</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it</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is</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essential</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that</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all</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students</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develop</a:t>
            </a:r>
            <a:r>
              <a:rPr lang="es-MX" sz="2400" b="0" i="0" u="none" strike="noStrike" cap="none" dirty="0">
                <a:solidFill>
                  <a:schemeClr val="dk1"/>
                </a:solidFill>
                <a:latin typeface="Arial"/>
                <a:ea typeface="Arial"/>
                <a:cs typeface="Arial"/>
                <a:sym typeface="Arial"/>
              </a:rPr>
              <a:t> a </a:t>
            </a:r>
            <a:r>
              <a:rPr lang="es-MX" sz="2400" b="0" i="0" u="none" strike="noStrike" cap="none" dirty="0" err="1">
                <a:solidFill>
                  <a:schemeClr val="dk1"/>
                </a:solidFill>
                <a:latin typeface="Arial"/>
                <a:ea typeface="Arial"/>
                <a:cs typeface="Arial"/>
                <a:sym typeface="Arial"/>
              </a:rPr>
              <a:t>good</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level</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of</a:t>
            </a:r>
            <a:r>
              <a:rPr lang="es-MX" sz="2400" b="0" i="0" u="none" strike="noStrike" cap="none" dirty="0">
                <a:solidFill>
                  <a:schemeClr val="dk1"/>
                </a:solidFill>
                <a:latin typeface="Arial"/>
                <a:ea typeface="Arial"/>
                <a:cs typeface="Arial"/>
                <a:sym typeface="Arial"/>
              </a:rPr>
              <a:t> </a:t>
            </a:r>
            <a:r>
              <a:rPr lang="es-MX" sz="2400" b="0" i="0" u="none" strike="noStrike" cap="none" dirty="0" err="1">
                <a:solidFill>
                  <a:schemeClr val="dk1"/>
                </a:solidFill>
                <a:latin typeface="Arial"/>
                <a:ea typeface="Arial"/>
                <a:cs typeface="Arial"/>
                <a:sym typeface="Arial"/>
              </a:rPr>
              <a:t>proficiency</a:t>
            </a:r>
            <a:r>
              <a:rPr lang="es-MX" sz="2400" b="0" i="0" u="none" strike="noStrike" cap="none" dirty="0">
                <a:solidFill>
                  <a:schemeClr val="dk1"/>
                </a:solidFill>
                <a:latin typeface="Arial"/>
                <a:ea typeface="Arial"/>
                <a:cs typeface="Arial"/>
                <a:sym typeface="Arial"/>
              </a:rPr>
              <a:t> in English. </a:t>
            </a:r>
            <a:endParaRPr dirty="0"/>
          </a:p>
        </p:txBody>
      </p:sp>
      <p:sp>
        <p:nvSpPr>
          <p:cNvPr id="3" name="Marcador de número de diapositiva 2">
            <a:extLst>
              <a:ext uri="{FF2B5EF4-FFF2-40B4-BE49-F238E27FC236}">
                <a16:creationId xmlns:a16="http://schemas.microsoft.com/office/drawing/2014/main" id="{A2E1F2AB-6D70-18B9-2B63-089A44346C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pic>
        <p:nvPicPr>
          <p:cNvPr id="4" name="Picture 2" descr="ENEP | Facebook">
            <a:extLst>
              <a:ext uri="{FF2B5EF4-FFF2-40B4-BE49-F238E27FC236}">
                <a16:creationId xmlns:a16="http://schemas.microsoft.com/office/drawing/2014/main" id="{994FA7A9-1A66-539A-492F-CA38E1B016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sultado de imagen para quotations for students"/>
          <p:cNvPicPr>
            <a:picLocks noChangeAspect="1"/>
          </p:cNvPicPr>
          <p:nvPr/>
        </p:nvPicPr>
        <p:blipFill rotWithShape="1">
          <a:blip r:embed="rId2">
            <a:extLst>
              <a:ext uri="{28A0092B-C50C-407E-A947-70E740481C1C}">
                <a14:useLocalDpi xmlns:a14="http://schemas.microsoft.com/office/drawing/2010/main" val="0"/>
              </a:ext>
            </a:extLst>
          </a:blip>
          <a:srcRect l="4459" t="23784" r="3898" b="10502"/>
          <a:stretch/>
        </p:blipFill>
        <p:spPr bwMode="auto">
          <a:xfrm>
            <a:off x="2644727" y="48159"/>
            <a:ext cx="6161648" cy="6627485"/>
          </a:xfrm>
          <a:prstGeom prst="rect">
            <a:avLst/>
          </a:prstGeom>
          <a:noFill/>
          <a:ln>
            <a:noFill/>
          </a:ln>
        </p:spPr>
      </p:pic>
      <p:sp>
        <p:nvSpPr>
          <p:cNvPr id="3" name="Marcador de número de diapositiva 2">
            <a:extLst>
              <a:ext uri="{FF2B5EF4-FFF2-40B4-BE49-F238E27FC236}">
                <a16:creationId xmlns:a16="http://schemas.microsoft.com/office/drawing/2014/main" id="{1AF5A8A1-83A4-2B49-FBAB-CA0EB05CBA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pic>
        <p:nvPicPr>
          <p:cNvPr id="4" name="Picture 2" descr="ENEP | Facebook">
            <a:extLst>
              <a:ext uri="{FF2B5EF4-FFF2-40B4-BE49-F238E27FC236}">
                <a16:creationId xmlns:a16="http://schemas.microsoft.com/office/drawing/2014/main" id="{E8D79D9F-65E7-5614-6587-6983B95B28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943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5"/>
          <p:cNvPicPr preferRelativeResize="0"/>
          <p:nvPr/>
        </p:nvPicPr>
        <p:blipFill rotWithShape="1">
          <a:blip r:embed="rId3">
            <a:alphaModFix/>
          </a:blip>
          <a:srcRect l="24132" t="12808" r="23208" b="34551"/>
          <a:stretch/>
        </p:blipFill>
        <p:spPr>
          <a:xfrm>
            <a:off x="1266136" y="482956"/>
            <a:ext cx="5199056" cy="2922025"/>
          </a:xfrm>
          <a:prstGeom prst="rect">
            <a:avLst/>
          </a:prstGeom>
          <a:noFill/>
          <a:ln>
            <a:noFill/>
          </a:ln>
        </p:spPr>
      </p:pic>
      <p:pic>
        <p:nvPicPr>
          <p:cNvPr id="262" name="Google Shape;262;p25"/>
          <p:cNvPicPr preferRelativeResize="0"/>
          <p:nvPr/>
        </p:nvPicPr>
        <p:blipFill rotWithShape="1">
          <a:blip r:embed="rId4">
            <a:alphaModFix/>
          </a:blip>
          <a:srcRect l="23935" t="18794" r="23306" b="38164"/>
          <a:stretch/>
        </p:blipFill>
        <p:spPr>
          <a:xfrm>
            <a:off x="419463" y="3752580"/>
            <a:ext cx="5676537" cy="2603770"/>
          </a:xfrm>
          <a:prstGeom prst="rect">
            <a:avLst/>
          </a:prstGeom>
          <a:noFill/>
          <a:ln>
            <a:noFill/>
          </a:ln>
        </p:spPr>
      </p:pic>
      <p:pic>
        <p:nvPicPr>
          <p:cNvPr id="263" name="Google Shape;263;p25"/>
          <p:cNvPicPr preferRelativeResize="0"/>
          <p:nvPr/>
        </p:nvPicPr>
        <p:blipFill rotWithShape="1">
          <a:blip r:embed="rId5">
            <a:alphaModFix/>
          </a:blip>
          <a:srcRect l="24116" t="20833" r="23579" b="27203"/>
          <a:stretch/>
        </p:blipFill>
        <p:spPr>
          <a:xfrm>
            <a:off x="6819132" y="2812322"/>
            <a:ext cx="5292696" cy="2956255"/>
          </a:xfrm>
          <a:prstGeom prst="rect">
            <a:avLst/>
          </a:prstGeom>
          <a:noFill/>
          <a:ln>
            <a:noFill/>
          </a:ln>
        </p:spPr>
      </p:pic>
      <p:pic>
        <p:nvPicPr>
          <p:cNvPr id="264" name="Google Shape;264;p25"/>
          <p:cNvPicPr preferRelativeResize="0">
            <a:picLocks noGrp="1"/>
          </p:cNvPicPr>
          <p:nvPr>
            <p:ph type="body" idx="1"/>
          </p:nvPr>
        </p:nvPicPr>
        <p:blipFill rotWithShape="1">
          <a:blip r:embed="rId4">
            <a:alphaModFix/>
          </a:blip>
          <a:srcRect l="23935" t="60675" r="23306" b="6381"/>
          <a:stretch/>
        </p:blipFill>
        <p:spPr>
          <a:xfrm>
            <a:off x="6819132" y="338348"/>
            <a:ext cx="5372868" cy="1886201"/>
          </a:xfrm>
          <a:prstGeom prst="rect">
            <a:avLst/>
          </a:prstGeom>
          <a:noFill/>
          <a:ln>
            <a:noFill/>
          </a:ln>
        </p:spPr>
      </p:pic>
      <p:sp>
        <p:nvSpPr>
          <p:cNvPr id="3" name="Marcador de número de diapositiva 2">
            <a:extLst>
              <a:ext uri="{FF2B5EF4-FFF2-40B4-BE49-F238E27FC236}">
                <a16:creationId xmlns:a16="http://schemas.microsoft.com/office/drawing/2014/main" id="{CC9C450C-2192-C645-957B-B92D8F3A4A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31</a:t>
            </a:fld>
            <a:endParaRPr lang="es-MX"/>
          </a:p>
        </p:txBody>
      </p:sp>
      <p:pic>
        <p:nvPicPr>
          <p:cNvPr id="4" name="Picture 2" descr="ENEP | Facebook">
            <a:extLst>
              <a:ext uri="{FF2B5EF4-FFF2-40B4-BE49-F238E27FC236}">
                <a16:creationId xmlns:a16="http://schemas.microsoft.com/office/drawing/2014/main" id="{149A5EED-6677-3079-AA86-7CF6199B57D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body" idx="1"/>
          </p:nvPr>
        </p:nvSpPr>
        <p:spPr>
          <a:xfrm>
            <a:off x="699706" y="535352"/>
            <a:ext cx="7038208" cy="558184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ct val="100000"/>
              <a:buNone/>
            </a:pPr>
            <a:r>
              <a:rPr lang="es-MX" sz="2000" b="1" dirty="0" err="1">
                <a:solidFill>
                  <a:srgbClr val="000000"/>
                </a:solidFill>
                <a:latin typeface="+mj-lt"/>
                <a:ea typeface="Arial"/>
                <a:cs typeface="Arial"/>
                <a:sym typeface="Arial"/>
              </a:rPr>
              <a:t>Additional</a:t>
            </a:r>
            <a:r>
              <a:rPr lang="es-MX" sz="2000" b="1" dirty="0">
                <a:solidFill>
                  <a:srgbClr val="000000"/>
                </a:solidFill>
                <a:latin typeface="+mj-lt"/>
                <a:ea typeface="Arial"/>
                <a:cs typeface="Arial"/>
                <a:sym typeface="Arial"/>
              </a:rPr>
              <a:t> online </a:t>
            </a:r>
            <a:r>
              <a:rPr lang="es-MX" sz="2000" b="1" dirty="0" err="1">
                <a:solidFill>
                  <a:srgbClr val="000000"/>
                </a:solidFill>
                <a:latin typeface="+mj-lt"/>
                <a:ea typeface="Arial"/>
                <a:cs typeface="Arial"/>
                <a:sym typeface="Arial"/>
              </a:rPr>
              <a:t>references</a:t>
            </a:r>
            <a:r>
              <a:rPr lang="es-MX" sz="2000" b="1" dirty="0">
                <a:solidFill>
                  <a:srgbClr val="000000"/>
                </a:solidFill>
                <a:latin typeface="+mj-lt"/>
                <a:ea typeface="Arial"/>
                <a:cs typeface="Arial"/>
                <a:sym typeface="Arial"/>
              </a:rPr>
              <a:t> and </a:t>
            </a:r>
            <a:r>
              <a:rPr lang="es-MX" sz="2000" b="1" dirty="0" err="1">
                <a:solidFill>
                  <a:srgbClr val="000000"/>
                </a:solidFill>
                <a:latin typeface="+mj-lt"/>
                <a:ea typeface="Arial"/>
                <a:cs typeface="Arial"/>
                <a:sym typeface="Arial"/>
              </a:rPr>
              <a:t>resources</a:t>
            </a:r>
            <a:endParaRPr sz="2000" dirty="0">
              <a:latin typeface="+mj-lt"/>
            </a:endParaRPr>
          </a:p>
          <a:p>
            <a:pPr marL="0" lvl="0" indent="0" algn="l" rtl="0">
              <a:lnSpc>
                <a:spcPct val="100000"/>
              </a:lnSpc>
              <a:spcBef>
                <a:spcPts val="1000"/>
              </a:spcBef>
              <a:spcAft>
                <a:spcPts val="0"/>
              </a:spcAft>
              <a:buClr>
                <a:schemeClr val="dk1"/>
              </a:buClr>
              <a:buSzPct val="100000"/>
              <a:buNone/>
            </a:pPr>
            <a:endParaRPr sz="1600" dirty="0">
              <a:solidFill>
                <a:srgbClr val="000000"/>
              </a:solidFill>
              <a:latin typeface="+mj-lt"/>
              <a:ea typeface="Arial"/>
              <a:cs typeface="Arial"/>
              <a:sym typeface="Arial"/>
            </a:endParaRPr>
          </a:p>
          <a:p>
            <a:pPr marL="0" lvl="0" indent="0" algn="l" rtl="0">
              <a:lnSpc>
                <a:spcPct val="100000"/>
              </a:lnSpc>
              <a:spcBef>
                <a:spcPts val="1000"/>
              </a:spcBef>
              <a:spcAft>
                <a:spcPts val="0"/>
              </a:spcAft>
              <a:buClr>
                <a:srgbClr val="000000"/>
              </a:buClr>
              <a:buSzPct val="100000"/>
              <a:buNone/>
            </a:pPr>
            <a:r>
              <a:rPr lang="es-MX" sz="1600" dirty="0" err="1">
                <a:solidFill>
                  <a:srgbClr val="000000"/>
                </a:solidFill>
                <a:latin typeface="+mj-lt"/>
                <a:ea typeface="Arial"/>
                <a:cs typeface="Arial"/>
                <a:sym typeface="Arial"/>
              </a:rPr>
              <a:t>Learning</a:t>
            </a:r>
            <a:r>
              <a:rPr lang="es-MX" sz="1600" dirty="0">
                <a:solidFill>
                  <a:srgbClr val="000000"/>
                </a:solidFill>
                <a:latin typeface="+mj-lt"/>
                <a:ea typeface="Arial"/>
                <a:cs typeface="Arial"/>
                <a:sym typeface="Arial"/>
              </a:rPr>
              <a:t> English. </a:t>
            </a:r>
            <a:r>
              <a:rPr lang="es-MX" sz="1600" u="sng" dirty="0">
                <a:solidFill>
                  <a:srgbClr val="000000"/>
                </a:solidFill>
                <a:latin typeface="+mj-lt"/>
                <a:ea typeface="Arial"/>
                <a:cs typeface="Arial"/>
                <a:sym typeface="Arial"/>
                <a:hlinkClick r:id="rId3">
                  <a:extLst>
                    <a:ext uri="{A12FA001-AC4F-418D-AE19-62706E023703}">
                      <ahyp:hlinkClr xmlns:ahyp="http://schemas.microsoft.com/office/drawing/2018/hyperlinkcolor" val="tx"/>
                    </a:ext>
                  </a:extLst>
                </a:hlinkClick>
              </a:rPr>
              <a:t>http://www.bbc.co.uk/learningenglish</a:t>
            </a:r>
            <a:endParaRPr lang="es-MX" sz="1600" u="sng" dirty="0">
              <a:solidFill>
                <a:srgbClr val="000000"/>
              </a:solidFill>
              <a:latin typeface="+mj-lt"/>
              <a:ea typeface="Arial"/>
              <a:cs typeface="Arial"/>
              <a:sym typeface="Arial"/>
            </a:endParaRPr>
          </a:p>
          <a:p>
            <a:pPr marL="0" lvl="0" indent="0" algn="l" rtl="0">
              <a:lnSpc>
                <a:spcPct val="100000"/>
              </a:lnSpc>
              <a:spcBef>
                <a:spcPts val="1000"/>
              </a:spcBef>
              <a:spcAft>
                <a:spcPts val="0"/>
              </a:spcAft>
              <a:buClr>
                <a:srgbClr val="000000"/>
              </a:buClr>
              <a:buSzPct val="100000"/>
              <a:buNone/>
            </a:pPr>
            <a:r>
              <a:rPr lang="es-MX" sz="1600" dirty="0" err="1">
                <a:solidFill>
                  <a:srgbClr val="000000"/>
                </a:solidFill>
                <a:latin typeface="+mj-lt"/>
                <a:ea typeface="Arial"/>
                <a:cs typeface="Arial"/>
                <a:sym typeface="Arial"/>
              </a:rPr>
              <a:t>Teaching</a:t>
            </a:r>
            <a:r>
              <a:rPr lang="es-MX" sz="1600" dirty="0">
                <a:solidFill>
                  <a:srgbClr val="000000"/>
                </a:solidFill>
                <a:latin typeface="+mj-lt"/>
                <a:ea typeface="Arial"/>
                <a:cs typeface="Arial"/>
                <a:sym typeface="Arial"/>
              </a:rPr>
              <a:t> </a:t>
            </a:r>
            <a:r>
              <a:rPr lang="es-MX" sz="1600" dirty="0" err="1">
                <a:solidFill>
                  <a:srgbClr val="000000"/>
                </a:solidFill>
                <a:latin typeface="+mj-lt"/>
                <a:ea typeface="Arial"/>
                <a:cs typeface="Arial"/>
                <a:sym typeface="Arial"/>
              </a:rPr>
              <a:t>adults</a:t>
            </a:r>
            <a:r>
              <a:rPr lang="es-MX" sz="1600" dirty="0">
                <a:solidFill>
                  <a:srgbClr val="000000"/>
                </a:solidFill>
                <a:latin typeface="+mj-lt"/>
                <a:ea typeface="Arial"/>
                <a:cs typeface="Arial"/>
                <a:sym typeface="Arial"/>
              </a:rPr>
              <a:t>. </a:t>
            </a:r>
            <a:r>
              <a:rPr lang="es-MX" sz="1600" u="sng" dirty="0">
                <a:solidFill>
                  <a:srgbClr val="000000"/>
                </a:solidFill>
                <a:latin typeface="+mj-lt"/>
                <a:ea typeface="Arial"/>
                <a:cs typeface="Arial"/>
                <a:sym typeface="Arial"/>
                <a:hlinkClick r:id="rId4">
                  <a:extLst>
                    <a:ext uri="{A12FA001-AC4F-418D-AE19-62706E023703}">
                      <ahyp:hlinkClr xmlns:ahyp="http://schemas.microsoft.com/office/drawing/2018/hyperlinkcolor" val="tx"/>
                    </a:ext>
                  </a:extLst>
                </a:hlinkClick>
              </a:rPr>
              <a:t>https://www.teachingenglish.org.uk/teaching-adults</a:t>
            </a:r>
            <a:endParaRPr sz="1600" dirty="0">
              <a:solidFill>
                <a:srgbClr val="000000"/>
              </a:solidFill>
              <a:latin typeface="+mj-lt"/>
              <a:ea typeface="Arial"/>
              <a:cs typeface="Arial"/>
              <a:sym typeface="Arial"/>
            </a:endParaRPr>
          </a:p>
          <a:p>
            <a:pPr marL="0" lvl="0" indent="0" algn="l" rtl="0">
              <a:lnSpc>
                <a:spcPct val="100000"/>
              </a:lnSpc>
              <a:spcBef>
                <a:spcPts val="1000"/>
              </a:spcBef>
              <a:spcAft>
                <a:spcPts val="0"/>
              </a:spcAft>
              <a:buClr>
                <a:srgbClr val="000000"/>
              </a:buClr>
              <a:buSzPct val="100000"/>
              <a:buNone/>
            </a:pPr>
            <a:r>
              <a:rPr lang="es-MX" sz="1600" dirty="0" err="1">
                <a:solidFill>
                  <a:srgbClr val="000000"/>
                </a:solidFill>
                <a:latin typeface="+mj-lt"/>
                <a:ea typeface="Arial"/>
                <a:cs typeface="Arial"/>
                <a:sym typeface="Arial"/>
              </a:rPr>
              <a:t>Adult</a:t>
            </a:r>
            <a:r>
              <a:rPr lang="es-MX" sz="1600" dirty="0">
                <a:solidFill>
                  <a:srgbClr val="000000"/>
                </a:solidFill>
                <a:latin typeface="+mj-lt"/>
                <a:ea typeface="Arial"/>
                <a:cs typeface="Arial"/>
                <a:sym typeface="Arial"/>
              </a:rPr>
              <a:t> </a:t>
            </a:r>
            <a:r>
              <a:rPr lang="es-MX" sz="1600" dirty="0" err="1">
                <a:solidFill>
                  <a:srgbClr val="000000"/>
                </a:solidFill>
                <a:latin typeface="+mj-lt"/>
                <a:ea typeface="Arial"/>
                <a:cs typeface="Arial"/>
                <a:sym typeface="Arial"/>
              </a:rPr>
              <a:t>learners</a:t>
            </a:r>
            <a:r>
              <a:rPr lang="es-MX" sz="1600" dirty="0">
                <a:solidFill>
                  <a:srgbClr val="000000"/>
                </a:solidFill>
                <a:latin typeface="+mj-lt"/>
                <a:ea typeface="Arial"/>
                <a:cs typeface="Arial"/>
                <a:sym typeface="Arial"/>
              </a:rPr>
              <a:t>. </a:t>
            </a:r>
            <a:r>
              <a:rPr lang="es-MX" sz="1600" u="sng" dirty="0">
                <a:solidFill>
                  <a:srgbClr val="000000"/>
                </a:solidFill>
                <a:latin typeface="+mj-lt"/>
                <a:ea typeface="Arial"/>
                <a:cs typeface="Arial"/>
                <a:sym typeface="Arial"/>
                <a:hlinkClick r:id="rId5">
                  <a:extLst>
                    <a:ext uri="{A12FA001-AC4F-418D-AE19-62706E023703}">
                      <ahyp:hlinkClr xmlns:ahyp="http://schemas.microsoft.com/office/drawing/2018/hyperlinkcolor" val="tx"/>
                    </a:ext>
                  </a:extLst>
                </a:hlinkClick>
              </a:rPr>
              <a:t>https://elt.oup.com/learning_resources/courses/adultlearners/?cc=mx&amp;selLanguage=en</a:t>
            </a:r>
            <a:endParaRPr sz="1600" dirty="0">
              <a:solidFill>
                <a:srgbClr val="000000"/>
              </a:solidFill>
              <a:latin typeface="+mj-lt"/>
              <a:ea typeface="Arial"/>
              <a:cs typeface="Arial"/>
              <a:sym typeface="Arial"/>
            </a:endParaRPr>
          </a:p>
          <a:p>
            <a:pPr marL="0" lvl="0" indent="0" algn="l" rtl="0">
              <a:lnSpc>
                <a:spcPct val="100000"/>
              </a:lnSpc>
              <a:spcBef>
                <a:spcPts val="1000"/>
              </a:spcBef>
              <a:spcAft>
                <a:spcPts val="0"/>
              </a:spcAft>
              <a:buClr>
                <a:srgbClr val="000000"/>
              </a:buClr>
              <a:buSzPct val="100000"/>
              <a:buNone/>
            </a:pPr>
            <a:r>
              <a:rPr lang="es-MX" sz="1600" dirty="0" err="1">
                <a:solidFill>
                  <a:srgbClr val="000000"/>
                </a:solidFill>
                <a:latin typeface="+mj-lt"/>
                <a:ea typeface="Arial"/>
                <a:cs typeface="Arial"/>
                <a:sym typeface="Arial"/>
              </a:rPr>
              <a:t>Learning</a:t>
            </a:r>
            <a:r>
              <a:rPr lang="es-MX" sz="1600" dirty="0">
                <a:solidFill>
                  <a:srgbClr val="000000"/>
                </a:solidFill>
                <a:latin typeface="+mj-lt"/>
                <a:ea typeface="Arial"/>
                <a:cs typeface="Arial"/>
                <a:sym typeface="Arial"/>
              </a:rPr>
              <a:t> English. </a:t>
            </a:r>
            <a:r>
              <a:rPr lang="es-MX" sz="1600" u="sng" dirty="0">
                <a:solidFill>
                  <a:srgbClr val="000000"/>
                </a:solidFill>
                <a:latin typeface="+mj-lt"/>
                <a:ea typeface="Arial"/>
                <a:cs typeface="Arial"/>
                <a:sym typeface="Arial"/>
                <a:hlinkClick r:id="rId6">
                  <a:extLst>
                    <a:ext uri="{A12FA001-AC4F-418D-AE19-62706E023703}">
                      <ahyp:hlinkClr xmlns:ahyp="http://schemas.microsoft.com/office/drawing/2018/hyperlinkcolor" val="tx"/>
                    </a:ext>
                  </a:extLst>
                </a:hlinkClick>
              </a:rPr>
              <a:t>https://www.cambridgeenglish.org/learning-english/</a:t>
            </a:r>
            <a:endParaRPr sz="1600" dirty="0">
              <a:solidFill>
                <a:srgbClr val="000000"/>
              </a:solidFill>
              <a:latin typeface="+mj-lt"/>
              <a:ea typeface="Arial"/>
              <a:cs typeface="Arial"/>
              <a:sym typeface="Arial"/>
            </a:endParaRPr>
          </a:p>
          <a:p>
            <a:pPr marL="0" lvl="0" indent="0" algn="l" rtl="0">
              <a:lnSpc>
                <a:spcPct val="100000"/>
              </a:lnSpc>
              <a:spcBef>
                <a:spcPts val="1000"/>
              </a:spcBef>
              <a:spcAft>
                <a:spcPts val="0"/>
              </a:spcAft>
              <a:buClr>
                <a:srgbClr val="000000"/>
              </a:buClr>
              <a:buSzPct val="100000"/>
              <a:buNone/>
            </a:pPr>
            <a:r>
              <a:rPr lang="es-MX" sz="1600" dirty="0" err="1">
                <a:solidFill>
                  <a:srgbClr val="000000"/>
                </a:solidFill>
                <a:latin typeface="+mj-lt"/>
                <a:ea typeface="Arial"/>
                <a:cs typeface="Arial"/>
                <a:sym typeface="Arial"/>
              </a:rPr>
              <a:t>Teacher’s</a:t>
            </a:r>
            <a:r>
              <a:rPr lang="es-MX" sz="1600" dirty="0">
                <a:solidFill>
                  <a:srgbClr val="000000"/>
                </a:solidFill>
                <a:latin typeface="+mj-lt"/>
                <a:ea typeface="Arial"/>
                <a:cs typeface="Arial"/>
                <a:sym typeface="Arial"/>
              </a:rPr>
              <a:t> </a:t>
            </a:r>
            <a:r>
              <a:rPr lang="es-MX" sz="1600" dirty="0" err="1">
                <a:solidFill>
                  <a:srgbClr val="000000"/>
                </a:solidFill>
                <a:latin typeface="+mj-lt"/>
                <a:ea typeface="Arial"/>
                <a:cs typeface="Arial"/>
                <a:sym typeface="Arial"/>
              </a:rPr>
              <a:t>corner</a:t>
            </a:r>
            <a:r>
              <a:rPr lang="es-MX" sz="1600" dirty="0">
                <a:solidFill>
                  <a:srgbClr val="000000"/>
                </a:solidFill>
                <a:latin typeface="+mj-lt"/>
                <a:ea typeface="Arial"/>
                <a:cs typeface="Arial"/>
                <a:sym typeface="Arial"/>
              </a:rPr>
              <a:t>. </a:t>
            </a:r>
            <a:r>
              <a:rPr lang="es-MX" sz="1600" u="sng" dirty="0">
                <a:solidFill>
                  <a:srgbClr val="000000"/>
                </a:solidFill>
                <a:latin typeface="+mj-lt"/>
                <a:ea typeface="Arial"/>
                <a:cs typeface="Arial"/>
                <a:sym typeface="Arial"/>
                <a:hlinkClick r:id="rId7">
                  <a:extLst>
                    <a:ext uri="{A12FA001-AC4F-418D-AE19-62706E023703}">
                      <ahyp:hlinkClr xmlns:ahyp="http://schemas.microsoft.com/office/drawing/2018/hyperlinkcolor" val="tx"/>
                    </a:ext>
                  </a:extLst>
                </a:hlinkClick>
              </a:rPr>
              <a:t>https://americanenglish.state.gov/teachers-corner</a:t>
            </a:r>
            <a:endParaRPr sz="1600" dirty="0">
              <a:solidFill>
                <a:srgbClr val="000000"/>
              </a:solidFill>
              <a:latin typeface="+mj-lt"/>
              <a:ea typeface="Arial"/>
              <a:cs typeface="Arial"/>
              <a:sym typeface="Arial"/>
            </a:endParaRPr>
          </a:p>
          <a:p>
            <a:pPr marL="0" lvl="0" indent="0" algn="l" rtl="0">
              <a:lnSpc>
                <a:spcPct val="100000"/>
              </a:lnSpc>
              <a:spcBef>
                <a:spcPts val="1000"/>
              </a:spcBef>
              <a:spcAft>
                <a:spcPts val="0"/>
              </a:spcAft>
              <a:buClr>
                <a:srgbClr val="000000"/>
              </a:buClr>
              <a:buSzPct val="100000"/>
              <a:buNone/>
            </a:pPr>
            <a:r>
              <a:rPr lang="es-MX" sz="1600" dirty="0">
                <a:solidFill>
                  <a:srgbClr val="000000"/>
                </a:solidFill>
                <a:latin typeface="+mj-lt"/>
                <a:ea typeface="Arial"/>
                <a:cs typeface="Arial"/>
                <a:sym typeface="Arial"/>
              </a:rPr>
              <a:t>Classroom </a:t>
            </a:r>
            <a:r>
              <a:rPr lang="es-MX" sz="1600" dirty="0" err="1">
                <a:solidFill>
                  <a:srgbClr val="000000"/>
                </a:solidFill>
                <a:latin typeface="+mj-lt"/>
                <a:ea typeface="Arial"/>
                <a:cs typeface="Arial"/>
                <a:sym typeface="Arial"/>
              </a:rPr>
              <a:t>resources</a:t>
            </a:r>
            <a:r>
              <a:rPr lang="es-MX" sz="1600" dirty="0">
                <a:solidFill>
                  <a:srgbClr val="000000"/>
                </a:solidFill>
                <a:latin typeface="+mj-lt"/>
                <a:ea typeface="Arial"/>
                <a:cs typeface="Arial"/>
                <a:sym typeface="Arial"/>
              </a:rPr>
              <a:t>. Pearson. </a:t>
            </a:r>
            <a:r>
              <a:rPr lang="es-MX" sz="1600" u="sng" dirty="0">
                <a:solidFill>
                  <a:srgbClr val="000000"/>
                </a:solidFill>
                <a:latin typeface="+mj-lt"/>
                <a:ea typeface="Arial"/>
                <a:cs typeface="Arial"/>
                <a:sym typeface="Arial"/>
                <a:hlinkClick r:id="rId8">
                  <a:extLst>
                    <a:ext uri="{A12FA001-AC4F-418D-AE19-62706E023703}">
                      <ahyp:hlinkClr xmlns:ahyp="http://schemas.microsoft.com/office/drawing/2018/hyperlinkcolor" val="tx"/>
                    </a:ext>
                  </a:extLst>
                </a:hlinkClick>
              </a:rPr>
              <a:t>https://www.pearsonelt.com/professional-development/resources.html</a:t>
            </a:r>
            <a:endParaRPr sz="1600" dirty="0">
              <a:solidFill>
                <a:srgbClr val="000000"/>
              </a:solidFill>
              <a:latin typeface="+mj-lt"/>
              <a:ea typeface="Arial"/>
              <a:cs typeface="Arial"/>
              <a:sym typeface="Arial"/>
            </a:endParaRPr>
          </a:p>
          <a:p>
            <a:pPr marL="0" lvl="0" indent="0" algn="l" rtl="0">
              <a:lnSpc>
                <a:spcPct val="100000"/>
              </a:lnSpc>
              <a:spcBef>
                <a:spcPts val="1000"/>
              </a:spcBef>
              <a:spcAft>
                <a:spcPts val="0"/>
              </a:spcAft>
              <a:buClr>
                <a:srgbClr val="000000"/>
              </a:buClr>
              <a:buSzPct val="100000"/>
              <a:buNone/>
            </a:pPr>
            <a:r>
              <a:rPr lang="es-MX" sz="1600" dirty="0" err="1">
                <a:solidFill>
                  <a:srgbClr val="000000"/>
                </a:solidFill>
                <a:latin typeface="+mj-lt"/>
                <a:ea typeface="Arial"/>
                <a:cs typeface="Arial"/>
                <a:sym typeface="Arial"/>
              </a:rPr>
              <a:t>Teaching</a:t>
            </a:r>
            <a:r>
              <a:rPr lang="es-MX" sz="1600" dirty="0">
                <a:solidFill>
                  <a:srgbClr val="000000"/>
                </a:solidFill>
                <a:latin typeface="+mj-lt"/>
                <a:ea typeface="Arial"/>
                <a:cs typeface="Arial"/>
                <a:sym typeface="Arial"/>
              </a:rPr>
              <a:t> </a:t>
            </a:r>
            <a:r>
              <a:rPr lang="es-MX" sz="1600" dirty="0" err="1">
                <a:solidFill>
                  <a:srgbClr val="000000"/>
                </a:solidFill>
                <a:latin typeface="+mj-lt"/>
                <a:ea typeface="Arial"/>
                <a:cs typeface="Arial"/>
                <a:sym typeface="Arial"/>
              </a:rPr>
              <a:t>adults</a:t>
            </a:r>
            <a:r>
              <a:rPr lang="es-MX" sz="1600" dirty="0">
                <a:solidFill>
                  <a:srgbClr val="000000"/>
                </a:solidFill>
                <a:latin typeface="+mj-lt"/>
                <a:ea typeface="Arial"/>
                <a:cs typeface="Arial"/>
                <a:sym typeface="Arial"/>
              </a:rPr>
              <a:t>. Oxford. </a:t>
            </a:r>
            <a:r>
              <a:rPr lang="es-MX" sz="1600" u="sng" dirty="0">
                <a:solidFill>
                  <a:srgbClr val="000000"/>
                </a:solidFill>
                <a:latin typeface="+mj-lt"/>
                <a:ea typeface="Arial"/>
                <a:cs typeface="Arial"/>
                <a:sym typeface="Arial"/>
              </a:rPr>
              <a:t>https://elt.oup.com/teachersclub/courses/teachingadults/?cc=mx&amp;selLanguage=en</a:t>
            </a:r>
            <a:endParaRPr sz="1600" dirty="0">
              <a:solidFill>
                <a:srgbClr val="000000"/>
              </a:solidFill>
              <a:latin typeface="+mj-lt"/>
              <a:ea typeface="Arial"/>
              <a:cs typeface="Arial"/>
              <a:sym typeface="Arial"/>
            </a:endParaRPr>
          </a:p>
          <a:p>
            <a:pPr marL="0" lvl="0" indent="0" algn="l" rtl="0">
              <a:lnSpc>
                <a:spcPct val="100000"/>
              </a:lnSpc>
              <a:spcBef>
                <a:spcPts val="1000"/>
              </a:spcBef>
              <a:spcAft>
                <a:spcPts val="0"/>
              </a:spcAft>
              <a:buClr>
                <a:schemeClr val="dk1"/>
              </a:buClr>
              <a:buSzPct val="100000"/>
              <a:buNone/>
            </a:pPr>
            <a:r>
              <a:rPr lang="es-MX" sz="1600" dirty="0" err="1">
                <a:latin typeface="+mj-lt"/>
              </a:rPr>
              <a:t>For</a:t>
            </a:r>
            <a:r>
              <a:rPr lang="es-MX" sz="1600" dirty="0">
                <a:latin typeface="+mj-lt"/>
              </a:rPr>
              <a:t> </a:t>
            </a:r>
            <a:r>
              <a:rPr lang="es-MX" sz="1600" dirty="0" err="1">
                <a:latin typeface="+mj-lt"/>
              </a:rPr>
              <a:t>teachers</a:t>
            </a:r>
            <a:r>
              <a:rPr lang="es-MX" sz="1600" dirty="0">
                <a:latin typeface="+mj-lt"/>
              </a:rPr>
              <a:t>. BBC. </a:t>
            </a:r>
            <a:r>
              <a:rPr lang="es-MX" sz="1600" u="sng" dirty="0">
                <a:solidFill>
                  <a:schemeClr val="hlink"/>
                </a:solidFill>
                <a:latin typeface="+mj-lt"/>
                <a:hlinkClick r:id="rId9"/>
              </a:rPr>
              <a:t>http://www.bbc.co.uk/worldservice/learningenglish/teach/</a:t>
            </a:r>
            <a:endParaRPr sz="1600" dirty="0">
              <a:latin typeface="+mj-lt"/>
            </a:endParaRPr>
          </a:p>
          <a:p>
            <a:pPr marL="0" lvl="0" indent="0" algn="l" rtl="0">
              <a:lnSpc>
                <a:spcPct val="100000"/>
              </a:lnSpc>
              <a:spcBef>
                <a:spcPts val="1000"/>
              </a:spcBef>
              <a:spcAft>
                <a:spcPts val="0"/>
              </a:spcAft>
              <a:buClr>
                <a:schemeClr val="dk1"/>
              </a:buClr>
              <a:buSzPct val="100000"/>
              <a:buNone/>
            </a:pPr>
            <a:r>
              <a:rPr lang="es-MX" sz="1600" dirty="0" err="1">
                <a:latin typeface="+mj-lt"/>
              </a:rPr>
              <a:t>Onestop</a:t>
            </a:r>
            <a:r>
              <a:rPr lang="es-MX" sz="1600" dirty="0">
                <a:latin typeface="+mj-lt"/>
              </a:rPr>
              <a:t> English. </a:t>
            </a:r>
            <a:r>
              <a:rPr lang="es-MX" sz="1600" u="sng" dirty="0">
                <a:solidFill>
                  <a:schemeClr val="hlink"/>
                </a:solidFill>
                <a:latin typeface="+mj-lt"/>
                <a:hlinkClick r:id="rId10"/>
              </a:rPr>
              <a:t>http://www.onestopenglish.com/</a:t>
            </a:r>
            <a:endParaRPr sz="1600" dirty="0">
              <a:latin typeface="+mj-lt"/>
            </a:endParaRPr>
          </a:p>
          <a:p>
            <a:pPr marL="0" lvl="0" indent="0" algn="l" rtl="0">
              <a:lnSpc>
                <a:spcPct val="100000"/>
              </a:lnSpc>
              <a:spcBef>
                <a:spcPts val="1000"/>
              </a:spcBef>
              <a:spcAft>
                <a:spcPts val="0"/>
              </a:spcAft>
              <a:buClr>
                <a:schemeClr val="dk1"/>
              </a:buClr>
              <a:buSzPct val="100000"/>
              <a:buNone/>
            </a:pPr>
            <a:r>
              <a:rPr lang="es-MX" sz="1600" dirty="0" err="1">
                <a:latin typeface="+mj-lt"/>
              </a:rPr>
              <a:t>The</a:t>
            </a:r>
            <a:r>
              <a:rPr lang="es-MX" sz="1600" dirty="0">
                <a:latin typeface="+mj-lt"/>
              </a:rPr>
              <a:t> digital </a:t>
            </a:r>
            <a:r>
              <a:rPr lang="es-MX" sz="1600" dirty="0" err="1">
                <a:latin typeface="+mj-lt"/>
              </a:rPr>
              <a:t>teacher</a:t>
            </a:r>
            <a:r>
              <a:rPr lang="es-MX" sz="1600" dirty="0">
                <a:latin typeface="+mj-lt"/>
              </a:rPr>
              <a:t>. </a:t>
            </a:r>
            <a:r>
              <a:rPr lang="es-MX" sz="1600" u="sng" dirty="0">
                <a:solidFill>
                  <a:schemeClr val="hlink"/>
                </a:solidFill>
                <a:latin typeface="+mj-lt"/>
                <a:hlinkClick r:id="rId11"/>
              </a:rPr>
              <a:t>https://thedigitalteacher.com/</a:t>
            </a:r>
            <a:endParaRPr sz="1600" dirty="0">
              <a:latin typeface="+mj-lt"/>
            </a:endParaRPr>
          </a:p>
        </p:txBody>
      </p:sp>
      <p:sp>
        <p:nvSpPr>
          <p:cNvPr id="270" name="Google Shape;270;p26"/>
          <p:cNvSpPr txBox="1">
            <a:spLocks noGrp="1"/>
          </p:cNvSpPr>
          <p:nvPr>
            <p:ph type="body" idx="2"/>
          </p:nvPr>
        </p:nvSpPr>
        <p:spPr>
          <a:xfrm>
            <a:off x="7973191" y="1560907"/>
            <a:ext cx="3882452" cy="4925851"/>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0000"/>
              </a:lnSpc>
              <a:spcBef>
                <a:spcPts val="0"/>
              </a:spcBef>
              <a:spcAft>
                <a:spcPts val="0"/>
              </a:spcAft>
              <a:buClr>
                <a:schemeClr val="dk1"/>
              </a:buClr>
              <a:buSzPct val="100000"/>
              <a:buNone/>
            </a:pPr>
            <a:r>
              <a:rPr lang="es-MX" u="sng" dirty="0">
                <a:solidFill>
                  <a:schemeClr val="hlink"/>
                </a:solidFill>
                <a:hlinkClick r:id="rId12"/>
              </a:rPr>
              <a:t>https://visuwords.com/</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13"/>
              </a:rPr>
              <a:t>https://www.eslvideo.com/</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14"/>
              </a:rPr>
              <a:t>https://es.lyricstraining.com/</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15"/>
              </a:rPr>
              <a:t>https://www.busuu.com/es</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16"/>
              </a:rPr>
              <a:t>http://intermediatelow.blogspot.com/</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17"/>
              </a:rPr>
              <a:t>https://www.englishclub.com/</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18"/>
              </a:rPr>
              <a:t>http://www.topics-mag.com/</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19"/>
              </a:rPr>
              <a:t>http://www.readableblog.com/</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20"/>
              </a:rPr>
              <a:t>https://dictionary.cambridge.org/es/</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3"/>
              </a:rPr>
              <a:t>http://www.bbc.co.uk/learningenglish</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21"/>
              </a:rPr>
              <a:t>https://www.tefl.net/</a:t>
            </a:r>
            <a:endParaRPr dirty="0"/>
          </a:p>
          <a:p>
            <a:pPr marL="0" lvl="0" indent="0" algn="l" rtl="0">
              <a:lnSpc>
                <a:spcPct val="120000"/>
              </a:lnSpc>
              <a:spcBef>
                <a:spcPts val="1000"/>
              </a:spcBef>
              <a:spcAft>
                <a:spcPts val="0"/>
              </a:spcAft>
              <a:buClr>
                <a:schemeClr val="dk1"/>
              </a:buClr>
              <a:buSzPct val="100000"/>
              <a:buNone/>
            </a:pPr>
            <a:r>
              <a:rPr lang="es-MX" u="sng" dirty="0">
                <a:solidFill>
                  <a:schemeClr val="hlink"/>
                </a:solidFill>
                <a:hlinkClick r:id="rId22"/>
              </a:rPr>
              <a:t>http://www.elllo.org/</a:t>
            </a:r>
            <a:endParaRPr dirty="0"/>
          </a:p>
          <a:p>
            <a:pPr marL="0" lvl="0" indent="0" algn="l" rtl="0">
              <a:lnSpc>
                <a:spcPct val="90000"/>
              </a:lnSpc>
              <a:spcBef>
                <a:spcPts val="1000"/>
              </a:spcBef>
              <a:spcAft>
                <a:spcPts val="0"/>
              </a:spcAft>
              <a:buClr>
                <a:schemeClr val="dk1"/>
              </a:buClr>
              <a:buSzPct val="100000"/>
              <a:buNone/>
            </a:pPr>
            <a:endParaRPr dirty="0"/>
          </a:p>
        </p:txBody>
      </p:sp>
      <p:sp>
        <p:nvSpPr>
          <p:cNvPr id="4" name="Marcador de número de diapositiva 3">
            <a:extLst>
              <a:ext uri="{FF2B5EF4-FFF2-40B4-BE49-F238E27FC236}">
                <a16:creationId xmlns:a16="http://schemas.microsoft.com/office/drawing/2014/main" id="{2D35F1F4-4954-0A7B-1686-1429215C79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32</a:t>
            </a:fld>
            <a:endParaRPr lang="es-MX"/>
          </a:p>
        </p:txBody>
      </p:sp>
      <p:pic>
        <p:nvPicPr>
          <p:cNvPr id="5" name="Picture 2" descr="ENEP | Facebook">
            <a:extLst>
              <a:ext uri="{FF2B5EF4-FFF2-40B4-BE49-F238E27FC236}">
                <a16:creationId xmlns:a16="http://schemas.microsoft.com/office/drawing/2014/main" id="{CA9F6B6B-ECC9-9A14-8255-1A65C52E9AA1}"/>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2954FDA-3743-2235-1DC6-1C77CC3B8F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33</a:t>
            </a:fld>
            <a:endParaRPr lang="es-MX"/>
          </a:p>
        </p:txBody>
      </p:sp>
      <p:pic>
        <p:nvPicPr>
          <p:cNvPr id="6" name="Picture 8" descr="http://t3.gstatic.com/images?q=tbn:ANd9GcQhNalRX0_UN1_bdjF9Kmq0TDZirc6RoPjBhcmL5inLKVSEd_7W">
            <a:extLst>
              <a:ext uri="{FF2B5EF4-FFF2-40B4-BE49-F238E27FC236}">
                <a16:creationId xmlns:a16="http://schemas.microsoft.com/office/drawing/2014/main" id="{EB307584-1B57-6864-1676-94538C3A65E5}"/>
              </a:ext>
            </a:extLst>
          </p:cNvPr>
          <p:cNvPicPr>
            <a:picLocks noChangeAspect="1" noChangeArrowheads="1"/>
          </p:cNvPicPr>
          <p:nvPr/>
        </p:nvPicPr>
        <p:blipFill>
          <a:blip r:embed="rId2" cstate="print"/>
          <a:srcRect/>
          <a:stretch>
            <a:fillRect/>
          </a:stretch>
        </p:blipFill>
        <p:spPr bwMode="auto">
          <a:xfrm>
            <a:off x="1" y="73453"/>
            <a:ext cx="12192000" cy="6648022"/>
          </a:xfrm>
          <a:prstGeom prst="rect">
            <a:avLst/>
          </a:prstGeom>
          <a:noFill/>
        </p:spPr>
      </p:pic>
    </p:spTree>
    <p:extLst>
      <p:ext uri="{BB962C8B-B14F-4D97-AF65-F5344CB8AC3E}">
        <p14:creationId xmlns:p14="http://schemas.microsoft.com/office/powerpoint/2010/main" val="201712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4"/>
          <p:cNvSpPr/>
          <p:nvPr/>
        </p:nvSpPr>
        <p:spPr>
          <a:xfrm>
            <a:off x="1394083" y="501323"/>
            <a:ext cx="9959717"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s-MX" sz="2300" b="0" i="0" u="none" strike="noStrike" cap="none" dirty="0">
                <a:solidFill>
                  <a:schemeClr val="dk1"/>
                </a:solidFill>
                <a:latin typeface="Arial"/>
                <a:ea typeface="Arial"/>
                <a:cs typeface="Arial"/>
                <a:sym typeface="Arial"/>
              </a:rPr>
              <a:t>English </a:t>
            </a:r>
            <a:r>
              <a:rPr lang="es-MX" sz="2300" b="0" i="0" u="none" strike="noStrike" cap="none" dirty="0" err="1">
                <a:solidFill>
                  <a:schemeClr val="dk1"/>
                </a:solidFill>
                <a:latin typeface="Arial"/>
                <a:ea typeface="Arial"/>
                <a:cs typeface="Arial"/>
                <a:sym typeface="Arial"/>
              </a:rPr>
              <a:t>is</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growing</a:t>
            </a:r>
            <a:r>
              <a:rPr lang="es-MX" sz="2300" b="0" i="0" u="none" strike="noStrike" cap="none" dirty="0">
                <a:solidFill>
                  <a:schemeClr val="dk1"/>
                </a:solidFill>
                <a:latin typeface="Arial"/>
                <a:ea typeface="Arial"/>
                <a:cs typeface="Arial"/>
                <a:sym typeface="Arial"/>
              </a:rPr>
              <a:t> in </a:t>
            </a:r>
            <a:r>
              <a:rPr lang="es-MX" sz="2300" b="0" i="0" u="none" strike="noStrike" cap="none" dirty="0" err="1">
                <a:solidFill>
                  <a:schemeClr val="dk1"/>
                </a:solidFill>
                <a:latin typeface="Arial"/>
                <a:ea typeface="Arial"/>
                <a:cs typeface="Arial"/>
                <a:sym typeface="Arial"/>
              </a:rPr>
              <a:t>importance</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for</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accessing</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information</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making</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useful</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contacts</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understanding</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other</a:t>
            </a:r>
            <a:r>
              <a:rPr lang="es-MX" sz="2300" b="0" i="0" u="none" strike="noStrike" cap="none" dirty="0">
                <a:solidFill>
                  <a:schemeClr val="dk1"/>
                </a:solidFill>
                <a:latin typeface="Arial"/>
                <a:ea typeface="Arial"/>
                <a:cs typeface="Arial"/>
                <a:sym typeface="Arial"/>
              </a:rPr>
              <a:t> cultures and </a:t>
            </a:r>
            <a:r>
              <a:rPr lang="es-MX" sz="2300" b="0" i="0" u="none" strike="noStrike" cap="none" dirty="0" err="1">
                <a:solidFill>
                  <a:schemeClr val="dk1"/>
                </a:solidFill>
                <a:latin typeface="Arial"/>
                <a:ea typeface="Arial"/>
                <a:cs typeface="Arial"/>
                <a:sym typeface="Arial"/>
              </a:rPr>
              <a:t>participating</a:t>
            </a:r>
            <a:r>
              <a:rPr lang="es-MX" sz="2300" b="0" i="0" u="none" strike="noStrike" cap="none" dirty="0">
                <a:solidFill>
                  <a:schemeClr val="dk1"/>
                </a:solidFill>
                <a:latin typeface="Arial"/>
                <a:ea typeface="Arial"/>
                <a:cs typeface="Arial"/>
                <a:sym typeface="Arial"/>
              </a:rPr>
              <a:t> in cultural </a:t>
            </a:r>
            <a:r>
              <a:rPr lang="es-MX" sz="2300" b="0" i="0" u="none" strike="noStrike" cap="none" dirty="0" err="1">
                <a:solidFill>
                  <a:schemeClr val="dk1"/>
                </a:solidFill>
                <a:latin typeface="Arial"/>
                <a:ea typeface="Arial"/>
                <a:cs typeface="Arial"/>
                <a:sym typeface="Arial"/>
              </a:rPr>
              <a:t>activities</a:t>
            </a:r>
            <a:r>
              <a:rPr lang="es-MX" sz="2300" b="0" i="0" u="none" strike="noStrike" cap="none" dirty="0">
                <a:solidFill>
                  <a:schemeClr val="dk1"/>
                </a:solidFill>
                <a:latin typeface="Arial"/>
                <a:ea typeface="Arial"/>
                <a:cs typeface="Arial"/>
                <a:sym typeface="Arial"/>
              </a:rPr>
              <a:t>. </a:t>
            </a:r>
            <a:endParaRPr dirty="0"/>
          </a:p>
        </p:txBody>
      </p:sp>
      <p:sp>
        <p:nvSpPr>
          <p:cNvPr id="109" name="Google Shape;109;p4"/>
          <p:cNvSpPr/>
          <p:nvPr/>
        </p:nvSpPr>
        <p:spPr>
          <a:xfrm>
            <a:off x="900332" y="2009388"/>
            <a:ext cx="10453468" cy="4339609"/>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s-MX" sz="2300" b="0" i="0" u="none" strike="noStrike" cap="none" dirty="0">
                <a:solidFill>
                  <a:schemeClr val="dk1"/>
                </a:solidFill>
                <a:latin typeface="Arial"/>
                <a:ea typeface="Arial"/>
                <a:cs typeface="Arial"/>
                <a:sym typeface="Arial"/>
              </a:rPr>
              <a:t>As UNESCO has </a:t>
            </a:r>
            <a:r>
              <a:rPr lang="es-MX" sz="2300" b="0" i="0" u="none" strike="noStrike" cap="none" dirty="0" err="1">
                <a:solidFill>
                  <a:schemeClr val="dk1"/>
                </a:solidFill>
                <a:latin typeface="Arial"/>
                <a:ea typeface="Arial"/>
                <a:cs typeface="Arial"/>
                <a:sym typeface="Arial"/>
              </a:rPr>
              <a:t>said</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Linguistic</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competencies</a:t>
            </a:r>
            <a:r>
              <a:rPr lang="es-MX" sz="2300" b="0" i="0" u="none" strike="noStrike" cap="none" dirty="0">
                <a:solidFill>
                  <a:schemeClr val="dk1"/>
                </a:solidFill>
                <a:latin typeface="Arial"/>
                <a:ea typeface="Arial"/>
                <a:cs typeface="Arial"/>
                <a:sym typeface="Arial"/>
              </a:rPr>
              <a:t> are fundamental </a:t>
            </a:r>
            <a:r>
              <a:rPr lang="es-MX" sz="2300" b="0" i="0" u="none" strike="noStrike" cap="none" dirty="0" err="1">
                <a:solidFill>
                  <a:schemeClr val="dk1"/>
                </a:solidFill>
                <a:latin typeface="Arial"/>
                <a:ea typeface="Arial"/>
                <a:cs typeface="Arial"/>
                <a:sym typeface="Arial"/>
              </a:rPr>
              <a:t>for</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the</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empowerment</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of</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the</a:t>
            </a:r>
            <a:r>
              <a:rPr lang="es-MX" sz="2300" b="0" i="0" u="none" strike="noStrike" cap="none" dirty="0">
                <a:solidFill>
                  <a:schemeClr val="dk1"/>
                </a:solidFill>
                <a:latin typeface="Arial"/>
                <a:ea typeface="Arial"/>
                <a:cs typeface="Arial"/>
                <a:sym typeface="Arial"/>
              </a:rPr>
              <a:t> individual in </a:t>
            </a:r>
            <a:r>
              <a:rPr lang="es-MX" sz="2300" b="0" i="0" u="none" strike="noStrike" cap="none" dirty="0" err="1">
                <a:solidFill>
                  <a:schemeClr val="dk1"/>
                </a:solidFill>
                <a:latin typeface="Arial"/>
                <a:ea typeface="Arial"/>
                <a:cs typeface="Arial"/>
                <a:sym typeface="Arial"/>
              </a:rPr>
              <a:t>democratic</a:t>
            </a:r>
            <a:r>
              <a:rPr lang="es-MX" sz="2300" b="0" i="0" u="none" strike="noStrike" cap="none" dirty="0">
                <a:solidFill>
                  <a:schemeClr val="dk1"/>
                </a:solidFill>
                <a:latin typeface="Arial"/>
                <a:ea typeface="Arial"/>
                <a:cs typeface="Arial"/>
                <a:sym typeface="Arial"/>
              </a:rPr>
              <a:t> and plural </a:t>
            </a:r>
            <a:r>
              <a:rPr lang="es-MX" sz="2300" b="0" i="0" u="none" strike="noStrike" cap="none" dirty="0" err="1">
                <a:solidFill>
                  <a:schemeClr val="dk1"/>
                </a:solidFill>
                <a:latin typeface="Arial"/>
                <a:ea typeface="Arial"/>
                <a:cs typeface="Arial"/>
                <a:sym typeface="Arial"/>
              </a:rPr>
              <a:t>societies</a:t>
            </a:r>
            <a:r>
              <a:rPr lang="es-MX" sz="2300" b="0" i="0" u="none" strike="noStrike" cap="none" dirty="0">
                <a:solidFill>
                  <a:schemeClr val="dk1"/>
                </a:solidFill>
                <a:latin typeface="Arial"/>
                <a:ea typeface="Arial"/>
                <a:cs typeface="Arial"/>
                <a:sym typeface="Arial"/>
              </a:rPr>
              <a:t>, as </a:t>
            </a:r>
            <a:r>
              <a:rPr lang="es-MX" sz="2300" b="0" i="0" u="none" strike="noStrike" cap="none" dirty="0" err="1">
                <a:solidFill>
                  <a:schemeClr val="dk1"/>
                </a:solidFill>
                <a:latin typeface="Arial"/>
                <a:ea typeface="Arial"/>
                <a:cs typeface="Arial"/>
                <a:sym typeface="Arial"/>
              </a:rPr>
              <a:t>they</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condition</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school</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achievement</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promote</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access</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to</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other</a:t>
            </a:r>
            <a:r>
              <a:rPr lang="es-MX" sz="2300" b="0" i="0" u="none" strike="noStrike" cap="none" dirty="0">
                <a:solidFill>
                  <a:schemeClr val="dk1"/>
                </a:solidFill>
                <a:latin typeface="Arial"/>
                <a:ea typeface="Arial"/>
                <a:cs typeface="Arial"/>
                <a:sym typeface="Arial"/>
              </a:rPr>
              <a:t> cultures and </a:t>
            </a:r>
            <a:r>
              <a:rPr lang="es-MX" sz="2300" b="0" i="0" u="none" strike="noStrike" cap="none" dirty="0" err="1">
                <a:solidFill>
                  <a:schemeClr val="dk1"/>
                </a:solidFill>
                <a:latin typeface="Arial"/>
                <a:ea typeface="Arial"/>
                <a:cs typeface="Arial"/>
                <a:sym typeface="Arial"/>
              </a:rPr>
              <a:t>encourage</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openness</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to</a:t>
            </a:r>
            <a:r>
              <a:rPr lang="es-MX" sz="2300" b="0" i="0" u="none" strike="noStrike" cap="none" dirty="0">
                <a:solidFill>
                  <a:schemeClr val="dk1"/>
                </a:solidFill>
                <a:latin typeface="Arial"/>
                <a:ea typeface="Arial"/>
                <a:cs typeface="Arial"/>
                <a:sym typeface="Arial"/>
              </a:rPr>
              <a:t> cultural </a:t>
            </a:r>
            <a:r>
              <a:rPr lang="es-MX" sz="2300" b="0" i="0" u="none" strike="noStrike" cap="none" dirty="0" err="1">
                <a:solidFill>
                  <a:schemeClr val="dk1"/>
                </a:solidFill>
                <a:latin typeface="Arial"/>
                <a:ea typeface="Arial"/>
                <a:cs typeface="Arial"/>
                <a:sym typeface="Arial"/>
              </a:rPr>
              <a:t>exchanges</a:t>
            </a:r>
            <a:r>
              <a:rPr lang="es-MX" sz="2300" b="0" i="0" u="none" strike="noStrike" cap="none" dirty="0">
                <a:solidFill>
                  <a:schemeClr val="dk1"/>
                </a:solidFill>
                <a:latin typeface="Arial"/>
                <a:ea typeface="Arial"/>
                <a:cs typeface="Arial"/>
                <a:sym typeface="Arial"/>
              </a:rPr>
              <a:t> (UNESCO 2007:13). English </a:t>
            </a:r>
            <a:r>
              <a:rPr lang="es-MX" sz="2300" b="0" i="0" u="none" strike="noStrike" cap="none" dirty="0" err="1">
                <a:solidFill>
                  <a:schemeClr val="dk1"/>
                </a:solidFill>
                <a:latin typeface="Arial"/>
                <a:ea typeface="Arial"/>
                <a:cs typeface="Arial"/>
                <a:sym typeface="Arial"/>
              </a:rPr>
              <a:t>is</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particularly</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important</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for</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students</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because</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of</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its</a:t>
            </a:r>
            <a:r>
              <a:rPr lang="es-MX" sz="2300" b="0" i="0" u="none" strike="noStrike" cap="none" dirty="0">
                <a:solidFill>
                  <a:schemeClr val="dk1"/>
                </a:solidFill>
                <a:latin typeface="Arial"/>
                <a:ea typeface="Arial"/>
                <a:cs typeface="Arial"/>
                <a:sym typeface="Arial"/>
              </a:rPr>
              <a:t> role in </a:t>
            </a:r>
            <a:r>
              <a:rPr lang="es-MX" sz="2300" b="0" i="0" u="none" strike="noStrike" cap="none" dirty="0" err="1">
                <a:solidFill>
                  <a:schemeClr val="dk1"/>
                </a:solidFill>
                <a:latin typeface="Arial"/>
                <a:ea typeface="Arial"/>
                <a:cs typeface="Arial"/>
                <a:sym typeface="Arial"/>
              </a:rPr>
              <a:t>multinational</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communicative</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settings</a:t>
            </a:r>
            <a:r>
              <a:rPr lang="es-MX" sz="2300" b="0" i="0" u="none" strike="noStrike" cap="none" dirty="0">
                <a:solidFill>
                  <a:schemeClr val="dk1"/>
                </a:solidFill>
                <a:latin typeface="Arial"/>
                <a:ea typeface="Arial"/>
                <a:cs typeface="Arial"/>
                <a:sym typeface="Arial"/>
              </a:rPr>
              <a:t> (</a:t>
            </a:r>
            <a:r>
              <a:rPr lang="es-MX" sz="2300" b="0" i="0" u="none" strike="noStrike" cap="none" dirty="0" err="1">
                <a:solidFill>
                  <a:schemeClr val="dk1"/>
                </a:solidFill>
                <a:latin typeface="Arial"/>
                <a:ea typeface="Arial"/>
                <a:cs typeface="Arial"/>
                <a:sym typeface="Arial"/>
              </a:rPr>
              <a:t>Hyland</a:t>
            </a:r>
            <a:r>
              <a:rPr lang="es-MX" sz="2300" b="0" i="0" u="none" strike="noStrike" cap="none" dirty="0">
                <a:solidFill>
                  <a:schemeClr val="dk1"/>
                </a:solidFill>
                <a:latin typeface="Arial"/>
                <a:ea typeface="Arial"/>
                <a:cs typeface="Arial"/>
                <a:sym typeface="Arial"/>
              </a:rPr>
              <a:t> 2011).</a:t>
            </a:r>
            <a:endParaRPr dirty="0"/>
          </a:p>
        </p:txBody>
      </p:sp>
      <p:sp>
        <p:nvSpPr>
          <p:cNvPr id="3" name="Marcador de número de diapositiva 2">
            <a:extLst>
              <a:ext uri="{FF2B5EF4-FFF2-40B4-BE49-F238E27FC236}">
                <a16:creationId xmlns:a16="http://schemas.microsoft.com/office/drawing/2014/main" id="{A8569470-692D-BF80-E630-EFF5DDBA6D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pic>
        <p:nvPicPr>
          <p:cNvPr id="4" name="Picture 2" descr="ENEP | Facebook">
            <a:extLst>
              <a:ext uri="{FF2B5EF4-FFF2-40B4-BE49-F238E27FC236}">
                <a16:creationId xmlns:a16="http://schemas.microsoft.com/office/drawing/2014/main" id="{0A14B1D3-AF55-921C-728F-B79E49773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p:nvPr/>
        </p:nvSpPr>
        <p:spPr>
          <a:xfrm>
            <a:off x="838200" y="1236925"/>
            <a:ext cx="10718042" cy="5016758"/>
          </a:xfrm>
          <a:prstGeom prst="rect">
            <a:avLst/>
          </a:prstGeom>
          <a:noFill/>
          <a:ln>
            <a:noFill/>
          </a:ln>
        </p:spPr>
        <p:txBody>
          <a:bodyPr spcFirstLastPara="1" wrap="square" lIns="91425" tIns="45700" rIns="91425" bIns="45700" anchor="t" anchorCtr="0">
            <a:spAutoFit/>
          </a:bodyPr>
          <a:lstStyle/>
          <a:p>
            <a:pPr marL="0" marR="0" lvl="0" indent="-127000" algn="just" rtl="0">
              <a:lnSpc>
                <a:spcPct val="160000"/>
              </a:lnSpc>
              <a:spcBef>
                <a:spcPts val="0"/>
              </a:spcBef>
              <a:spcAft>
                <a:spcPts val="0"/>
              </a:spcAft>
              <a:buClr>
                <a:schemeClr val="dk1"/>
              </a:buClr>
              <a:buSzPts val="2000"/>
              <a:buFont typeface="Noto Sans Symbols"/>
              <a:buChar char="❑"/>
            </a:pPr>
            <a:r>
              <a:rPr lang="es-MX" sz="2000" b="0" i="0" u="none" strike="noStrike" cap="none" dirty="0" err="1">
                <a:solidFill>
                  <a:schemeClr val="dk1"/>
                </a:solidFill>
                <a:latin typeface="Arial"/>
                <a:ea typeface="Arial"/>
                <a:cs typeface="Arial"/>
                <a:sym typeface="Arial"/>
              </a:rPr>
              <a:t>Develop</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their</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ability</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to</a:t>
            </a:r>
            <a:r>
              <a:rPr lang="es-MX" sz="2000" b="0" i="0" u="none" strike="noStrike" cap="none" dirty="0">
                <a:solidFill>
                  <a:schemeClr val="dk1"/>
                </a:solidFill>
                <a:latin typeface="Arial"/>
                <a:ea typeface="Arial"/>
                <a:cs typeface="Arial"/>
                <a:sym typeface="Arial"/>
              </a:rPr>
              <a:t> use English in personal and social </a:t>
            </a:r>
            <a:r>
              <a:rPr lang="es-MX" sz="2000" b="0" i="0" u="none" strike="noStrike" cap="none" dirty="0" err="1">
                <a:solidFill>
                  <a:schemeClr val="dk1"/>
                </a:solidFill>
                <a:latin typeface="Arial"/>
                <a:ea typeface="Arial"/>
                <a:cs typeface="Arial"/>
                <a:sym typeface="Arial"/>
              </a:rPr>
              <a:t>communications</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to</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develop</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relationships</a:t>
            </a:r>
            <a:r>
              <a:rPr lang="es-MX" sz="2000" b="0" i="0" u="none" strike="noStrike" cap="none" dirty="0">
                <a:solidFill>
                  <a:schemeClr val="dk1"/>
                </a:solidFill>
                <a:latin typeface="Arial"/>
                <a:ea typeface="Arial"/>
                <a:cs typeface="Arial"/>
                <a:sym typeface="Arial"/>
              </a:rPr>
              <a:t>, complete </a:t>
            </a:r>
            <a:r>
              <a:rPr lang="es-MX" sz="2000" b="0" i="0" u="none" strike="noStrike" cap="none" dirty="0" err="1">
                <a:solidFill>
                  <a:schemeClr val="dk1"/>
                </a:solidFill>
                <a:latin typeface="Arial"/>
                <a:ea typeface="Arial"/>
                <a:cs typeface="Arial"/>
                <a:sym typeface="Arial"/>
              </a:rPr>
              <a:t>transactions</a:t>
            </a:r>
            <a:r>
              <a:rPr lang="es-MX" sz="2000" b="0" i="0" u="none" strike="noStrike" cap="none" dirty="0">
                <a:solidFill>
                  <a:schemeClr val="dk1"/>
                </a:solidFill>
                <a:latin typeface="Arial"/>
                <a:ea typeface="Arial"/>
                <a:cs typeface="Arial"/>
                <a:sym typeface="Arial"/>
              </a:rPr>
              <a:t> and </a:t>
            </a:r>
            <a:r>
              <a:rPr lang="es-MX" sz="2000" b="0" i="0" u="none" strike="noStrike" cap="none" dirty="0" err="1">
                <a:solidFill>
                  <a:schemeClr val="dk1"/>
                </a:solidFill>
                <a:latin typeface="Arial"/>
                <a:ea typeface="Arial"/>
                <a:cs typeface="Arial"/>
                <a:sym typeface="Arial"/>
              </a:rPr>
              <a:t>meet</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everyday</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needs</a:t>
            </a:r>
            <a:r>
              <a:rPr lang="es-MX" sz="2000" b="0" i="0" u="none" strike="noStrike" cap="none" dirty="0">
                <a:solidFill>
                  <a:schemeClr val="dk1"/>
                </a:solidFill>
                <a:latin typeface="Arial"/>
                <a:ea typeface="Arial"/>
                <a:cs typeface="Arial"/>
                <a:sym typeface="Arial"/>
              </a:rPr>
              <a:t>.</a:t>
            </a:r>
            <a:endParaRPr dirty="0"/>
          </a:p>
          <a:p>
            <a:pPr marL="0" marR="0" lvl="0" indent="0" algn="just" rtl="0">
              <a:lnSpc>
                <a:spcPct val="160000"/>
              </a:lnSpc>
              <a:spcBef>
                <a:spcPts val="0"/>
              </a:spcBef>
              <a:spcAft>
                <a:spcPts val="0"/>
              </a:spcAft>
              <a:buClr>
                <a:schemeClr val="dk1"/>
              </a:buClr>
              <a:buSzPts val="2000"/>
              <a:buFont typeface="Noto Sans Symbols"/>
              <a:buNone/>
            </a:pPr>
            <a:endParaRPr sz="2000" b="0" i="0" u="none" strike="noStrike" cap="none" dirty="0">
              <a:solidFill>
                <a:schemeClr val="dk1"/>
              </a:solidFill>
              <a:latin typeface="Arial"/>
              <a:ea typeface="Arial"/>
              <a:cs typeface="Arial"/>
              <a:sym typeface="Arial"/>
            </a:endParaRPr>
          </a:p>
          <a:p>
            <a:pPr marL="0" marR="0" lvl="0" indent="-127000" algn="just" rtl="0">
              <a:lnSpc>
                <a:spcPct val="160000"/>
              </a:lnSpc>
              <a:spcBef>
                <a:spcPts val="0"/>
              </a:spcBef>
              <a:spcAft>
                <a:spcPts val="0"/>
              </a:spcAft>
              <a:buClr>
                <a:schemeClr val="dk1"/>
              </a:buClr>
              <a:buSzPts val="2000"/>
              <a:buFont typeface="Noto Sans Symbols"/>
              <a:buChar char="❑"/>
            </a:pPr>
            <a:r>
              <a:rPr lang="es-MX" sz="2000" b="0" i="0" u="none" strike="noStrike" cap="none" dirty="0" err="1">
                <a:solidFill>
                  <a:schemeClr val="dk1"/>
                </a:solidFill>
                <a:latin typeface="Arial"/>
                <a:ea typeface="Arial"/>
                <a:cs typeface="Arial"/>
                <a:sym typeface="Arial"/>
              </a:rPr>
              <a:t>Increase</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their</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engagement</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with</a:t>
            </a:r>
            <a:r>
              <a:rPr lang="es-MX" sz="2000" b="0" i="0" u="none" strike="noStrike" cap="none" dirty="0">
                <a:solidFill>
                  <a:schemeClr val="dk1"/>
                </a:solidFill>
                <a:latin typeface="Arial"/>
                <a:ea typeface="Arial"/>
                <a:cs typeface="Arial"/>
                <a:sym typeface="Arial"/>
              </a:rPr>
              <a:t> cultural and intercultural </a:t>
            </a:r>
            <a:r>
              <a:rPr lang="es-MX" sz="2000" b="0" i="0" u="none" strike="noStrike" cap="none" dirty="0" err="1">
                <a:solidFill>
                  <a:schemeClr val="dk1"/>
                </a:solidFill>
                <a:latin typeface="Arial"/>
                <a:ea typeface="Arial"/>
                <a:cs typeface="Arial"/>
                <a:sym typeface="Arial"/>
              </a:rPr>
              <a:t>activities</a:t>
            </a:r>
            <a:r>
              <a:rPr lang="es-MX" sz="2000" b="0" i="0" u="none" strike="noStrike" cap="none" dirty="0">
                <a:solidFill>
                  <a:schemeClr val="dk1"/>
                </a:solidFill>
                <a:latin typeface="Arial"/>
                <a:ea typeface="Arial"/>
                <a:cs typeface="Arial"/>
                <a:sym typeface="Arial"/>
              </a:rPr>
              <a:t> in English, in </a:t>
            </a:r>
            <a:r>
              <a:rPr lang="es-MX" sz="2000" b="0" i="0" u="none" strike="noStrike" cap="none" dirty="0" err="1">
                <a:solidFill>
                  <a:schemeClr val="dk1"/>
                </a:solidFill>
                <a:latin typeface="Arial"/>
                <a:ea typeface="Arial"/>
                <a:cs typeface="Arial"/>
                <a:sym typeface="Arial"/>
              </a:rPr>
              <a:t>order</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to</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develop</a:t>
            </a:r>
            <a:r>
              <a:rPr lang="es-MX" sz="2000" b="0" i="0" u="none" strike="noStrike" cap="none" dirty="0">
                <a:solidFill>
                  <a:schemeClr val="dk1"/>
                </a:solidFill>
                <a:latin typeface="Arial"/>
                <a:ea typeface="Arial"/>
                <a:cs typeface="Arial"/>
                <a:sym typeface="Arial"/>
              </a:rPr>
              <a:t> a </a:t>
            </a:r>
            <a:r>
              <a:rPr lang="es-MX" sz="2000" b="0" i="0" u="none" strike="noStrike" cap="none" dirty="0" err="1">
                <a:solidFill>
                  <a:schemeClr val="dk1"/>
                </a:solidFill>
                <a:latin typeface="Arial"/>
                <a:ea typeface="Arial"/>
                <a:cs typeface="Arial"/>
                <a:sym typeface="Arial"/>
              </a:rPr>
              <a:t>better</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understanding</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of</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their</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own</a:t>
            </a:r>
            <a:r>
              <a:rPr lang="es-MX" sz="2000" b="0" i="0" u="none" strike="noStrike" cap="none" dirty="0">
                <a:solidFill>
                  <a:schemeClr val="dk1"/>
                </a:solidFill>
                <a:latin typeface="Arial"/>
                <a:ea typeface="Arial"/>
                <a:cs typeface="Arial"/>
                <a:sym typeface="Arial"/>
              </a:rPr>
              <a:t> culture as </a:t>
            </a:r>
            <a:r>
              <a:rPr lang="es-MX" sz="2000" b="0" i="0" u="none" strike="noStrike" cap="none" dirty="0" err="1">
                <a:solidFill>
                  <a:schemeClr val="dk1"/>
                </a:solidFill>
                <a:latin typeface="Arial"/>
                <a:ea typeface="Arial"/>
                <a:cs typeface="Arial"/>
                <a:sym typeface="Arial"/>
              </a:rPr>
              <a:t>well</a:t>
            </a:r>
            <a:r>
              <a:rPr lang="es-MX" sz="2000" b="0" i="0" u="none" strike="noStrike" cap="none" dirty="0">
                <a:solidFill>
                  <a:schemeClr val="dk1"/>
                </a:solidFill>
                <a:latin typeface="Arial"/>
                <a:ea typeface="Arial"/>
                <a:cs typeface="Arial"/>
                <a:sym typeface="Arial"/>
              </a:rPr>
              <a:t> as </a:t>
            </a:r>
            <a:r>
              <a:rPr lang="es-MX" sz="2000" b="0" i="0" u="none" strike="noStrike" cap="none" dirty="0" err="1">
                <a:solidFill>
                  <a:schemeClr val="dk1"/>
                </a:solidFill>
                <a:latin typeface="Arial"/>
                <a:ea typeface="Arial"/>
                <a:cs typeface="Arial"/>
                <a:sym typeface="Arial"/>
              </a:rPr>
              <a:t>other</a:t>
            </a:r>
            <a:r>
              <a:rPr lang="es-MX" sz="2000" b="0" i="0" u="none" strike="noStrike" cap="none" dirty="0">
                <a:solidFill>
                  <a:schemeClr val="dk1"/>
                </a:solidFill>
                <a:latin typeface="Arial"/>
                <a:ea typeface="Arial"/>
                <a:cs typeface="Arial"/>
                <a:sym typeface="Arial"/>
              </a:rPr>
              <a:t> cultures </a:t>
            </a:r>
            <a:r>
              <a:rPr lang="es-MX" sz="2000" b="0" i="0" u="none" strike="noStrike" cap="none" dirty="0" err="1">
                <a:solidFill>
                  <a:schemeClr val="dk1"/>
                </a:solidFill>
                <a:latin typeface="Arial"/>
                <a:ea typeface="Arial"/>
                <a:cs typeface="Arial"/>
                <a:sym typeface="Arial"/>
              </a:rPr>
              <a:t>around</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the</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world</a:t>
            </a:r>
            <a:r>
              <a:rPr lang="es-MX" sz="2000" b="0" i="0" u="none" strike="noStrike" cap="none" dirty="0">
                <a:solidFill>
                  <a:schemeClr val="dk1"/>
                </a:solidFill>
                <a:latin typeface="Arial"/>
                <a:ea typeface="Arial"/>
                <a:cs typeface="Arial"/>
                <a:sym typeface="Arial"/>
              </a:rPr>
              <a:t>.</a:t>
            </a:r>
            <a:endParaRPr dirty="0"/>
          </a:p>
          <a:p>
            <a:pPr marL="0" marR="0" lvl="0" indent="0" algn="just" rtl="0">
              <a:lnSpc>
                <a:spcPct val="16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127000" algn="just" rtl="0">
              <a:lnSpc>
                <a:spcPct val="160000"/>
              </a:lnSpc>
              <a:spcBef>
                <a:spcPts val="0"/>
              </a:spcBef>
              <a:spcAft>
                <a:spcPts val="0"/>
              </a:spcAft>
              <a:buClr>
                <a:schemeClr val="dk1"/>
              </a:buClr>
              <a:buSzPts val="2000"/>
              <a:buFont typeface="Noto Sans Symbols"/>
              <a:buChar char="❑"/>
            </a:pPr>
            <a:r>
              <a:rPr lang="es-MX" sz="2000" b="0" i="0" u="none" strike="noStrike" cap="none" dirty="0" err="1">
                <a:solidFill>
                  <a:schemeClr val="dk1"/>
                </a:solidFill>
                <a:latin typeface="Arial"/>
                <a:ea typeface="Arial"/>
                <a:cs typeface="Arial"/>
                <a:sym typeface="Arial"/>
              </a:rPr>
              <a:t>Develop</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their</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ability</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to</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teach</a:t>
            </a:r>
            <a:r>
              <a:rPr lang="es-MX" sz="2000" b="0" i="0" u="none" strike="noStrike" cap="none" dirty="0">
                <a:solidFill>
                  <a:schemeClr val="dk1"/>
                </a:solidFill>
                <a:latin typeface="Arial"/>
                <a:ea typeface="Arial"/>
                <a:cs typeface="Arial"/>
                <a:sym typeface="Arial"/>
              </a:rPr>
              <a:t> in a </a:t>
            </a:r>
            <a:r>
              <a:rPr lang="es-MX" sz="2000" b="0" i="0" u="none" strike="noStrike" cap="none" dirty="0" err="1">
                <a:solidFill>
                  <a:schemeClr val="dk1"/>
                </a:solidFill>
                <a:latin typeface="Arial"/>
                <a:ea typeface="Arial"/>
                <a:cs typeface="Arial"/>
                <a:sym typeface="Arial"/>
              </a:rPr>
              <a:t>school</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environment</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where</a:t>
            </a:r>
            <a:r>
              <a:rPr lang="es-MX" sz="2000" b="0" i="0" u="none" strike="noStrike" cap="none" dirty="0">
                <a:solidFill>
                  <a:schemeClr val="dk1"/>
                </a:solidFill>
                <a:latin typeface="Arial"/>
                <a:ea typeface="Arial"/>
                <a:cs typeface="Arial"/>
                <a:sym typeface="Arial"/>
              </a:rPr>
              <a:t> English </a:t>
            </a:r>
            <a:r>
              <a:rPr lang="es-MX" sz="2000" b="0" i="0" u="none" strike="noStrike" cap="none" dirty="0" err="1">
                <a:solidFill>
                  <a:schemeClr val="dk1"/>
                </a:solidFill>
                <a:latin typeface="Arial"/>
                <a:ea typeface="Arial"/>
                <a:cs typeface="Arial"/>
                <a:sym typeface="Arial"/>
              </a:rPr>
              <a:t>is</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an</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important</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aspect</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of</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the</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school’s</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approach</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Schools</a:t>
            </a:r>
            <a:r>
              <a:rPr lang="es-MX" sz="2000" b="0" i="0" u="none" strike="noStrike" cap="none" dirty="0">
                <a:solidFill>
                  <a:schemeClr val="dk1"/>
                </a:solidFill>
                <a:latin typeface="Arial"/>
                <a:ea typeface="Arial"/>
                <a:cs typeface="Arial"/>
                <a:sym typeface="Arial"/>
              </a:rPr>
              <a:t> are </a:t>
            </a:r>
            <a:r>
              <a:rPr lang="es-MX" sz="2000" b="0" i="0" u="none" strike="noStrike" cap="none" dirty="0" err="1">
                <a:solidFill>
                  <a:schemeClr val="dk1"/>
                </a:solidFill>
                <a:latin typeface="Arial"/>
                <a:ea typeface="Arial"/>
                <a:cs typeface="Arial"/>
                <a:sym typeface="Arial"/>
              </a:rPr>
              <a:t>expected</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to</a:t>
            </a:r>
            <a:r>
              <a:rPr lang="es-MX" sz="2000" b="0" i="0" u="none" strike="noStrike" cap="none" dirty="0">
                <a:solidFill>
                  <a:schemeClr val="dk1"/>
                </a:solidFill>
                <a:latin typeface="Arial"/>
                <a:ea typeface="Arial"/>
                <a:cs typeface="Arial"/>
                <a:sym typeface="Arial"/>
              </a:rPr>
              <a:t> use English </a:t>
            </a:r>
            <a:r>
              <a:rPr lang="es-MX" sz="2000" b="0" i="0" u="none" strike="noStrike" cap="none" dirty="0" err="1">
                <a:solidFill>
                  <a:schemeClr val="dk1"/>
                </a:solidFill>
                <a:latin typeface="Arial"/>
                <a:ea typeface="Arial"/>
                <a:cs typeface="Arial"/>
                <a:sym typeface="Arial"/>
              </a:rPr>
              <a:t>increasingly</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for</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various</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teaching</a:t>
            </a:r>
            <a:r>
              <a:rPr lang="es-MX" sz="2000" b="0" i="0" u="none" strike="noStrike" cap="none" dirty="0">
                <a:solidFill>
                  <a:schemeClr val="dk1"/>
                </a:solidFill>
                <a:latin typeface="Arial"/>
                <a:ea typeface="Arial"/>
                <a:cs typeface="Arial"/>
                <a:sym typeface="Arial"/>
              </a:rPr>
              <a:t> and </a:t>
            </a:r>
            <a:r>
              <a:rPr lang="es-MX" sz="2000" b="0" i="0" u="none" strike="noStrike" cap="none" dirty="0" err="1">
                <a:solidFill>
                  <a:schemeClr val="dk1"/>
                </a:solidFill>
                <a:latin typeface="Arial"/>
                <a:ea typeface="Arial"/>
                <a:cs typeface="Arial"/>
                <a:sym typeface="Arial"/>
              </a:rPr>
              <a:t>learning</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activities</a:t>
            </a:r>
            <a:r>
              <a:rPr lang="es-MX" sz="2000" b="0" i="0" u="none" strike="noStrike" cap="none" dirty="0">
                <a:solidFill>
                  <a:schemeClr val="dk1"/>
                </a:solidFill>
                <a:latin typeface="Arial"/>
                <a:ea typeface="Arial"/>
                <a:cs typeface="Arial"/>
                <a:sym typeface="Arial"/>
              </a:rPr>
              <a:t>, and future </a:t>
            </a:r>
            <a:r>
              <a:rPr lang="es-MX" sz="2000" b="0" i="0" u="none" strike="noStrike" cap="none" dirty="0" err="1">
                <a:solidFill>
                  <a:schemeClr val="dk1"/>
                </a:solidFill>
                <a:latin typeface="Arial"/>
                <a:ea typeface="Arial"/>
                <a:cs typeface="Arial"/>
                <a:sym typeface="Arial"/>
              </a:rPr>
              <a:t>teachers</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need</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to</a:t>
            </a:r>
            <a:r>
              <a:rPr lang="es-MX" sz="2000" b="0" i="0" u="none" strike="noStrike" cap="none" dirty="0">
                <a:solidFill>
                  <a:schemeClr val="dk1"/>
                </a:solidFill>
                <a:latin typeface="Arial"/>
                <a:ea typeface="Arial"/>
                <a:cs typeface="Arial"/>
                <a:sym typeface="Arial"/>
              </a:rPr>
              <a:t> be </a:t>
            </a:r>
            <a:r>
              <a:rPr lang="es-MX" sz="2000" b="0" i="0" u="none" strike="noStrike" cap="none" dirty="0" err="1">
                <a:solidFill>
                  <a:schemeClr val="dk1"/>
                </a:solidFill>
                <a:latin typeface="Arial"/>
                <a:ea typeface="Arial"/>
                <a:cs typeface="Arial"/>
                <a:sym typeface="Arial"/>
              </a:rPr>
              <a:t>confident</a:t>
            </a:r>
            <a:r>
              <a:rPr lang="es-MX" sz="2000" b="0" i="0" u="none" strike="noStrike" cap="none" dirty="0">
                <a:solidFill>
                  <a:schemeClr val="dk1"/>
                </a:solidFill>
                <a:latin typeface="Arial"/>
                <a:ea typeface="Arial"/>
                <a:cs typeface="Arial"/>
                <a:sym typeface="Arial"/>
              </a:rPr>
              <a:t> in </a:t>
            </a:r>
            <a:r>
              <a:rPr lang="es-MX" sz="2000" b="0" i="0" u="none" strike="noStrike" cap="none" dirty="0" err="1">
                <a:solidFill>
                  <a:schemeClr val="dk1"/>
                </a:solidFill>
                <a:latin typeface="Arial"/>
                <a:ea typeface="Arial"/>
                <a:cs typeface="Arial"/>
                <a:sym typeface="Arial"/>
              </a:rPr>
              <a:t>using</a:t>
            </a:r>
            <a:r>
              <a:rPr lang="es-MX" sz="2000" b="0" i="0" u="none" strike="noStrike" cap="none" dirty="0">
                <a:solidFill>
                  <a:schemeClr val="dk1"/>
                </a:solidFill>
                <a:latin typeface="Arial"/>
                <a:ea typeface="Arial"/>
                <a:cs typeface="Arial"/>
                <a:sym typeface="Arial"/>
              </a:rPr>
              <a:t> English in </a:t>
            </a:r>
            <a:r>
              <a:rPr lang="es-MX" sz="2000" b="0" i="0" u="none" strike="noStrike" cap="none" dirty="0" err="1">
                <a:solidFill>
                  <a:schemeClr val="dk1"/>
                </a:solidFill>
                <a:latin typeface="Arial"/>
                <a:ea typeface="Arial"/>
                <a:cs typeface="Arial"/>
                <a:sym typeface="Arial"/>
              </a:rPr>
              <a:t>the</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school</a:t>
            </a:r>
            <a:r>
              <a:rPr lang="es-MX" sz="2000" b="0" i="0" u="none" strike="noStrike" cap="none" dirty="0">
                <a:solidFill>
                  <a:schemeClr val="dk1"/>
                </a:solidFill>
                <a:latin typeface="Arial"/>
                <a:ea typeface="Arial"/>
                <a:cs typeface="Arial"/>
                <a:sym typeface="Arial"/>
              </a:rPr>
              <a:t> </a:t>
            </a:r>
            <a:r>
              <a:rPr lang="es-MX" sz="2000" b="0" i="0" u="none" strike="noStrike" cap="none" dirty="0" err="1">
                <a:solidFill>
                  <a:schemeClr val="dk1"/>
                </a:solidFill>
                <a:latin typeface="Arial"/>
                <a:ea typeface="Arial"/>
                <a:cs typeface="Arial"/>
                <a:sym typeface="Arial"/>
              </a:rPr>
              <a:t>environment</a:t>
            </a:r>
            <a:r>
              <a:rPr lang="es-MX"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sp>
        <p:nvSpPr>
          <p:cNvPr id="115" name="Google Shape;115;p5"/>
          <p:cNvSpPr/>
          <p:nvPr/>
        </p:nvSpPr>
        <p:spPr>
          <a:xfrm>
            <a:off x="1933042" y="397726"/>
            <a:ext cx="8571577"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60000"/>
              </a:lnSpc>
              <a:spcBef>
                <a:spcPts val="0"/>
              </a:spcBef>
              <a:spcAft>
                <a:spcPts val="0"/>
              </a:spcAft>
              <a:buNone/>
            </a:pPr>
            <a:r>
              <a:rPr lang="es-MX" sz="3600" b="1" i="0" u="none" strike="noStrike" cap="none">
                <a:solidFill>
                  <a:schemeClr val="accent1"/>
                </a:solidFill>
                <a:latin typeface="Arial"/>
                <a:ea typeface="Arial"/>
                <a:cs typeface="Arial"/>
                <a:sym typeface="Arial"/>
              </a:rPr>
              <a:t>The course has three main objectives:</a:t>
            </a:r>
            <a:endParaRPr/>
          </a:p>
        </p:txBody>
      </p:sp>
      <p:sp>
        <p:nvSpPr>
          <p:cNvPr id="3" name="Marcador de número de diapositiva 2">
            <a:extLst>
              <a:ext uri="{FF2B5EF4-FFF2-40B4-BE49-F238E27FC236}">
                <a16:creationId xmlns:a16="http://schemas.microsoft.com/office/drawing/2014/main" id="{92291588-F2E9-4CEC-C3FD-F2A0FD84CC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pic>
        <p:nvPicPr>
          <p:cNvPr id="4" name="Picture 2" descr="ENEP | Facebook">
            <a:extLst>
              <a:ext uri="{FF2B5EF4-FFF2-40B4-BE49-F238E27FC236}">
                <a16:creationId xmlns:a16="http://schemas.microsoft.com/office/drawing/2014/main" id="{67A8443B-74E0-066D-1FE6-8248E5DD45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6"/>
          <p:cNvPicPr preferRelativeResize="0"/>
          <p:nvPr/>
        </p:nvPicPr>
        <p:blipFill rotWithShape="1">
          <a:blip r:embed="rId3">
            <a:alphaModFix/>
          </a:blip>
          <a:srcRect l="27315" t="18868" r="23091" b="13206"/>
          <a:stretch/>
        </p:blipFill>
        <p:spPr>
          <a:xfrm>
            <a:off x="2236869" y="0"/>
            <a:ext cx="8905874" cy="6858000"/>
          </a:xfrm>
          <a:prstGeom prst="rect">
            <a:avLst/>
          </a:prstGeom>
          <a:noFill/>
          <a:ln>
            <a:noFill/>
          </a:ln>
        </p:spPr>
      </p:pic>
      <p:sp>
        <p:nvSpPr>
          <p:cNvPr id="3" name="Marcador de número de diapositiva 2">
            <a:extLst>
              <a:ext uri="{FF2B5EF4-FFF2-40B4-BE49-F238E27FC236}">
                <a16:creationId xmlns:a16="http://schemas.microsoft.com/office/drawing/2014/main" id="{79571A09-F33B-A556-3064-471FE440F7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pic>
        <p:nvPicPr>
          <p:cNvPr id="4" name="Picture 2" descr="ENEP | Facebook">
            <a:extLst>
              <a:ext uri="{FF2B5EF4-FFF2-40B4-BE49-F238E27FC236}">
                <a16:creationId xmlns:a16="http://schemas.microsoft.com/office/drawing/2014/main" id="{061A9983-48EE-50E6-ECD6-018DEEA8CA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8" name="Google Shape;128;p7"/>
          <p:cNvPicPr preferRelativeResize="0">
            <a:picLocks noGrp="1"/>
          </p:cNvPicPr>
          <p:nvPr>
            <p:ph type="body" idx="1"/>
          </p:nvPr>
        </p:nvPicPr>
        <p:blipFill rotWithShape="1">
          <a:blip r:embed="rId3">
            <a:alphaModFix/>
          </a:blip>
          <a:srcRect l="25182" t="37283" r="25008" b="10812"/>
          <a:stretch/>
        </p:blipFill>
        <p:spPr>
          <a:xfrm>
            <a:off x="1592337" y="1362973"/>
            <a:ext cx="9379215" cy="4840879"/>
          </a:xfrm>
          <a:prstGeom prst="rect">
            <a:avLst/>
          </a:prstGeom>
          <a:noFill/>
          <a:ln>
            <a:noFill/>
          </a:ln>
        </p:spPr>
      </p:pic>
      <p:sp>
        <p:nvSpPr>
          <p:cNvPr id="129" name="Google Shape;129;p7"/>
          <p:cNvSpPr txBox="1">
            <a:spLocks noGrp="1"/>
          </p:cNvSpPr>
          <p:nvPr>
            <p:ph type="title"/>
          </p:nvPr>
        </p:nvSpPr>
        <p:spPr>
          <a:xfrm>
            <a:off x="1752806" y="141673"/>
            <a:ext cx="622232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Calibri"/>
              <a:buNone/>
            </a:pPr>
            <a:r>
              <a:rPr lang="es-MX" b="1" dirty="0" err="1">
                <a:solidFill>
                  <a:srgbClr val="8296B0"/>
                </a:solidFill>
              </a:rPr>
              <a:t>Course</a:t>
            </a:r>
            <a:r>
              <a:rPr lang="es-MX" b="1" dirty="0">
                <a:solidFill>
                  <a:srgbClr val="8296B0"/>
                </a:solidFill>
              </a:rPr>
              <a:t> </a:t>
            </a:r>
            <a:r>
              <a:rPr lang="es-MX" b="1" dirty="0" err="1">
                <a:solidFill>
                  <a:srgbClr val="8296B0"/>
                </a:solidFill>
              </a:rPr>
              <a:t>Progression</a:t>
            </a:r>
            <a:endParaRPr b="1" dirty="0">
              <a:solidFill>
                <a:srgbClr val="8296B0"/>
              </a:solidFill>
            </a:endParaRPr>
          </a:p>
        </p:txBody>
      </p:sp>
      <p:sp>
        <p:nvSpPr>
          <p:cNvPr id="130" name="Google Shape;130;p7"/>
          <p:cNvSpPr/>
          <p:nvPr/>
        </p:nvSpPr>
        <p:spPr>
          <a:xfrm>
            <a:off x="10180796" y="1945717"/>
            <a:ext cx="1581509" cy="914400"/>
          </a:xfrm>
          <a:prstGeom prst="leftArrow">
            <a:avLst>
              <a:gd name="adj1" fmla="val 50000"/>
              <a:gd name="adj2" fmla="val 50000"/>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E708BC5A-CAA8-DF5B-EA20-74C7EED47522}"/>
              </a:ext>
            </a:extLst>
          </p:cNvPr>
          <p:cNvSpPr txBox="1"/>
          <p:nvPr/>
        </p:nvSpPr>
        <p:spPr>
          <a:xfrm>
            <a:off x="7029446" y="1037368"/>
            <a:ext cx="3942105" cy="369332"/>
          </a:xfrm>
          <a:prstGeom prst="rect">
            <a:avLst/>
          </a:prstGeom>
          <a:noFill/>
        </p:spPr>
        <p:txBody>
          <a:bodyPr wrap="none" rtlCol="0">
            <a:spAutoFit/>
          </a:bodyPr>
          <a:lstStyle/>
          <a:p>
            <a:r>
              <a:rPr lang="en-US" sz="1800" b="1" dirty="0"/>
              <a:t>Previous and subsequent courses</a:t>
            </a:r>
          </a:p>
        </p:txBody>
      </p:sp>
      <p:sp>
        <p:nvSpPr>
          <p:cNvPr id="4" name="Marcador de número de diapositiva 3">
            <a:extLst>
              <a:ext uri="{FF2B5EF4-FFF2-40B4-BE49-F238E27FC236}">
                <a16:creationId xmlns:a16="http://schemas.microsoft.com/office/drawing/2014/main" id="{1BC4CD79-0886-4543-9F38-9B0CEDCAC7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pic>
        <p:nvPicPr>
          <p:cNvPr id="5" name="Picture 2" descr="ENEP | Facebook">
            <a:extLst>
              <a:ext uri="{FF2B5EF4-FFF2-40B4-BE49-F238E27FC236}">
                <a16:creationId xmlns:a16="http://schemas.microsoft.com/office/drawing/2014/main" id="{83AD0748-3488-8267-3B09-ABF87EA887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8"/>
          <p:cNvPicPr preferRelativeResize="0">
            <a:picLocks noGrp="1" noChangeAspect="1"/>
          </p:cNvPicPr>
          <p:nvPr>
            <p:ph type="body" idx="1"/>
          </p:nvPr>
        </p:nvPicPr>
        <p:blipFill rotWithShape="1">
          <a:blip r:embed="rId3">
            <a:alphaModFix/>
          </a:blip>
          <a:srcRect l="27646" t="18606" r="24428" b="22789"/>
          <a:stretch/>
        </p:blipFill>
        <p:spPr>
          <a:xfrm>
            <a:off x="1565729" y="1"/>
            <a:ext cx="10199968" cy="6858000"/>
          </a:xfrm>
          <a:prstGeom prst="rect">
            <a:avLst/>
          </a:prstGeom>
          <a:noFill/>
          <a:ln>
            <a:noFill/>
          </a:ln>
        </p:spPr>
      </p:pic>
      <p:sp>
        <p:nvSpPr>
          <p:cNvPr id="3" name="CuadroTexto 2">
            <a:extLst>
              <a:ext uri="{FF2B5EF4-FFF2-40B4-BE49-F238E27FC236}">
                <a16:creationId xmlns:a16="http://schemas.microsoft.com/office/drawing/2014/main" id="{809790A9-6CDB-09E9-5B06-2C52752E801E}"/>
              </a:ext>
            </a:extLst>
          </p:cNvPr>
          <p:cNvSpPr txBox="1"/>
          <p:nvPr/>
        </p:nvSpPr>
        <p:spPr>
          <a:xfrm rot="5400000">
            <a:off x="3004270" y="2595306"/>
            <a:ext cx="1191065" cy="461665"/>
          </a:xfrm>
          <a:prstGeom prst="rect">
            <a:avLst/>
          </a:prstGeom>
          <a:noFill/>
        </p:spPr>
        <p:txBody>
          <a:bodyPr wrap="square" rtlCol="0">
            <a:spAutoFit/>
          </a:bodyPr>
          <a:lstStyle/>
          <a:p>
            <a:r>
              <a:rPr lang="en-US" sz="2400" b="1" dirty="0"/>
              <a:t>BASIC</a:t>
            </a:r>
          </a:p>
        </p:txBody>
      </p:sp>
      <p:sp>
        <p:nvSpPr>
          <p:cNvPr id="4" name="CuadroTexto 3">
            <a:extLst>
              <a:ext uri="{FF2B5EF4-FFF2-40B4-BE49-F238E27FC236}">
                <a16:creationId xmlns:a16="http://schemas.microsoft.com/office/drawing/2014/main" id="{837F89EE-C83D-833F-18E3-D2AD8B81E612}"/>
              </a:ext>
            </a:extLst>
          </p:cNvPr>
          <p:cNvSpPr txBox="1"/>
          <p:nvPr/>
        </p:nvSpPr>
        <p:spPr>
          <a:xfrm>
            <a:off x="2237940" y="5983204"/>
            <a:ext cx="1577102" cy="369332"/>
          </a:xfrm>
          <a:prstGeom prst="rect">
            <a:avLst/>
          </a:prstGeom>
          <a:noFill/>
        </p:spPr>
        <p:txBody>
          <a:bodyPr wrap="square" rtlCol="0">
            <a:spAutoFit/>
          </a:bodyPr>
          <a:lstStyle/>
          <a:p>
            <a:r>
              <a:rPr lang="en-US" sz="1800" b="1" dirty="0"/>
              <a:t>PROFICIENT</a:t>
            </a:r>
          </a:p>
        </p:txBody>
      </p:sp>
      <p:sp>
        <p:nvSpPr>
          <p:cNvPr id="5" name="CuadroTexto 4">
            <a:extLst>
              <a:ext uri="{FF2B5EF4-FFF2-40B4-BE49-F238E27FC236}">
                <a16:creationId xmlns:a16="http://schemas.microsoft.com/office/drawing/2014/main" id="{446C81F7-6631-B176-17DD-B7264976D7F3}"/>
              </a:ext>
            </a:extLst>
          </p:cNvPr>
          <p:cNvSpPr txBox="1"/>
          <p:nvPr/>
        </p:nvSpPr>
        <p:spPr>
          <a:xfrm rot="5400000">
            <a:off x="2550986" y="4423926"/>
            <a:ext cx="2036077" cy="400110"/>
          </a:xfrm>
          <a:prstGeom prst="rect">
            <a:avLst/>
          </a:prstGeom>
          <a:noFill/>
        </p:spPr>
        <p:txBody>
          <a:bodyPr wrap="square" rtlCol="0">
            <a:spAutoFit/>
          </a:bodyPr>
          <a:lstStyle/>
          <a:p>
            <a:r>
              <a:rPr lang="en-US" sz="2000" b="1" dirty="0"/>
              <a:t>INDEPENDANT</a:t>
            </a:r>
          </a:p>
        </p:txBody>
      </p:sp>
      <p:sp>
        <p:nvSpPr>
          <p:cNvPr id="6" name="Marcador de número de diapositiva 5">
            <a:extLst>
              <a:ext uri="{FF2B5EF4-FFF2-40B4-BE49-F238E27FC236}">
                <a16:creationId xmlns:a16="http://schemas.microsoft.com/office/drawing/2014/main" id="{7025ADD3-F6A4-B5F8-3A01-0C3CF6DD6F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pic>
        <p:nvPicPr>
          <p:cNvPr id="7" name="Picture 2" descr="ENEP | Facebook">
            <a:extLst>
              <a:ext uri="{FF2B5EF4-FFF2-40B4-BE49-F238E27FC236}">
                <a16:creationId xmlns:a16="http://schemas.microsoft.com/office/drawing/2014/main" id="{A29BDF8C-DAFC-D63F-216D-E3718C27CC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long does it take to learn another language? (Part 4) – Self-Study  English">
            <a:extLst>
              <a:ext uri="{FF2B5EF4-FFF2-40B4-BE49-F238E27FC236}">
                <a16:creationId xmlns:a16="http://schemas.microsoft.com/office/drawing/2014/main" id="{7A2A2294-1F67-544D-612D-E5CC1E5AD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130" y="861463"/>
            <a:ext cx="8301740" cy="558505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id="{A1F0A107-FDE4-3210-CB5E-BF1DDB025C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pic>
        <p:nvPicPr>
          <p:cNvPr id="5" name="Picture 2" descr="ENEP | Facebook">
            <a:extLst>
              <a:ext uri="{FF2B5EF4-FFF2-40B4-BE49-F238E27FC236}">
                <a16:creationId xmlns:a16="http://schemas.microsoft.com/office/drawing/2014/main" id="{3A8EE08E-DE0B-61FA-4378-FE50B45058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1" r="11745"/>
          <a:stretch/>
        </p:blipFill>
        <p:spPr bwMode="auto">
          <a:xfrm>
            <a:off x="154745" y="215132"/>
            <a:ext cx="994837" cy="104022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D97B48D-A610-74C6-1AEA-6317A2F5D70A}"/>
              </a:ext>
            </a:extLst>
          </p:cNvPr>
          <p:cNvSpPr txBox="1"/>
          <p:nvPr/>
        </p:nvSpPr>
        <p:spPr>
          <a:xfrm>
            <a:off x="1491175" y="215132"/>
            <a:ext cx="8975188" cy="646331"/>
          </a:xfrm>
          <a:prstGeom prst="rect">
            <a:avLst/>
          </a:prstGeom>
          <a:noFill/>
        </p:spPr>
        <p:txBody>
          <a:bodyPr wrap="square" rtlCol="0">
            <a:spAutoFit/>
          </a:bodyPr>
          <a:lstStyle/>
          <a:p>
            <a:r>
              <a:rPr lang="en-US" sz="3600" b="1" dirty="0"/>
              <a:t>How long does it take to learn English?</a:t>
            </a:r>
          </a:p>
        </p:txBody>
      </p:sp>
    </p:spTree>
    <p:extLst>
      <p:ext uri="{BB962C8B-B14F-4D97-AF65-F5344CB8AC3E}">
        <p14:creationId xmlns:p14="http://schemas.microsoft.com/office/powerpoint/2010/main" val="2571980963"/>
      </p:ext>
    </p:extLst>
  </p:cSld>
  <p:clrMapOvr>
    <a:masterClrMapping/>
  </p:clrMapOvr>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6013</TotalTime>
  <Words>2020</Words>
  <Application>Microsoft Office PowerPoint</Application>
  <PresentationFormat>Panorámica</PresentationFormat>
  <Paragraphs>350</Paragraphs>
  <Slides>33</Slides>
  <Notes>19</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33</vt:i4>
      </vt:variant>
    </vt:vector>
  </HeadingPairs>
  <TitlesOfParts>
    <vt:vector size="41" baseType="lpstr">
      <vt:lpstr>Arial</vt:lpstr>
      <vt:lpstr>Arial Narrow</vt:lpstr>
      <vt:lpstr>Calibri</vt:lpstr>
      <vt:lpstr>Calibri Light</vt:lpstr>
      <vt:lpstr>Comic Sans MS</vt:lpstr>
      <vt:lpstr>Noto Sans Symbols</vt:lpstr>
      <vt:lpstr>Office Theme</vt:lpstr>
      <vt:lpstr>1_Office Theme</vt:lpstr>
      <vt:lpstr>Presentación de PowerPoint</vt:lpstr>
      <vt:lpstr>Escuela Normal de Educación Preescolar School year 2023-2024  English A1.1 STARTING BASIC COMMUNICATION</vt:lpstr>
      <vt:lpstr>Purpose</vt:lpstr>
      <vt:lpstr>Presentación de PowerPoint</vt:lpstr>
      <vt:lpstr>Presentación de PowerPoint</vt:lpstr>
      <vt:lpstr>Presentación de PowerPoint</vt:lpstr>
      <vt:lpstr>Course Progression</vt:lpstr>
      <vt:lpstr>Presentación de PowerPoint</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Presentación de PowerPoint</vt:lpstr>
      <vt:lpstr>Structure (Contents and learning unit)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Treat each other with KINDNESS, DIGNITY AND RESPECT</vt:lpstr>
      <vt:lpstr>Presentación de PowerPoint</vt:lpstr>
      <vt:lpstr>STUDENT’S ROLE (Mentimeter)</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MARIA ELENA MEZA AGUADO</cp:lastModifiedBy>
  <cp:revision>183</cp:revision>
  <dcterms:created xsi:type="dcterms:W3CDTF">2018-08-18T02:13:40Z</dcterms:created>
  <dcterms:modified xsi:type="dcterms:W3CDTF">2023-09-05T01:59:15Z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0x010100E23FC4316C9E614A9E4DABEC5A6E8E00</vt:lpwstr>
  </property>
</Properties>
</file>