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9/4/2019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23A1CC3-2375-41D4-9E03-427CAF2A4C1A}" type="datetimeFigureOut">
              <a:rPr lang="en-US" dirty="0"/>
              <a:t>9/4/2019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FF16868-8199-4C2C-A5B1-63AEE139F88E}"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AD9FF7F-6988-44CC-821B-644E70CD2F73}"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C12C299-16B2-4475-990D-751901EACC14}"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9/4/2019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34E6425-0181-43F2-84FC-787E803FD2F8}" type="datetimeFigureOut">
              <a:rPr lang="en-US" dirty="0"/>
              <a:t>9/4/2019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9/4/2019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9/4/2019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6E86A4C-8E40-4F87-A4F0-01A0687C5742}" type="datetimeFigureOut">
              <a:rPr lang="en-US" dirty="0"/>
              <a:t>9/4/2019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smtClean="0"/>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5E72C73-2D91-4E12-BA25-F0AA0C03599B}" type="datetimeFigureOut">
              <a:rPr lang="en-US" dirty="0"/>
              <a:t>9/4/2019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9/4/2019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PROPÓSITOS Y ENFOQUE DEL CAMPO DE PENSAMIENTO MATEMÁTICO</a:t>
            </a:r>
            <a:endParaRPr lang="es-MX" dirty="0"/>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489295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¿Cuáles son los propósitos generales del campo de pensamiento matemático?</a:t>
            </a:r>
            <a:endParaRPr lang="es-MX" dirty="0"/>
          </a:p>
        </p:txBody>
      </p:sp>
      <p:sp>
        <p:nvSpPr>
          <p:cNvPr id="3" name="Marcador de contenido 2"/>
          <p:cNvSpPr>
            <a:spLocks noGrp="1"/>
          </p:cNvSpPr>
          <p:nvPr>
            <p:ph idx="1"/>
          </p:nvPr>
        </p:nvSpPr>
        <p:spPr/>
        <p:txBody>
          <a:bodyPr>
            <a:normAutofit fontScale="92500" lnSpcReduction="10000"/>
          </a:bodyPr>
          <a:lstStyle/>
          <a:p>
            <a:r>
              <a:rPr lang="es-MX" dirty="0"/>
              <a:t>Concebir las matemáticas como una construcción social en donde se formulan y argumentan hechos y procedimientos matemáticos. </a:t>
            </a:r>
            <a:endParaRPr lang="es-MX" dirty="0" smtClean="0"/>
          </a:p>
          <a:p>
            <a:r>
              <a:rPr lang="es-MX" dirty="0"/>
              <a:t>aprecien el valor de ese pensamiento, lo que ha de traducirse en actitudes y valores favorables hacia las matemáticas, su utilidad y su valor científico y cultural. </a:t>
            </a:r>
            <a:endParaRPr lang="es-MX" dirty="0" smtClean="0"/>
          </a:p>
          <a:p>
            <a:r>
              <a:rPr lang="es-MX" dirty="0" smtClean="0"/>
              <a:t>Adquirir </a:t>
            </a:r>
            <a:r>
              <a:rPr lang="es-MX" dirty="0"/>
              <a:t>actitudes positivas y críticas hacia las matemáticas: desarrollar confianza en sus propias capacidades y perseverancia al enfrentarse a problemas; disposición para el trabajo colaborativo y autónomo; curiosidad e interés por emprender procesos de búsqueda en la resolución de problemas. </a:t>
            </a:r>
            <a:endParaRPr lang="es-MX" dirty="0" smtClean="0"/>
          </a:p>
          <a:p>
            <a:r>
              <a:rPr lang="es-MX" dirty="0" smtClean="0"/>
              <a:t>Desarrollar </a:t>
            </a:r>
            <a:r>
              <a:rPr lang="es-MX" dirty="0"/>
              <a:t>habilidades que les permitan plantear y resolver problemas usando herramientas matemáticas, tomar decisiones y enfrentar situaciones no rutinarias</a:t>
            </a:r>
            <a:r>
              <a:rPr lang="es-MX" dirty="0" smtClean="0"/>
              <a:t>.</a:t>
            </a:r>
          </a:p>
          <a:p>
            <a:pPr marL="0" indent="0">
              <a:buNone/>
            </a:pPr>
            <a:endParaRPr lang="es-MX" dirty="0"/>
          </a:p>
        </p:txBody>
      </p:sp>
    </p:spTree>
    <p:extLst>
      <p:ext uri="{BB962C8B-B14F-4D97-AF65-F5344CB8AC3E}">
        <p14:creationId xmlns:p14="http://schemas.microsoft.com/office/powerpoint/2010/main" val="409780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973668"/>
            <a:ext cx="9667239" cy="706964"/>
          </a:xfrm>
        </p:spPr>
        <p:txBody>
          <a:bodyPr/>
          <a:lstStyle/>
          <a:p>
            <a:r>
              <a:rPr lang="es-MX" dirty="0" smtClean="0"/>
              <a:t>¿cuáles de los siguientes enunciados describen los propósitos de preescolar?</a:t>
            </a:r>
            <a:endParaRPr lang="es-MX" dirty="0"/>
          </a:p>
        </p:txBody>
      </p:sp>
      <p:sp>
        <p:nvSpPr>
          <p:cNvPr id="3" name="Marcador de contenido 2"/>
          <p:cNvSpPr>
            <a:spLocks noGrp="1"/>
          </p:cNvSpPr>
          <p:nvPr>
            <p:ph idx="1"/>
          </p:nvPr>
        </p:nvSpPr>
        <p:spPr>
          <a:xfrm>
            <a:off x="1423895" y="2291528"/>
            <a:ext cx="8825659" cy="4399728"/>
          </a:xfrm>
        </p:spPr>
        <p:txBody>
          <a:bodyPr>
            <a:normAutofit/>
          </a:bodyPr>
          <a:lstStyle/>
          <a:p>
            <a:r>
              <a:rPr lang="es-MX" dirty="0" smtClean="0"/>
              <a:t>Reconocer </a:t>
            </a:r>
            <a:r>
              <a:rPr lang="es-MX" dirty="0"/>
              <a:t>experimentos aleatorios y desarrollar una idea intuitiva de espacio </a:t>
            </a:r>
            <a:r>
              <a:rPr lang="es-MX" dirty="0" err="1"/>
              <a:t>muestral</a:t>
            </a:r>
            <a:r>
              <a:rPr lang="es-MX" dirty="0"/>
              <a:t>.</a:t>
            </a:r>
          </a:p>
          <a:p>
            <a:r>
              <a:rPr lang="es-MX" dirty="0"/>
              <a:t>Conocer y usar las propiedades básicas de triángulos, cuadriláteros, polígonos regulares, círculos y prismas.</a:t>
            </a:r>
          </a:p>
          <a:p>
            <a:r>
              <a:rPr lang="es-MX" dirty="0" smtClean="0"/>
              <a:t>Usar </a:t>
            </a:r>
            <a:r>
              <a:rPr lang="es-MX" dirty="0"/>
              <a:t>el razonamiento matemático en situaciones diversas que demanden utilizar el conteo y los primeros números. </a:t>
            </a:r>
            <a:endParaRPr lang="es-MX" dirty="0" smtClean="0"/>
          </a:p>
          <a:p>
            <a:r>
              <a:rPr lang="es-MX" dirty="0"/>
              <a:t>Buscar, organizar, analizar e interpretar datos con un propósito específico, y luego comunicar la información que resulte de este proceso. </a:t>
            </a:r>
            <a:endParaRPr lang="es-MX" dirty="0" smtClean="0"/>
          </a:p>
          <a:p>
            <a:r>
              <a:rPr lang="es-MX" dirty="0" smtClean="0"/>
              <a:t>Comprender </a:t>
            </a:r>
            <a:r>
              <a:rPr lang="es-MX" dirty="0"/>
              <a:t>las relaciones entre los datos de un problema y usar procedimientos propios para resolverlos.</a:t>
            </a:r>
          </a:p>
          <a:p>
            <a:r>
              <a:rPr lang="es-MX" dirty="0" smtClean="0"/>
              <a:t>Razonar </a:t>
            </a:r>
            <a:r>
              <a:rPr lang="es-MX" dirty="0"/>
              <a:t>para reconocer atributos, comparar y medir la longitud de objetos y la capacidad de recipientes, así como para reconocer el orden temporal de diferentes sucesos y ubicar objetos en el espacio.</a:t>
            </a:r>
          </a:p>
        </p:txBody>
      </p:sp>
    </p:spTree>
    <p:extLst>
      <p:ext uri="{BB962C8B-B14F-4D97-AF65-F5344CB8AC3E}">
        <p14:creationId xmlns:p14="http://schemas.microsoft.com/office/powerpoint/2010/main" val="229543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dirty="0" smtClean="0"/>
              <a:t>CUAL DE LOS SIGUIENTES TEXTOS DESCRIBE EL ENFOQUE DEL CAMPO DE PENSAMIENTO MATEMÁTICO EN PREESCOLAR</a:t>
            </a:r>
            <a:endParaRPr lang="es-MX" sz="2800" dirty="0"/>
          </a:p>
        </p:txBody>
      </p:sp>
      <p:sp>
        <p:nvSpPr>
          <p:cNvPr id="3" name="Marcador de contenido 2"/>
          <p:cNvSpPr>
            <a:spLocks noGrp="1"/>
          </p:cNvSpPr>
          <p:nvPr>
            <p:ph idx="1"/>
          </p:nvPr>
        </p:nvSpPr>
        <p:spPr>
          <a:xfrm>
            <a:off x="8143538" y="2312147"/>
            <a:ext cx="3926541" cy="3860053"/>
          </a:xfrm>
        </p:spPr>
        <p:txBody>
          <a:bodyPr>
            <a:noAutofit/>
          </a:bodyPr>
          <a:lstStyle/>
          <a:p>
            <a:pPr marL="0" indent="0">
              <a:buNone/>
            </a:pPr>
            <a:r>
              <a:rPr lang="es-MX" sz="1400" dirty="0"/>
              <a:t>El Campo de Formación Académica Pensamiento Matemático está íntimamente relacionado con los otros campos que conforman el currículo de la educación básica. Para resolver un problema matemático se requiere la comprensión lectora y la comunicación oral y escrita. Asimismo, el trabajo en una diversidad de problemas matemáticos permite establecer relaciones naturales y estrechas con el estudio de todas las ciencias, con el arte y con la educación física. Por ello, este Campo de Formación Académica es un elemento esencial del currículo que contribuye a que los estudiantes desarrollen los rasgos del perfil de egreso de la educación básica. </a:t>
            </a:r>
          </a:p>
        </p:txBody>
      </p:sp>
      <p:sp>
        <p:nvSpPr>
          <p:cNvPr id="4" name="Marcador de contenido 2"/>
          <p:cNvSpPr txBox="1">
            <a:spLocks/>
          </p:cNvSpPr>
          <p:nvPr/>
        </p:nvSpPr>
        <p:spPr>
          <a:xfrm>
            <a:off x="194536" y="2417326"/>
            <a:ext cx="3496236" cy="34163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es-MX" sz="1600" dirty="0" smtClean="0"/>
              <a:t>Las matemáticas son un conjunto de conceptos, métodos y técnicas mediante los cuales es posible analizar fenómenos y situaciones en contextos diversos; interpretar y procesar información, tanto cuantitativa como cualitativa; identificar patrones y regularidades, así como plantear y resolver problemas. Proporcionan un lenguaje preciso y conciso para modelar, analizar y comunicar observaciones que se realizan en distintos campos.</a:t>
            </a:r>
            <a:endParaRPr lang="es-MX" sz="1600" dirty="0"/>
          </a:p>
        </p:txBody>
      </p:sp>
      <p:sp>
        <p:nvSpPr>
          <p:cNvPr id="5" name="Rectángulo 4"/>
          <p:cNvSpPr/>
          <p:nvPr/>
        </p:nvSpPr>
        <p:spPr>
          <a:xfrm>
            <a:off x="3853032" y="2417326"/>
            <a:ext cx="3965986" cy="3754874"/>
          </a:xfrm>
          <a:prstGeom prst="rect">
            <a:avLst/>
          </a:prstGeom>
        </p:spPr>
        <p:txBody>
          <a:bodyPr wrap="square">
            <a:spAutoFit/>
          </a:bodyPr>
          <a:lstStyle/>
          <a:p>
            <a:r>
              <a:rPr lang="es-MX" sz="1400" dirty="0"/>
              <a:t>El pensamiento matemático es deductivo, desarrolla en el niño la capacidad para inferir resultados o conclusiones con base en condiciones y datos conocidos. Para su desarrollo es necesario que los alumnos realicen diversas actividades y resolver numerosas situaciones que representen un problema o un reto. En la búsqueda de solución se adquiere el conocimiento matemático implicado en dichas situaciones. En este proceso se posibilita también que los niños desarrollen formas de pensar para formular conjeturas y procedimientos. Esta perspectiva se basa en el planteamiento y la resolución de problemas también conocido como aprender resolviendo. </a:t>
            </a:r>
          </a:p>
        </p:txBody>
      </p:sp>
    </p:spTree>
    <p:extLst>
      <p:ext uri="{BB962C8B-B14F-4D97-AF65-F5344CB8AC3E}">
        <p14:creationId xmlns:p14="http://schemas.microsoft.com/office/powerpoint/2010/main" val="2615339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TotalTime>
  <Words>553</Words>
  <Application>Microsoft Office PowerPoint</Application>
  <PresentationFormat>Panorámica</PresentationFormat>
  <Paragraphs>17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Sala de reuniones Ion</vt:lpstr>
      <vt:lpstr>PROPÓSITOS Y ENFOQUE DEL CAMPO DE PENSAMIENTO MATEMÁTICO</vt:lpstr>
      <vt:lpstr>¿Cuáles son los propósitos generales del campo de pensamiento matemático?</vt:lpstr>
      <vt:lpstr>¿cuáles de los siguientes enunciados describen los propósitos de preescolar?</vt:lpstr>
      <vt:lpstr>CUAL DE LOS SIGUIENTES TEXTOS DESCRIBE EL ENFOQUE DEL CAMPO DE PENSAMIENTO MATEMÁTICO EN PREESCOLAR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2</cp:revision>
  <dcterms:created xsi:type="dcterms:W3CDTF">2019-09-04T15:31:02Z</dcterms:created>
  <dcterms:modified xsi:type="dcterms:W3CDTF">2019-09-04T15:45:43Z</dcterms:modified>
</cp:coreProperties>
</file>