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63" r:id="rId6"/>
    <p:sldId id="261" r:id="rId7"/>
    <p:sldId id="262" r:id="rId8"/>
    <p:sldId id="264" r:id="rId9"/>
    <p:sldId id="265" r:id="rId10"/>
    <p:sldId id="257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752F-FC41-4145-8D61-15244DD00789}" type="datetimeFigureOut">
              <a:rPr lang="es-ES" smtClean="0"/>
              <a:t>22/10/2019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54BA-AB90-44EA-A0E2-5D374E085A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9840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752F-FC41-4145-8D61-15244DD00789}" type="datetimeFigureOut">
              <a:rPr lang="es-ES" smtClean="0"/>
              <a:t>22/10/2019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54BA-AB90-44EA-A0E2-5D374E085A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1951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752F-FC41-4145-8D61-15244DD00789}" type="datetimeFigureOut">
              <a:rPr lang="es-ES" smtClean="0"/>
              <a:t>22/10/2019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54BA-AB90-44EA-A0E2-5D374E085A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2466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752F-FC41-4145-8D61-15244DD00789}" type="datetimeFigureOut">
              <a:rPr lang="es-ES" smtClean="0"/>
              <a:t>22/10/2019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54BA-AB90-44EA-A0E2-5D374E085A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1078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752F-FC41-4145-8D61-15244DD00789}" type="datetimeFigureOut">
              <a:rPr lang="es-ES" smtClean="0"/>
              <a:t>22/10/2019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54BA-AB90-44EA-A0E2-5D374E085A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970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752F-FC41-4145-8D61-15244DD00789}" type="datetimeFigureOut">
              <a:rPr lang="es-ES" smtClean="0"/>
              <a:t>22/10/2019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54BA-AB90-44EA-A0E2-5D374E085A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7322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752F-FC41-4145-8D61-15244DD00789}" type="datetimeFigureOut">
              <a:rPr lang="es-ES" smtClean="0"/>
              <a:t>22/10/2019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54BA-AB90-44EA-A0E2-5D374E085A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854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752F-FC41-4145-8D61-15244DD00789}" type="datetimeFigureOut">
              <a:rPr lang="es-ES" smtClean="0"/>
              <a:t>22/10/2019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54BA-AB90-44EA-A0E2-5D374E085A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0329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752F-FC41-4145-8D61-15244DD00789}" type="datetimeFigureOut">
              <a:rPr lang="es-ES" smtClean="0"/>
              <a:t>22/10/2019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54BA-AB90-44EA-A0E2-5D374E085A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4203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752F-FC41-4145-8D61-15244DD00789}" type="datetimeFigureOut">
              <a:rPr lang="es-ES" smtClean="0"/>
              <a:t>22/10/2019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54BA-AB90-44EA-A0E2-5D374E085A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329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752F-FC41-4145-8D61-15244DD00789}" type="datetimeFigureOut">
              <a:rPr lang="es-ES" smtClean="0"/>
              <a:t>22/10/2019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54BA-AB90-44EA-A0E2-5D374E085A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418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6752F-FC41-4145-8D61-15244DD00789}" type="datetimeFigureOut">
              <a:rPr lang="es-ES" smtClean="0"/>
              <a:t>22/10/2019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A54BA-AB90-44EA-A0E2-5D374E085A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44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82" y="-19724"/>
            <a:ext cx="8597154" cy="687772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93059" y="342567"/>
            <a:ext cx="9144000" cy="961931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</a:rPr>
              <a:t>Time to celebrate!</a:t>
            </a:r>
            <a:endParaRPr lang="es-ES" sz="8800" b="1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93941" y="1591980"/>
            <a:ext cx="1999129" cy="418633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Unit 4</a:t>
            </a:r>
            <a:endParaRPr lang="es-ES" sz="4800" b="1" dirty="0"/>
          </a:p>
        </p:txBody>
      </p:sp>
    </p:spTree>
    <p:extLst>
      <p:ext uri="{BB962C8B-B14F-4D97-AF65-F5344CB8AC3E}">
        <p14:creationId xmlns:p14="http://schemas.microsoft.com/office/powerpoint/2010/main" val="372334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Where do </a:t>
            </a:r>
            <a:r>
              <a:rPr lang="en-US" dirty="0" smtClean="0"/>
              <a:t>weddings </a:t>
            </a:r>
            <a:r>
              <a:rPr lang="en-US" dirty="0"/>
              <a:t>normally take place?</a:t>
            </a:r>
            <a:endParaRPr lang="es-ES" dirty="0"/>
          </a:p>
          <a:p>
            <a:pPr lvl="0"/>
            <a:r>
              <a:rPr lang="en-US" dirty="0"/>
              <a:t>Is there a ceremony or a reception?</a:t>
            </a:r>
            <a:endParaRPr lang="es-ES" dirty="0"/>
          </a:p>
          <a:p>
            <a:pPr lvl="0"/>
            <a:r>
              <a:rPr lang="en-US" dirty="0"/>
              <a:t>How are they different?</a:t>
            </a:r>
            <a:endParaRPr lang="es-ES" dirty="0"/>
          </a:p>
          <a:p>
            <a:pPr lvl="0"/>
            <a:r>
              <a:rPr lang="en-US" dirty="0"/>
              <a:t>Do the bride and groom wear special clothes?</a:t>
            </a:r>
            <a:endParaRPr lang="es-ES" dirty="0"/>
          </a:p>
          <a:p>
            <a:pPr lvl="0"/>
            <a:r>
              <a:rPr lang="en-US" dirty="0"/>
              <a:t>Who gives gifts?</a:t>
            </a:r>
            <a:endParaRPr lang="es-ES" dirty="0"/>
          </a:p>
          <a:p>
            <a:pPr lvl="0"/>
            <a:r>
              <a:rPr lang="en-US" dirty="0"/>
              <a:t>Do guests give speeches at the reception?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886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some public holidays in Mexico?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(* =not official)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849471" y="1825625"/>
            <a:ext cx="6212541" cy="487101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1 Jan	Tue	New Year's Day</a:t>
            </a:r>
          </a:p>
          <a:p>
            <a:pPr marL="0" indent="0">
              <a:buNone/>
            </a:pPr>
            <a:r>
              <a:rPr lang="en-US" dirty="0" smtClean="0"/>
              <a:t>4 Feb	Mon	Constitution Day</a:t>
            </a:r>
          </a:p>
          <a:p>
            <a:pPr marL="0" indent="0">
              <a:buNone/>
            </a:pPr>
            <a:r>
              <a:rPr lang="en-US" dirty="0" smtClean="0"/>
              <a:t>18 Mar	Mon	Benito Juarez Day</a:t>
            </a:r>
          </a:p>
          <a:p>
            <a:pPr marL="0" indent="0">
              <a:buNone/>
            </a:pPr>
            <a:r>
              <a:rPr lang="en-US" dirty="0" smtClean="0"/>
              <a:t>18 Apr	Thu	Holy Thursday *</a:t>
            </a:r>
          </a:p>
          <a:p>
            <a:pPr marL="0" indent="0">
              <a:buNone/>
            </a:pPr>
            <a:r>
              <a:rPr lang="en-US" dirty="0" smtClean="0"/>
              <a:t>19 Apr	Fri	Good Friday *</a:t>
            </a:r>
          </a:p>
          <a:p>
            <a:pPr marL="0" indent="0">
              <a:buNone/>
            </a:pPr>
            <a:r>
              <a:rPr lang="en-US" dirty="0" smtClean="0"/>
              <a:t>1 May	Wed	Labor Day</a:t>
            </a:r>
          </a:p>
          <a:p>
            <a:pPr marL="0" indent="0">
              <a:buNone/>
            </a:pPr>
            <a:r>
              <a:rPr lang="en-US" dirty="0" smtClean="0"/>
              <a:t>5 May	Sun	Anniversary of the Battle of Puebla* </a:t>
            </a:r>
          </a:p>
          <a:p>
            <a:pPr marL="0" indent="0">
              <a:buNone/>
            </a:pPr>
            <a:r>
              <a:rPr lang="en-US" dirty="0" smtClean="0"/>
              <a:t>16 Sep	Mon	Independence Day</a:t>
            </a:r>
          </a:p>
          <a:p>
            <a:pPr marL="0" indent="0">
              <a:buNone/>
            </a:pPr>
            <a:r>
              <a:rPr lang="en-US" dirty="0" smtClean="0"/>
              <a:t>12 Oct	Sat	Day of the Race </a:t>
            </a:r>
          </a:p>
          <a:p>
            <a:pPr marL="0" indent="0">
              <a:buNone/>
            </a:pPr>
            <a:r>
              <a:rPr lang="en-US" dirty="0" smtClean="0"/>
              <a:t>2 Nov	Sat	All Souls' Day *</a:t>
            </a:r>
          </a:p>
          <a:p>
            <a:pPr marL="0" indent="0">
              <a:buNone/>
            </a:pPr>
            <a:r>
              <a:rPr lang="en-US" dirty="0" smtClean="0"/>
              <a:t>18 Nov	Mon	Revolution Day</a:t>
            </a:r>
          </a:p>
          <a:p>
            <a:pPr marL="0" indent="0">
              <a:buNone/>
            </a:pPr>
            <a:r>
              <a:rPr lang="en-US" dirty="0" smtClean="0"/>
              <a:t>12 Dec	Thu	Lady of Guadalupe Day *</a:t>
            </a:r>
          </a:p>
          <a:p>
            <a:pPr marL="0" indent="0">
              <a:buNone/>
            </a:pPr>
            <a:r>
              <a:rPr lang="en-US" dirty="0" smtClean="0"/>
              <a:t>25 Dec	Wed	Christmas Day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95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ways to celebrate your  favorite holiday or festival or special occasions.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your favorite special occasion?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Why is it your favorite occasion? What makes it so special for you?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do you do on that occasion? Use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63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Unscramble game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 parade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2. flowers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3. decorations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4. wedding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5. presents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6. gifts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7. fireworks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8. relatives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9. meal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10. costumes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11. customs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12. bride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13. groom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14. skeleton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15. trick or treat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16. messy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17. get engaged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18. look forward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1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1979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LISTENING. Time for Carnival</a:t>
            </a:r>
            <a:endParaRPr lang="es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887104"/>
            <a:ext cx="10515600" cy="52898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 A. Three facts: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Carnival is ___  _______  ______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or________________in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 in late____________ or _____________March.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Carnival lasts_______  ______________days.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People ________________Carnival____  _______Brazil, but the_____  _________party is _____  ________  ______  ____________.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Hotels _______  _____ really _____________.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are___________ ______________ all over the ________. For the parade, people __________on the _____________and practice the _________  _________  for _________ as ________ of a ___________.</a:t>
            </a:r>
          </a:p>
          <a:p>
            <a:pPr marL="0" indent="0">
              <a:buNone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59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0" y="687854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Listen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You will hear three people discuss their favorite day of the year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half" idx="1"/>
          </p:nvPr>
        </p:nvSpPr>
        <p:spPr>
          <a:xfrm>
            <a:off x="374176" y="1825625"/>
            <a:ext cx="3787588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Holidays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>
          <a:xfrm>
            <a:off x="5634317" y="1825625"/>
            <a:ext cx="6055659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Things he or she does on that day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4"/>
          <p:cNvSpPr txBox="1">
            <a:spLocks/>
          </p:cNvSpPr>
          <p:nvPr/>
        </p:nvSpPr>
        <p:spPr>
          <a:xfrm>
            <a:off x="838199" y="280566"/>
            <a:ext cx="10625919" cy="56659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Perspectives</a:t>
            </a:r>
            <a:endParaRPr lang="es-E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183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199" y="122831"/>
            <a:ext cx="10789693" cy="1239776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1: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 clause of time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586854" y="1362607"/>
            <a:ext cx="11247798" cy="2854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Student’s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Day is a day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relative clause of time is formed with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which refers to the noun phrase (e.g. the days, the month, the season, the time) that comes before it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30" name="Picture 6" descr="Resultado de imagen para obon festiv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85" y="3977671"/>
            <a:ext cx="4724168" cy="270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contenido 5"/>
          <p:cNvSpPr txBox="1">
            <a:spLocks/>
          </p:cNvSpPr>
          <p:nvPr/>
        </p:nvSpPr>
        <p:spPr>
          <a:xfrm>
            <a:off x="833304" y="4542535"/>
            <a:ext cx="6449704" cy="13544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is an annual event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Japanese people commemorate their ancestors.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482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5496" y="272955"/>
            <a:ext cx="10515600" cy="928048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Adverbial clauses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time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1445" y="1446663"/>
            <a:ext cx="10931855" cy="47303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women get married, they usually wear a brightly colored sari.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people 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married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they plan the wedding.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adverbial clause                      main clause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Adverb+subject+verb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 adverbial clause is subordinate. It cannot occur on its own and is always attached to a main clause.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they marry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couples send invitations.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Couples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before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marry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brir llave 3"/>
          <p:cNvSpPr/>
          <p:nvPr/>
        </p:nvSpPr>
        <p:spPr>
          <a:xfrm rot="16200000">
            <a:off x="2770496" y="460375"/>
            <a:ext cx="341194" cy="459929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sp>
        <p:nvSpPr>
          <p:cNvPr id="5" name="Abrir llave 4"/>
          <p:cNvSpPr/>
          <p:nvPr/>
        </p:nvSpPr>
        <p:spPr>
          <a:xfrm rot="16200000">
            <a:off x="6950695" y="1078505"/>
            <a:ext cx="341194" cy="336303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5860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832513"/>
            <a:ext cx="10515600" cy="5344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happens when people get married in your country?</a:t>
            </a:r>
          </a:p>
          <a:p>
            <a:pPr marL="0" indent="0">
              <a:buNone/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When a couple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gets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married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indent="0"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Before a couple gets married…</a:t>
            </a:r>
          </a:p>
          <a:p>
            <a:pPr marL="0" indent="0"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After a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couple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gets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married…</a:t>
            </a:r>
          </a:p>
          <a:p>
            <a:pPr marL="0" indent="0">
              <a:buNone/>
            </a:pPr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0247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442</Words>
  <Application>Microsoft Office PowerPoint</Application>
  <PresentationFormat>Panorámica</PresentationFormat>
  <Paragraphs>82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Time to celebrate!</vt:lpstr>
      <vt:lpstr>What are some public holidays in Mexico? (* =not official)</vt:lpstr>
      <vt:lpstr>There are ways to celebrate your  favorite holiday or festival or special occasions.</vt:lpstr>
      <vt:lpstr>Unscramble game</vt:lpstr>
      <vt:lpstr>LISTENING. Time for Carnival</vt:lpstr>
      <vt:lpstr>Listen. You will hear three people discuss their favorite day of the year.</vt:lpstr>
      <vt:lpstr>Grammar focus 1: Relative clause of time</vt:lpstr>
      <vt:lpstr>Grammar focus 2: Adverbial clauses of time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Elena</dc:creator>
  <cp:lastModifiedBy>Maria Elena</cp:lastModifiedBy>
  <cp:revision>30</cp:revision>
  <dcterms:created xsi:type="dcterms:W3CDTF">2019-10-14T16:23:56Z</dcterms:created>
  <dcterms:modified xsi:type="dcterms:W3CDTF">2019-10-22T16:37:15Z</dcterms:modified>
</cp:coreProperties>
</file>