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5" d="100"/>
          <a:sy n="65" d="100"/>
        </p:scale>
        <p:origin x="7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4562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6847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971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7523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5484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709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7189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808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852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3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5/13/2020</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‹Nº›</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6077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5/13/2020</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‹Nº›</a:t>
            </a:fld>
            <a:endParaRPr lang="en-US"/>
          </a:p>
        </p:txBody>
      </p:sp>
    </p:spTree>
    <p:extLst>
      <p:ext uri="{BB962C8B-B14F-4D97-AF65-F5344CB8AC3E}">
        <p14:creationId xmlns:p14="http://schemas.microsoft.com/office/powerpoint/2010/main" val="288893842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19" r:id="rId6"/>
    <p:sldLayoutId id="2147483715" r:id="rId7"/>
    <p:sldLayoutId id="2147483716" r:id="rId8"/>
    <p:sldLayoutId id="2147483717" r:id="rId9"/>
    <p:sldLayoutId id="2147483718"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CE1AED4-C7FF-4468-BF54-4470A0A3E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magen que contiene alimentos&#10;&#10;Descripción generada automáticamente">
            <a:extLst>
              <a:ext uri="{FF2B5EF4-FFF2-40B4-BE49-F238E27FC236}">
                <a16:creationId xmlns:a16="http://schemas.microsoft.com/office/drawing/2014/main" id="{246013AF-04DC-4A63-9380-AE6515678DE0}"/>
              </a:ext>
            </a:extLst>
          </p:cNvPr>
          <p:cNvPicPr>
            <a:picLocks noChangeAspect="1"/>
          </p:cNvPicPr>
          <p:nvPr/>
        </p:nvPicPr>
        <p:blipFill rotWithShape="1">
          <a:blip r:embed="rId2"/>
          <a:srcRect t="6180" r="-1" b="6249"/>
          <a:stretch/>
        </p:blipFill>
        <p:spPr>
          <a:xfrm>
            <a:off x="3068" y="10"/>
            <a:ext cx="12188932" cy="6857990"/>
          </a:xfrm>
          <a:prstGeom prst="rect">
            <a:avLst/>
          </a:prstGeom>
        </p:spPr>
      </p:pic>
      <p:sp>
        <p:nvSpPr>
          <p:cNvPr id="11" name="Rectangle 10">
            <a:extLst>
              <a:ext uri="{FF2B5EF4-FFF2-40B4-BE49-F238E27FC236}">
                <a16:creationId xmlns:a16="http://schemas.microsoft.com/office/drawing/2014/main" id="{BDE94FAB-AA60-43B4-A2C3-3A940B9A95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8288273-7A3A-4B82-ADDB-108EA2960589}"/>
              </a:ext>
            </a:extLst>
          </p:cNvPr>
          <p:cNvSpPr>
            <a:spLocks noGrp="1"/>
          </p:cNvSpPr>
          <p:nvPr>
            <p:ph type="ctrTitle"/>
          </p:nvPr>
        </p:nvSpPr>
        <p:spPr>
          <a:xfrm>
            <a:off x="1676400" y="2247880"/>
            <a:ext cx="9144000" cy="1152663"/>
          </a:xfrm>
        </p:spPr>
        <p:txBody>
          <a:bodyPr>
            <a:normAutofit/>
          </a:bodyPr>
          <a:lstStyle/>
          <a:p>
            <a:pPr algn="ctr"/>
            <a:r>
              <a:rPr lang="es-MX" sz="4400" dirty="0">
                <a:solidFill>
                  <a:srgbClr val="FF0000"/>
                </a:solidFill>
              </a:rPr>
              <a:t>Magnitudes y medidas  </a:t>
            </a:r>
          </a:p>
        </p:txBody>
      </p:sp>
      <p:sp>
        <p:nvSpPr>
          <p:cNvPr id="3" name="Subtítulo 2">
            <a:extLst>
              <a:ext uri="{FF2B5EF4-FFF2-40B4-BE49-F238E27FC236}">
                <a16:creationId xmlns:a16="http://schemas.microsoft.com/office/drawing/2014/main" id="{8F2036C4-5AEE-4230-9A70-87CD3392C5C2}"/>
              </a:ext>
            </a:extLst>
          </p:cNvPr>
          <p:cNvSpPr>
            <a:spLocks noGrp="1"/>
          </p:cNvSpPr>
          <p:nvPr>
            <p:ph type="subTitle" idx="1"/>
          </p:nvPr>
        </p:nvSpPr>
        <p:spPr>
          <a:xfrm>
            <a:off x="1522476" y="4206676"/>
            <a:ext cx="9144000" cy="646785"/>
          </a:xfrm>
        </p:spPr>
        <p:txBody>
          <a:bodyPr>
            <a:noAutofit/>
          </a:bodyPr>
          <a:lstStyle/>
          <a:p>
            <a:pPr algn="ctr"/>
            <a:endParaRPr lang="es-MX" sz="2800" dirty="0">
              <a:solidFill>
                <a:srgbClr val="FF0000"/>
              </a:solidFill>
            </a:endParaRPr>
          </a:p>
          <a:p>
            <a:pPr algn="ctr"/>
            <a:r>
              <a:rPr lang="es-MX" sz="2800" dirty="0">
                <a:solidFill>
                  <a:srgbClr val="FF0000"/>
                </a:solidFill>
              </a:rPr>
              <a:t>Aprendizajes esperados </a:t>
            </a:r>
          </a:p>
        </p:txBody>
      </p:sp>
    </p:spTree>
    <p:extLst>
      <p:ext uri="{BB962C8B-B14F-4D97-AF65-F5344CB8AC3E}">
        <p14:creationId xmlns:p14="http://schemas.microsoft.com/office/powerpoint/2010/main" val="392241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DA4A78-E8DE-4095-8D42-31110BC5D4E0}"/>
              </a:ext>
            </a:extLst>
          </p:cNvPr>
          <p:cNvSpPr>
            <a:spLocks noGrp="1"/>
          </p:cNvSpPr>
          <p:nvPr>
            <p:ph type="title"/>
          </p:nvPr>
        </p:nvSpPr>
        <p:spPr>
          <a:xfrm>
            <a:off x="689113" y="365125"/>
            <a:ext cx="10664687" cy="1325563"/>
          </a:xfrm>
        </p:spPr>
        <p:txBody>
          <a:bodyPr>
            <a:noAutofit/>
          </a:bodyPr>
          <a:lstStyle/>
          <a:p>
            <a:pPr algn="just"/>
            <a:r>
              <a:rPr lang="es-ES" sz="2800" i="1" dirty="0"/>
              <a:t>Usa expresiones temporales y representaciones gráficas para explicar la sucesión de eventos.</a:t>
            </a:r>
            <a:endParaRPr lang="es-MX" sz="2800" dirty="0"/>
          </a:p>
        </p:txBody>
      </p:sp>
      <p:graphicFrame>
        <p:nvGraphicFramePr>
          <p:cNvPr id="4" name="Tabla 6">
            <a:extLst>
              <a:ext uri="{FF2B5EF4-FFF2-40B4-BE49-F238E27FC236}">
                <a16:creationId xmlns:a16="http://schemas.microsoft.com/office/drawing/2014/main" id="{13B68744-B6AD-4374-8F5B-157D4F91D224}"/>
              </a:ext>
            </a:extLst>
          </p:cNvPr>
          <p:cNvGraphicFramePr>
            <a:graphicFrameLocks/>
          </p:cNvGraphicFramePr>
          <p:nvPr>
            <p:extLst>
              <p:ext uri="{D42A27DB-BD31-4B8C-83A1-F6EECF244321}">
                <p14:modId xmlns:p14="http://schemas.microsoft.com/office/powerpoint/2010/main" val="3799522615"/>
              </p:ext>
            </p:extLst>
          </p:nvPr>
        </p:nvGraphicFramePr>
        <p:xfrm>
          <a:off x="763657" y="1417890"/>
          <a:ext cx="10515597" cy="5074985"/>
        </p:xfrm>
        <a:graphic>
          <a:graphicData uri="http://schemas.openxmlformats.org/drawingml/2006/table">
            <a:tbl>
              <a:tblPr firstRow="1" bandRow="1">
                <a:tableStyleId>{5C22544A-7EE6-4342-B048-85BDC9FD1C3A}</a:tableStyleId>
              </a:tblPr>
              <a:tblGrid>
                <a:gridCol w="3322983">
                  <a:extLst>
                    <a:ext uri="{9D8B030D-6E8A-4147-A177-3AD203B41FA5}">
                      <a16:colId xmlns:a16="http://schemas.microsoft.com/office/drawing/2014/main" val="3964231055"/>
                    </a:ext>
                  </a:extLst>
                </a:gridCol>
                <a:gridCol w="3687415">
                  <a:extLst>
                    <a:ext uri="{9D8B030D-6E8A-4147-A177-3AD203B41FA5}">
                      <a16:colId xmlns:a16="http://schemas.microsoft.com/office/drawing/2014/main" val="1604732118"/>
                    </a:ext>
                  </a:extLst>
                </a:gridCol>
                <a:gridCol w="3505199">
                  <a:extLst>
                    <a:ext uri="{9D8B030D-6E8A-4147-A177-3AD203B41FA5}">
                      <a16:colId xmlns:a16="http://schemas.microsoft.com/office/drawing/2014/main" val="21958688"/>
                    </a:ext>
                  </a:extLst>
                </a:gridCol>
              </a:tblGrid>
              <a:tr h="563945">
                <a:tc>
                  <a:txBody>
                    <a:bodyPr/>
                    <a:lstStyle/>
                    <a:p>
                      <a:pPr algn="ctr"/>
                      <a:r>
                        <a:rPr lang="es-MX" sz="2000" dirty="0"/>
                        <a:t>NIVEL DE PROFUNDIDAD</a:t>
                      </a:r>
                    </a:p>
                  </a:txBody>
                  <a:tcPr/>
                </a:tc>
                <a:tc>
                  <a:txBody>
                    <a:bodyPr/>
                    <a:lstStyle/>
                    <a:p>
                      <a:pPr algn="ctr"/>
                      <a:r>
                        <a:rPr lang="es-MX" sz="2000" dirty="0"/>
                        <a:t>¿QUÉ DEBEN SABER?</a:t>
                      </a:r>
                    </a:p>
                  </a:txBody>
                  <a:tcPr/>
                </a:tc>
                <a:tc>
                  <a:txBody>
                    <a:bodyPr/>
                    <a:lstStyle/>
                    <a:p>
                      <a:pPr algn="ctr"/>
                      <a:r>
                        <a:rPr lang="es-MX" sz="2000" dirty="0"/>
                        <a:t>¿QUÉ DEBEN HACER?</a:t>
                      </a:r>
                    </a:p>
                  </a:txBody>
                  <a:tcPr/>
                </a:tc>
                <a:extLst>
                  <a:ext uri="{0D108BD9-81ED-4DB2-BD59-A6C34878D82A}">
                    <a16:rowId xmlns:a16="http://schemas.microsoft.com/office/drawing/2014/main" val="114704312"/>
                  </a:ext>
                </a:extLst>
              </a:tr>
              <a:tr h="4162082">
                <a:tc>
                  <a:txBody>
                    <a:bodyPr/>
                    <a:lstStyle/>
                    <a:p>
                      <a:pPr algn="just"/>
                      <a:r>
                        <a:rPr lang="es-ES" sz="2400" i="0" kern="1200" dirty="0">
                          <a:solidFill>
                            <a:schemeClr val="dk1"/>
                          </a:solidFill>
                          <a:effectLst/>
                          <a:latin typeface="+mn-lt"/>
                          <a:ea typeface="+mn-ea"/>
                          <a:cs typeface="+mn-cs"/>
                        </a:rPr>
                        <a:t>Los alumnos interpreten el calendario y avancen en la comprensión de cómo se organiza el tiempo y la repetición de sucesos.</a:t>
                      </a:r>
                      <a:endParaRPr lang="es-MX" sz="3200" i="0" dirty="0"/>
                    </a:p>
                  </a:txBody>
                  <a:tcPr/>
                </a:tc>
                <a:tc>
                  <a:txBody>
                    <a:bodyPr/>
                    <a:lstStyle/>
                    <a:p>
                      <a:pPr algn="just"/>
                      <a:r>
                        <a:rPr lang="es-ES" sz="2000" b="1" kern="1200" dirty="0">
                          <a:solidFill>
                            <a:schemeClr val="dk1"/>
                          </a:solidFill>
                          <a:effectLst/>
                          <a:latin typeface="+mn-lt"/>
                          <a:ea typeface="+mn-ea"/>
                          <a:cs typeface="+mn-cs"/>
                        </a:rPr>
                        <a:t>- Interpretar</a:t>
                      </a:r>
                      <a:r>
                        <a:rPr lang="es-ES" sz="2000" kern="1200" dirty="0">
                          <a:solidFill>
                            <a:schemeClr val="dk1"/>
                          </a:solidFill>
                          <a:effectLst/>
                          <a:latin typeface="+mn-lt"/>
                          <a:ea typeface="+mn-ea"/>
                          <a:cs typeface="+mn-cs"/>
                        </a:rPr>
                        <a:t> el calendario para que avanzar en la comprensión de cómo se organiza el tiempo</a:t>
                      </a:r>
                      <a:endParaRPr lang="es-MX" sz="2000" kern="1200" dirty="0">
                        <a:solidFill>
                          <a:schemeClr val="dk1"/>
                        </a:solidFill>
                        <a:effectLst/>
                        <a:latin typeface="+mn-lt"/>
                        <a:ea typeface="+mn-ea"/>
                        <a:cs typeface="+mn-cs"/>
                      </a:endParaRPr>
                    </a:p>
                    <a:p>
                      <a:pPr algn="just"/>
                      <a:r>
                        <a:rPr lang="es-ES" sz="2000" kern="1200" dirty="0">
                          <a:solidFill>
                            <a:schemeClr val="dk1"/>
                          </a:solidFill>
                          <a:effectLst/>
                          <a:latin typeface="+mn-lt"/>
                          <a:ea typeface="+mn-ea"/>
                          <a:cs typeface="+mn-cs"/>
                        </a:rPr>
                        <a:t>y la repetición de sucesos.</a:t>
                      </a:r>
                      <a:endParaRPr lang="es-MX" sz="2000" kern="1200" dirty="0">
                        <a:solidFill>
                          <a:schemeClr val="dk1"/>
                        </a:solidFill>
                        <a:effectLst/>
                        <a:latin typeface="+mn-lt"/>
                        <a:ea typeface="+mn-ea"/>
                        <a:cs typeface="+mn-cs"/>
                      </a:endParaRPr>
                    </a:p>
                    <a:p>
                      <a:pPr algn="just"/>
                      <a:r>
                        <a:rPr lang="es-ES" sz="2000" kern="1200" dirty="0">
                          <a:solidFill>
                            <a:schemeClr val="dk1"/>
                          </a:solidFill>
                          <a:effectLst/>
                          <a:latin typeface="+mn-lt"/>
                          <a:ea typeface="+mn-ea"/>
                          <a:cs typeface="+mn-cs"/>
                        </a:rPr>
                        <a:t> </a:t>
                      </a:r>
                      <a:endParaRPr lang="es-MX" sz="2000" kern="1200" dirty="0">
                        <a:solidFill>
                          <a:schemeClr val="dk1"/>
                        </a:solidFill>
                        <a:effectLst/>
                        <a:latin typeface="+mn-lt"/>
                        <a:ea typeface="+mn-ea"/>
                        <a:cs typeface="+mn-cs"/>
                      </a:endParaRPr>
                    </a:p>
                    <a:p>
                      <a:pPr algn="just"/>
                      <a:r>
                        <a:rPr lang="es-ES" sz="2000" kern="1200" dirty="0">
                          <a:solidFill>
                            <a:schemeClr val="dk1"/>
                          </a:solidFill>
                          <a:effectLst/>
                          <a:latin typeface="+mn-lt"/>
                          <a:ea typeface="+mn-ea"/>
                          <a:cs typeface="+mn-cs"/>
                        </a:rPr>
                        <a:t>-</a:t>
                      </a:r>
                      <a:r>
                        <a:rPr lang="es-ES" sz="2000" b="1" kern="1200" dirty="0">
                          <a:solidFill>
                            <a:schemeClr val="dk1"/>
                          </a:solidFill>
                          <a:effectLst/>
                          <a:latin typeface="+mn-lt"/>
                          <a:ea typeface="+mn-ea"/>
                          <a:cs typeface="+mn-cs"/>
                        </a:rPr>
                        <a:t>Identificar</a:t>
                      </a:r>
                      <a:r>
                        <a:rPr lang="es-ES" sz="2000" kern="1200" dirty="0">
                          <a:solidFill>
                            <a:schemeClr val="dk1"/>
                          </a:solidFill>
                          <a:effectLst/>
                          <a:latin typeface="+mn-lt"/>
                          <a:ea typeface="+mn-ea"/>
                          <a:cs typeface="+mn-cs"/>
                        </a:rPr>
                        <a:t> los días de la semana y los meses del año.</a:t>
                      </a:r>
                    </a:p>
                    <a:p>
                      <a:pPr algn="just"/>
                      <a:endParaRPr lang="es-MX" sz="2000" kern="1200" dirty="0">
                        <a:solidFill>
                          <a:schemeClr val="dk1"/>
                        </a:solidFill>
                        <a:effectLst/>
                        <a:latin typeface="+mn-lt"/>
                        <a:ea typeface="+mn-ea"/>
                        <a:cs typeface="+mn-cs"/>
                      </a:endParaRPr>
                    </a:p>
                    <a:p>
                      <a:pPr algn="just"/>
                      <a:r>
                        <a:rPr lang="es-ES" sz="2000" kern="1200" dirty="0">
                          <a:solidFill>
                            <a:schemeClr val="dk1"/>
                          </a:solidFill>
                          <a:effectLst/>
                          <a:latin typeface="+mn-lt"/>
                          <a:ea typeface="+mn-ea"/>
                          <a:cs typeface="+mn-cs"/>
                        </a:rPr>
                        <a:t>-</a:t>
                      </a:r>
                      <a:r>
                        <a:rPr lang="es-ES" sz="2000" b="1" kern="1200" dirty="0">
                          <a:solidFill>
                            <a:schemeClr val="dk1"/>
                          </a:solidFill>
                          <a:effectLst/>
                          <a:latin typeface="+mn-lt"/>
                          <a:ea typeface="+mn-ea"/>
                          <a:cs typeface="+mn-cs"/>
                        </a:rPr>
                        <a:t>Comprender</a:t>
                      </a:r>
                      <a:r>
                        <a:rPr lang="es-ES" sz="2000" kern="1200" dirty="0">
                          <a:solidFill>
                            <a:schemeClr val="dk1"/>
                          </a:solidFill>
                          <a:effectLst/>
                          <a:latin typeface="+mn-lt"/>
                          <a:ea typeface="+mn-ea"/>
                          <a:cs typeface="+mn-cs"/>
                        </a:rPr>
                        <a:t> la función de los números dentro de un calendario.</a:t>
                      </a:r>
                      <a:endParaRPr lang="es-MX" sz="2000" kern="1200" dirty="0">
                        <a:solidFill>
                          <a:schemeClr val="dk1"/>
                        </a:solidFill>
                        <a:effectLst/>
                        <a:latin typeface="+mn-lt"/>
                        <a:ea typeface="+mn-ea"/>
                        <a:cs typeface="+mn-cs"/>
                      </a:endParaRPr>
                    </a:p>
                    <a:p>
                      <a:pPr algn="l"/>
                      <a:endParaRPr lang="es-MX" sz="2400" dirty="0"/>
                    </a:p>
                  </a:txBody>
                  <a:tcPr/>
                </a:tc>
                <a:tc>
                  <a:txBody>
                    <a:bodyPr/>
                    <a:lstStyle/>
                    <a:p>
                      <a:pPr algn="just"/>
                      <a:r>
                        <a:rPr lang="es-ES" sz="1800" kern="1200" dirty="0">
                          <a:solidFill>
                            <a:schemeClr val="dk1"/>
                          </a:solidFill>
                          <a:effectLst/>
                          <a:latin typeface="+mn-lt"/>
                          <a:ea typeface="+mn-ea"/>
                          <a:cs typeface="+mn-cs"/>
                        </a:rPr>
                        <a:t>-</a:t>
                      </a:r>
                      <a:r>
                        <a:rPr lang="es-ES" sz="1800" b="1" kern="1200" dirty="0">
                          <a:solidFill>
                            <a:schemeClr val="dk1"/>
                          </a:solidFill>
                          <a:effectLst/>
                          <a:latin typeface="+mn-lt"/>
                          <a:ea typeface="+mn-ea"/>
                          <a:cs typeface="+mn-cs"/>
                        </a:rPr>
                        <a:t>Organizar</a:t>
                      </a:r>
                      <a:r>
                        <a:rPr lang="es-ES" sz="1800" kern="1200" dirty="0">
                          <a:solidFill>
                            <a:schemeClr val="dk1"/>
                          </a:solidFill>
                          <a:effectLst/>
                          <a:latin typeface="+mn-lt"/>
                          <a:ea typeface="+mn-ea"/>
                          <a:cs typeface="+mn-cs"/>
                        </a:rPr>
                        <a:t> el tiempo de una semana y un mes en una tabla, registrando eventos que son familiares e identificando secuencias y repetición de sucesos.</a:t>
                      </a:r>
                    </a:p>
                    <a:p>
                      <a:pPr algn="just"/>
                      <a:endParaRPr lang="es-MX" sz="1800" kern="1200" dirty="0">
                        <a:solidFill>
                          <a:schemeClr val="dk1"/>
                        </a:solidFill>
                        <a:effectLst/>
                        <a:latin typeface="+mn-lt"/>
                        <a:ea typeface="+mn-ea"/>
                        <a:cs typeface="+mn-cs"/>
                      </a:endParaRPr>
                    </a:p>
                    <a:p>
                      <a:pPr algn="just"/>
                      <a:r>
                        <a:rPr lang="es-ES" sz="1800" kern="1200" dirty="0">
                          <a:solidFill>
                            <a:schemeClr val="dk1"/>
                          </a:solidFill>
                          <a:effectLst/>
                          <a:latin typeface="+mn-lt"/>
                          <a:ea typeface="+mn-ea"/>
                          <a:cs typeface="+mn-cs"/>
                        </a:rPr>
                        <a:t>-</a:t>
                      </a:r>
                      <a:r>
                        <a:rPr lang="es-ES" sz="1800" b="1" kern="1200" dirty="0">
                          <a:solidFill>
                            <a:schemeClr val="dk1"/>
                          </a:solidFill>
                          <a:effectLst/>
                          <a:latin typeface="+mn-lt"/>
                          <a:ea typeface="+mn-ea"/>
                          <a:cs typeface="+mn-cs"/>
                        </a:rPr>
                        <a:t>Usar</a:t>
                      </a:r>
                      <a:r>
                        <a:rPr lang="es-ES" sz="1800" kern="1200" dirty="0">
                          <a:solidFill>
                            <a:schemeClr val="dk1"/>
                          </a:solidFill>
                          <a:effectLst/>
                          <a:latin typeface="+mn-lt"/>
                          <a:ea typeface="+mn-ea"/>
                          <a:cs typeface="+mn-cs"/>
                        </a:rPr>
                        <a:t> expresiones como: día, noche, mañana, tarde, antes, después, día, semana, mes.</a:t>
                      </a:r>
                    </a:p>
                    <a:p>
                      <a:pPr algn="just"/>
                      <a:endParaRPr lang="es-ES" sz="1800" kern="1200" dirty="0">
                        <a:solidFill>
                          <a:schemeClr val="dk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800" b="1" kern="1200" dirty="0">
                          <a:solidFill>
                            <a:schemeClr val="dk1"/>
                          </a:solidFill>
                          <a:effectLst/>
                          <a:latin typeface="+mn-lt"/>
                          <a:ea typeface="+mn-ea"/>
                          <a:cs typeface="+mn-cs"/>
                        </a:rPr>
                        <a:t>-Ubicar</a:t>
                      </a:r>
                      <a:r>
                        <a:rPr lang="es-ES" sz="1800" kern="1200" dirty="0">
                          <a:solidFill>
                            <a:schemeClr val="dk1"/>
                          </a:solidFill>
                          <a:effectLst/>
                          <a:latin typeface="+mn-lt"/>
                          <a:ea typeface="+mn-ea"/>
                          <a:cs typeface="+mn-cs"/>
                        </a:rPr>
                        <a:t> algunas actividades que efectúan en determinados días en un calendario.</a:t>
                      </a:r>
                      <a:endParaRPr lang="es-MX" sz="1800" kern="1200" dirty="0">
                        <a:solidFill>
                          <a:schemeClr val="dk1"/>
                        </a:solidFill>
                        <a:effectLst/>
                        <a:latin typeface="+mn-lt"/>
                        <a:ea typeface="+mn-ea"/>
                        <a:cs typeface="+mn-cs"/>
                      </a:endParaRPr>
                    </a:p>
                    <a:p>
                      <a:pPr algn="just"/>
                      <a:endParaRPr lang="es-MX" sz="1800" kern="1200" dirty="0">
                        <a:solidFill>
                          <a:schemeClr val="dk1"/>
                        </a:solidFill>
                        <a:effectLst/>
                        <a:latin typeface="+mn-lt"/>
                        <a:ea typeface="+mn-ea"/>
                        <a:cs typeface="+mn-cs"/>
                      </a:endParaRPr>
                    </a:p>
                    <a:p>
                      <a:pPr algn="just"/>
                      <a:endParaRPr lang="es-MX" sz="2000" dirty="0"/>
                    </a:p>
                  </a:txBody>
                  <a:tcPr/>
                </a:tc>
                <a:extLst>
                  <a:ext uri="{0D108BD9-81ED-4DB2-BD59-A6C34878D82A}">
                    <a16:rowId xmlns:a16="http://schemas.microsoft.com/office/drawing/2014/main" val="3891513162"/>
                  </a:ext>
                </a:extLst>
              </a:tr>
            </a:tbl>
          </a:graphicData>
        </a:graphic>
      </p:graphicFrame>
    </p:spTree>
    <p:extLst>
      <p:ext uri="{BB962C8B-B14F-4D97-AF65-F5344CB8AC3E}">
        <p14:creationId xmlns:p14="http://schemas.microsoft.com/office/powerpoint/2010/main" val="1735109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1" name="Straight Connector 10">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4" name="Tabla 4">
            <a:extLst>
              <a:ext uri="{FF2B5EF4-FFF2-40B4-BE49-F238E27FC236}">
                <a16:creationId xmlns:a16="http://schemas.microsoft.com/office/drawing/2014/main" id="{A272EBB9-0CF6-4028-9DE6-984B4EF3EBCF}"/>
              </a:ext>
            </a:extLst>
          </p:cNvPr>
          <p:cNvGraphicFramePr>
            <a:graphicFrameLocks noGrp="1"/>
          </p:cNvGraphicFramePr>
          <p:nvPr>
            <p:ph idx="1"/>
            <p:extLst>
              <p:ext uri="{D42A27DB-BD31-4B8C-83A1-F6EECF244321}">
                <p14:modId xmlns:p14="http://schemas.microsoft.com/office/powerpoint/2010/main" val="588252510"/>
              </p:ext>
            </p:extLst>
          </p:nvPr>
        </p:nvGraphicFramePr>
        <p:xfrm>
          <a:off x="838200" y="1306584"/>
          <a:ext cx="10515600" cy="4244832"/>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24686290"/>
                    </a:ext>
                  </a:extLst>
                </a:gridCol>
              </a:tblGrid>
              <a:tr h="4244832">
                <a:tc>
                  <a:txBody>
                    <a:bodyPr/>
                    <a:lstStyle/>
                    <a:p>
                      <a:pPr algn="just"/>
                      <a:r>
                        <a:rPr lang="es-ES" sz="2700" b="1" i="1" kern="1200" dirty="0">
                          <a:solidFill>
                            <a:schemeClr val="lt1"/>
                          </a:solidFill>
                          <a:effectLst/>
                          <a:latin typeface="+mn-lt"/>
                          <a:ea typeface="+mn-ea"/>
                          <a:cs typeface="+mn-cs"/>
                        </a:rPr>
                        <a:t>“Si bien el tiempo es la magnitud más difícil de medir es importante que el docente plantee actividades con la intención de que ayuden a construir la noción de tiempo en los niños. Así, por ejemplo, señalar en un calendario los días de semana que van al jardín, los días que alguien cumple años contribuye a que los niños vayan situándose en el tiempo”</a:t>
                      </a:r>
                    </a:p>
                    <a:p>
                      <a:pPr algn="just"/>
                      <a:endParaRPr lang="es-ES" sz="2700" b="1" i="1" kern="1200" dirty="0">
                        <a:solidFill>
                          <a:schemeClr val="lt1"/>
                        </a:solidFill>
                        <a:effectLst/>
                        <a:latin typeface="+mn-lt"/>
                        <a:ea typeface="+mn-ea"/>
                        <a:cs typeface="+mn-cs"/>
                      </a:endParaRPr>
                    </a:p>
                    <a:p>
                      <a:pPr algn="just"/>
                      <a:endParaRPr lang="es-ES" sz="2700" b="1" i="1" kern="1200" dirty="0">
                        <a:solidFill>
                          <a:schemeClr val="lt1"/>
                        </a:solidFill>
                        <a:effectLst/>
                        <a:latin typeface="+mn-lt"/>
                        <a:ea typeface="+mn-ea"/>
                        <a:cs typeface="+mn-cs"/>
                      </a:endParaRPr>
                    </a:p>
                    <a:p>
                      <a:pPr algn="just"/>
                      <a:endParaRPr lang="es-MX" sz="2700" b="1" kern="1200" dirty="0">
                        <a:solidFill>
                          <a:schemeClr val="lt1"/>
                        </a:solidFill>
                        <a:effectLst/>
                        <a:latin typeface="+mn-lt"/>
                        <a:ea typeface="+mn-ea"/>
                        <a:cs typeface="+mn-cs"/>
                      </a:endParaRPr>
                    </a:p>
                    <a:p>
                      <a:pPr algn="r"/>
                      <a:r>
                        <a:rPr lang="es-ES" sz="2700" b="1" i="0" kern="1200" dirty="0">
                          <a:solidFill>
                            <a:schemeClr val="lt1"/>
                          </a:solidFill>
                          <a:effectLst/>
                          <a:latin typeface="+mn-lt"/>
                          <a:ea typeface="+mn-ea"/>
                          <a:cs typeface="+mn-cs"/>
                        </a:rPr>
                        <a:t>(</a:t>
                      </a:r>
                      <a:r>
                        <a:rPr lang="es-ES" sz="2700" b="1" i="0" kern="1200" dirty="0" err="1">
                          <a:solidFill>
                            <a:schemeClr val="lt1"/>
                          </a:solidFill>
                          <a:effectLst/>
                          <a:latin typeface="+mn-lt"/>
                          <a:ea typeface="+mn-ea"/>
                          <a:cs typeface="+mn-cs"/>
                        </a:rPr>
                        <a:t>Quaranta</a:t>
                      </a:r>
                      <a:r>
                        <a:rPr lang="es-ES" sz="2700" b="1" i="0" kern="1200" dirty="0">
                          <a:solidFill>
                            <a:schemeClr val="lt1"/>
                          </a:solidFill>
                          <a:effectLst/>
                          <a:latin typeface="+mn-lt"/>
                          <a:ea typeface="+mn-ea"/>
                          <a:cs typeface="+mn-cs"/>
                        </a:rPr>
                        <a:t> &amp; </a:t>
                      </a:r>
                      <a:r>
                        <a:rPr lang="es-ES" sz="2700" b="1" i="0" kern="1200" dirty="0" err="1">
                          <a:solidFill>
                            <a:schemeClr val="lt1"/>
                          </a:solidFill>
                          <a:effectLst/>
                          <a:latin typeface="+mn-lt"/>
                          <a:ea typeface="+mn-ea"/>
                          <a:cs typeface="+mn-cs"/>
                        </a:rPr>
                        <a:t>Ozon</a:t>
                      </a:r>
                      <a:r>
                        <a:rPr lang="es-ES" sz="2700" b="1" i="0" kern="1200" dirty="0">
                          <a:solidFill>
                            <a:schemeClr val="lt1"/>
                          </a:solidFill>
                          <a:effectLst/>
                          <a:latin typeface="+mn-lt"/>
                          <a:ea typeface="+mn-ea"/>
                          <a:cs typeface="+mn-cs"/>
                        </a:rPr>
                        <a:t>) </a:t>
                      </a:r>
                      <a:endParaRPr lang="es-MX" sz="2700" dirty="0"/>
                    </a:p>
                  </a:txBody>
                  <a:tcPr marL="102532" marR="102532" marT="51266" marB="51266"/>
                </a:tc>
                <a:extLst>
                  <a:ext uri="{0D108BD9-81ED-4DB2-BD59-A6C34878D82A}">
                    <a16:rowId xmlns:a16="http://schemas.microsoft.com/office/drawing/2014/main" val="1853120260"/>
                  </a:ext>
                </a:extLst>
              </a:tr>
            </a:tbl>
          </a:graphicData>
        </a:graphic>
      </p:graphicFrame>
    </p:spTree>
    <p:extLst>
      <p:ext uri="{BB962C8B-B14F-4D97-AF65-F5344CB8AC3E}">
        <p14:creationId xmlns:p14="http://schemas.microsoft.com/office/powerpoint/2010/main" val="1387567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ítulo 1">
            <a:extLst>
              <a:ext uri="{FF2B5EF4-FFF2-40B4-BE49-F238E27FC236}">
                <a16:creationId xmlns:a16="http://schemas.microsoft.com/office/drawing/2014/main" id="{89B80F0A-3746-4CA0-BB51-F89AD1217073}"/>
              </a:ext>
            </a:extLst>
          </p:cNvPr>
          <p:cNvSpPr>
            <a:spLocks noGrp="1"/>
          </p:cNvSpPr>
          <p:nvPr>
            <p:ph type="title"/>
          </p:nvPr>
        </p:nvSpPr>
        <p:spPr>
          <a:xfrm>
            <a:off x="838200" y="365125"/>
            <a:ext cx="9804918" cy="1325563"/>
          </a:xfrm>
        </p:spPr>
        <p:txBody>
          <a:bodyPr>
            <a:normAutofit/>
          </a:bodyPr>
          <a:lstStyle/>
          <a:p>
            <a:pPr algn="just"/>
            <a:r>
              <a:rPr lang="es-ES" sz="3400" i="1" dirty="0">
                <a:solidFill>
                  <a:schemeClr val="bg1"/>
                </a:solidFill>
              </a:rPr>
              <a:t>Usa unidades no convencionales para medir la capacidad con distintos propósitos.</a:t>
            </a:r>
            <a:endParaRPr lang="es-MX" sz="3400" dirty="0">
              <a:solidFill>
                <a:schemeClr val="bg1"/>
              </a:solidFill>
            </a:endParaRPr>
          </a:p>
        </p:txBody>
      </p:sp>
      <p:cxnSp>
        <p:nvCxnSpPr>
          <p:cNvPr id="12" name="Straight Connector 11">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4"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7" name="Marcador de contenido 6">
            <a:extLst>
              <a:ext uri="{FF2B5EF4-FFF2-40B4-BE49-F238E27FC236}">
                <a16:creationId xmlns:a16="http://schemas.microsoft.com/office/drawing/2014/main" id="{3ACA8190-8ADD-4A10-918E-BCEB19700C9A}"/>
              </a:ext>
            </a:extLst>
          </p:cNvPr>
          <p:cNvGraphicFramePr>
            <a:graphicFrameLocks noGrp="1"/>
          </p:cNvGraphicFramePr>
          <p:nvPr>
            <p:ph idx="1"/>
            <p:extLst>
              <p:ext uri="{D42A27DB-BD31-4B8C-83A1-F6EECF244321}">
                <p14:modId xmlns:p14="http://schemas.microsoft.com/office/powerpoint/2010/main" val="772580163"/>
              </p:ext>
            </p:extLst>
          </p:nvPr>
        </p:nvGraphicFramePr>
        <p:xfrm>
          <a:off x="838200" y="2118439"/>
          <a:ext cx="10515601" cy="3765710"/>
        </p:xfrm>
        <a:graphic>
          <a:graphicData uri="http://schemas.openxmlformats.org/drawingml/2006/table">
            <a:tbl>
              <a:tblPr firstRow="1" bandRow="1">
                <a:tableStyleId>{5C22544A-7EE6-4342-B048-85BDC9FD1C3A}</a:tableStyleId>
              </a:tblPr>
              <a:tblGrid>
                <a:gridCol w="3330556">
                  <a:extLst>
                    <a:ext uri="{9D8B030D-6E8A-4147-A177-3AD203B41FA5}">
                      <a16:colId xmlns:a16="http://schemas.microsoft.com/office/drawing/2014/main" val="3964231055"/>
                    </a:ext>
                  </a:extLst>
                </a:gridCol>
                <a:gridCol w="3680354">
                  <a:extLst>
                    <a:ext uri="{9D8B030D-6E8A-4147-A177-3AD203B41FA5}">
                      <a16:colId xmlns:a16="http://schemas.microsoft.com/office/drawing/2014/main" val="1604732118"/>
                    </a:ext>
                  </a:extLst>
                </a:gridCol>
                <a:gridCol w="3504691">
                  <a:extLst>
                    <a:ext uri="{9D8B030D-6E8A-4147-A177-3AD203B41FA5}">
                      <a16:colId xmlns:a16="http://schemas.microsoft.com/office/drawing/2014/main" val="21958688"/>
                    </a:ext>
                  </a:extLst>
                </a:gridCol>
              </a:tblGrid>
              <a:tr h="416457">
                <a:tc>
                  <a:txBody>
                    <a:bodyPr/>
                    <a:lstStyle/>
                    <a:p>
                      <a:pPr algn="ctr"/>
                      <a:r>
                        <a:rPr lang="es-MX" sz="1900"/>
                        <a:t>NIVEL DE PROFUNDIDAD</a:t>
                      </a:r>
                    </a:p>
                  </a:txBody>
                  <a:tcPr marL="87984" marR="87984" marT="43992" marB="43992"/>
                </a:tc>
                <a:tc>
                  <a:txBody>
                    <a:bodyPr/>
                    <a:lstStyle/>
                    <a:p>
                      <a:pPr algn="ctr"/>
                      <a:r>
                        <a:rPr lang="es-MX" sz="1900"/>
                        <a:t>¿QUÉ DEBEN SABER?</a:t>
                      </a:r>
                    </a:p>
                  </a:txBody>
                  <a:tcPr marL="87984" marR="87984" marT="43992" marB="43992"/>
                </a:tc>
                <a:tc>
                  <a:txBody>
                    <a:bodyPr/>
                    <a:lstStyle/>
                    <a:p>
                      <a:pPr algn="ctr"/>
                      <a:r>
                        <a:rPr lang="es-MX" sz="1900"/>
                        <a:t>¿QUÉ DEBEN HACER?</a:t>
                      </a:r>
                    </a:p>
                  </a:txBody>
                  <a:tcPr marL="87984" marR="87984" marT="43992" marB="43992"/>
                </a:tc>
                <a:extLst>
                  <a:ext uri="{0D108BD9-81ED-4DB2-BD59-A6C34878D82A}">
                    <a16:rowId xmlns:a16="http://schemas.microsoft.com/office/drawing/2014/main" val="114704312"/>
                  </a:ext>
                </a:extLst>
              </a:tr>
              <a:tr h="3349253">
                <a:tc>
                  <a:txBody>
                    <a:bodyPr/>
                    <a:lstStyle/>
                    <a:p>
                      <a:pPr algn="just"/>
                      <a:endParaRPr lang="es-ES" sz="1900" i="0" kern="1200">
                        <a:solidFill>
                          <a:schemeClr val="dk1"/>
                        </a:solidFill>
                        <a:effectLst/>
                        <a:latin typeface="+mn-lt"/>
                        <a:ea typeface="+mn-ea"/>
                        <a:cs typeface="+mn-cs"/>
                      </a:endParaRPr>
                    </a:p>
                    <a:p>
                      <a:pPr algn="just"/>
                      <a:r>
                        <a:rPr lang="es-ES" sz="1900" i="0" kern="1200">
                          <a:solidFill>
                            <a:schemeClr val="dk1"/>
                          </a:solidFill>
                          <a:effectLst/>
                          <a:latin typeface="+mn-lt"/>
                          <a:ea typeface="+mn-ea"/>
                          <a:cs typeface="+mn-cs"/>
                        </a:rPr>
                        <a:t>La intención es que los alumnos realicen estimaciones o mediciones efectivas sobre la capacidad, para que puedan dar una respuesta numérica, mediante el uso de unidades de medida no convencionales</a:t>
                      </a:r>
                      <a:endParaRPr lang="es-MX" sz="3500" i="0"/>
                    </a:p>
                  </a:txBody>
                  <a:tcPr marL="87984" marR="87984" marT="43992" marB="43992"/>
                </a:tc>
                <a:tc>
                  <a:txBody>
                    <a:bodyPr/>
                    <a:lstStyle/>
                    <a:p>
                      <a:pPr algn="just"/>
                      <a:endParaRPr lang="es-ES"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Reconocer</a:t>
                      </a:r>
                      <a:r>
                        <a:rPr lang="es-ES" sz="1900" kern="1200">
                          <a:solidFill>
                            <a:schemeClr val="dk1"/>
                          </a:solidFill>
                          <a:effectLst/>
                          <a:latin typeface="+mn-lt"/>
                          <a:ea typeface="+mn-ea"/>
                          <a:cs typeface="+mn-cs"/>
                        </a:rPr>
                        <a:t> la capacidad mayor, igual o menor entre recipientes.</a:t>
                      </a:r>
                      <a:endParaRPr lang="es-MX" sz="1900" kern="1200">
                        <a:solidFill>
                          <a:schemeClr val="dk1"/>
                        </a:solidFill>
                        <a:effectLst/>
                        <a:latin typeface="+mn-lt"/>
                        <a:ea typeface="+mn-ea"/>
                        <a:cs typeface="+mn-cs"/>
                      </a:endParaRPr>
                    </a:p>
                    <a:p>
                      <a:pPr algn="just"/>
                      <a:endParaRPr lang="es-ES"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 </a:t>
                      </a:r>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Estimar </a:t>
                      </a:r>
                      <a:r>
                        <a:rPr lang="es-ES" sz="1900" kern="1200">
                          <a:solidFill>
                            <a:schemeClr val="dk1"/>
                          </a:solidFill>
                          <a:effectLst/>
                          <a:latin typeface="+mn-lt"/>
                          <a:ea typeface="+mn-ea"/>
                          <a:cs typeface="+mn-cs"/>
                        </a:rPr>
                        <a:t>acerca de la capacidad de un recipiente.</a:t>
                      </a:r>
                      <a:endParaRPr lang="es-MX" sz="2700"/>
                    </a:p>
                  </a:txBody>
                  <a:tcPr marL="87984" marR="87984" marT="43992" marB="43992"/>
                </a:tc>
                <a:tc>
                  <a:txBody>
                    <a:bodyPr/>
                    <a:lstStyle/>
                    <a:p>
                      <a:pPr algn="just"/>
                      <a:r>
                        <a:rPr lang="es-ES" sz="1700" kern="1200">
                          <a:solidFill>
                            <a:schemeClr val="dk1"/>
                          </a:solidFill>
                          <a:effectLst/>
                          <a:latin typeface="+mn-lt"/>
                          <a:ea typeface="+mn-ea"/>
                          <a:cs typeface="+mn-cs"/>
                        </a:rPr>
                        <a:t>-</a:t>
                      </a:r>
                      <a:r>
                        <a:rPr lang="es-ES" sz="1900" b="1" kern="1200">
                          <a:solidFill>
                            <a:schemeClr val="dk1"/>
                          </a:solidFill>
                          <a:effectLst/>
                          <a:latin typeface="+mn-lt"/>
                          <a:ea typeface="+mn-ea"/>
                          <a:cs typeface="+mn-cs"/>
                        </a:rPr>
                        <a:t>Medir, ordenar, comparar y comprobar</a:t>
                      </a:r>
                      <a:r>
                        <a:rPr lang="es-ES" sz="1900" kern="1200">
                          <a:solidFill>
                            <a:schemeClr val="dk1"/>
                          </a:solidFill>
                          <a:effectLst/>
                          <a:latin typeface="+mn-lt"/>
                          <a:ea typeface="+mn-ea"/>
                          <a:cs typeface="+mn-cs"/>
                        </a:rPr>
                        <a:t> recipientes que sean de forma similar o distinta,  de mayor, menor o igual capacidad a partir del trasvasado.</a:t>
                      </a:r>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 </a:t>
                      </a:r>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Encontrar</a:t>
                      </a:r>
                      <a:r>
                        <a:rPr lang="es-ES" sz="1900" kern="1200">
                          <a:solidFill>
                            <a:schemeClr val="dk1"/>
                          </a:solidFill>
                          <a:effectLst/>
                          <a:latin typeface="+mn-lt"/>
                          <a:ea typeface="+mn-ea"/>
                          <a:cs typeface="+mn-cs"/>
                        </a:rPr>
                        <a:t>  recipientes que compartan la misma capacidad (en alguna de sus dimensiones).</a:t>
                      </a:r>
                      <a:endParaRPr lang="es-MX" sz="2300"/>
                    </a:p>
                  </a:txBody>
                  <a:tcPr marL="87984" marR="87984" marT="43992" marB="43992"/>
                </a:tc>
                <a:extLst>
                  <a:ext uri="{0D108BD9-81ED-4DB2-BD59-A6C34878D82A}">
                    <a16:rowId xmlns:a16="http://schemas.microsoft.com/office/drawing/2014/main" val="3891513162"/>
                  </a:ext>
                </a:extLst>
              </a:tr>
            </a:tbl>
          </a:graphicData>
        </a:graphic>
      </p:graphicFrame>
    </p:spTree>
    <p:extLst>
      <p:ext uri="{BB962C8B-B14F-4D97-AF65-F5344CB8AC3E}">
        <p14:creationId xmlns:p14="http://schemas.microsoft.com/office/powerpoint/2010/main" val="4188616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1" name="Straight Connector 10">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4" name="Tabla 4">
            <a:extLst>
              <a:ext uri="{FF2B5EF4-FFF2-40B4-BE49-F238E27FC236}">
                <a16:creationId xmlns:a16="http://schemas.microsoft.com/office/drawing/2014/main" id="{D6B96599-6C60-4877-9104-3989D5AC6E9A}"/>
              </a:ext>
            </a:extLst>
          </p:cNvPr>
          <p:cNvGraphicFramePr>
            <a:graphicFrameLocks noGrp="1"/>
          </p:cNvGraphicFramePr>
          <p:nvPr>
            <p:ph idx="1"/>
            <p:extLst>
              <p:ext uri="{D42A27DB-BD31-4B8C-83A1-F6EECF244321}">
                <p14:modId xmlns:p14="http://schemas.microsoft.com/office/powerpoint/2010/main" val="29363663"/>
              </p:ext>
            </p:extLst>
          </p:nvPr>
        </p:nvGraphicFramePr>
        <p:xfrm>
          <a:off x="851515" y="1400125"/>
          <a:ext cx="10275523" cy="4351338"/>
        </p:xfrm>
        <a:graphic>
          <a:graphicData uri="http://schemas.openxmlformats.org/drawingml/2006/table">
            <a:tbl>
              <a:tblPr firstRow="1" bandRow="1">
                <a:tableStyleId>{5C22544A-7EE6-4342-B048-85BDC9FD1C3A}</a:tableStyleId>
              </a:tblPr>
              <a:tblGrid>
                <a:gridCol w="10275523">
                  <a:extLst>
                    <a:ext uri="{9D8B030D-6E8A-4147-A177-3AD203B41FA5}">
                      <a16:colId xmlns:a16="http://schemas.microsoft.com/office/drawing/2014/main" val="2305130536"/>
                    </a:ext>
                  </a:extLst>
                </a:gridCol>
              </a:tblGrid>
              <a:tr h="4351338">
                <a:tc>
                  <a:txBody>
                    <a:bodyPr/>
                    <a:lstStyle/>
                    <a:p>
                      <a:pPr algn="just"/>
                      <a:r>
                        <a:rPr lang="es-ES" sz="2300" b="1" i="1" kern="1200" dirty="0">
                          <a:solidFill>
                            <a:schemeClr val="lt1"/>
                          </a:solidFill>
                          <a:effectLst/>
                          <a:latin typeface="+mn-lt"/>
                          <a:ea typeface="+mn-ea"/>
                          <a:cs typeface="+mn-cs"/>
                        </a:rPr>
                        <a:t>“En relación a la capacidad es interesante que se propongan situaciones en la que cuenten con recipientes con agua o arena para que llenen, vacíen o trasvasen dejándolos que experimenten y puedan comprobar lo anticipado, comparen recipientes de mayor, menor o igual capacidad, comparen recipientes que tienen diferente forma, pero la misma capacidad o estimen la capacidad de un recipiente. También se les puede pedir que verbalicen lo que hacen”</a:t>
                      </a:r>
                    </a:p>
                    <a:p>
                      <a:pPr algn="just"/>
                      <a:endParaRPr lang="es-ES" sz="2300" b="1" i="1" kern="1200" dirty="0">
                        <a:solidFill>
                          <a:schemeClr val="lt1"/>
                        </a:solidFill>
                        <a:effectLst/>
                        <a:latin typeface="+mn-lt"/>
                        <a:ea typeface="+mn-ea"/>
                        <a:cs typeface="+mn-cs"/>
                      </a:endParaRPr>
                    </a:p>
                    <a:p>
                      <a:pPr algn="just"/>
                      <a:endParaRPr lang="es-ES" sz="2300" b="1" i="1" kern="1200" dirty="0">
                        <a:solidFill>
                          <a:schemeClr val="lt1"/>
                        </a:solidFill>
                        <a:effectLst/>
                        <a:latin typeface="+mn-lt"/>
                        <a:ea typeface="+mn-ea"/>
                        <a:cs typeface="+mn-cs"/>
                      </a:endParaRPr>
                    </a:p>
                    <a:p>
                      <a:pPr algn="just"/>
                      <a:endParaRPr lang="es-MX" sz="2300" b="1" kern="1200" dirty="0">
                        <a:solidFill>
                          <a:schemeClr val="lt1"/>
                        </a:solidFill>
                        <a:effectLst/>
                        <a:latin typeface="+mn-lt"/>
                        <a:ea typeface="+mn-ea"/>
                        <a:cs typeface="+mn-cs"/>
                      </a:endParaRPr>
                    </a:p>
                    <a:p>
                      <a:pPr algn="r"/>
                      <a:r>
                        <a:rPr lang="es-ES" sz="2300" b="1" i="0" kern="1200" dirty="0">
                          <a:solidFill>
                            <a:schemeClr val="lt1"/>
                          </a:solidFill>
                          <a:effectLst/>
                          <a:latin typeface="+mn-lt"/>
                          <a:ea typeface="+mn-ea"/>
                          <a:cs typeface="+mn-cs"/>
                        </a:rPr>
                        <a:t>(</a:t>
                      </a:r>
                      <a:r>
                        <a:rPr lang="es-ES" sz="2300" b="1" i="0" kern="1200" dirty="0" err="1">
                          <a:solidFill>
                            <a:schemeClr val="lt1"/>
                          </a:solidFill>
                          <a:effectLst/>
                          <a:latin typeface="+mn-lt"/>
                          <a:ea typeface="+mn-ea"/>
                          <a:cs typeface="+mn-cs"/>
                        </a:rPr>
                        <a:t>Quaranta</a:t>
                      </a:r>
                      <a:r>
                        <a:rPr lang="es-ES" sz="2300" b="1" i="0" kern="1200" dirty="0">
                          <a:solidFill>
                            <a:schemeClr val="lt1"/>
                          </a:solidFill>
                          <a:effectLst/>
                          <a:latin typeface="+mn-lt"/>
                          <a:ea typeface="+mn-ea"/>
                          <a:cs typeface="+mn-cs"/>
                        </a:rPr>
                        <a:t> &amp; </a:t>
                      </a:r>
                      <a:r>
                        <a:rPr lang="es-ES" sz="2300" b="1" i="0" kern="1200" dirty="0" err="1">
                          <a:solidFill>
                            <a:schemeClr val="lt1"/>
                          </a:solidFill>
                          <a:effectLst/>
                          <a:latin typeface="+mn-lt"/>
                          <a:ea typeface="+mn-ea"/>
                          <a:cs typeface="+mn-cs"/>
                        </a:rPr>
                        <a:t>Ozon</a:t>
                      </a:r>
                      <a:r>
                        <a:rPr lang="es-ES" sz="2300" b="1" i="0" kern="1200" dirty="0">
                          <a:solidFill>
                            <a:schemeClr val="lt1"/>
                          </a:solidFill>
                          <a:effectLst/>
                          <a:latin typeface="+mn-lt"/>
                          <a:ea typeface="+mn-ea"/>
                          <a:cs typeface="+mn-cs"/>
                        </a:rPr>
                        <a:t>)</a:t>
                      </a:r>
                      <a:endParaRPr lang="es-MX" sz="2300" b="1" kern="1200" dirty="0">
                        <a:solidFill>
                          <a:schemeClr val="lt1"/>
                        </a:solidFill>
                        <a:effectLst/>
                        <a:latin typeface="+mn-lt"/>
                        <a:ea typeface="+mn-ea"/>
                        <a:cs typeface="+mn-cs"/>
                      </a:endParaRPr>
                    </a:p>
                    <a:p>
                      <a:pPr algn="just"/>
                      <a:r>
                        <a:rPr lang="es-MX" sz="2300" dirty="0"/>
                        <a:t> </a:t>
                      </a:r>
                    </a:p>
                  </a:txBody>
                  <a:tcPr marL="88084" marR="88084" marT="44042" marB="44042"/>
                </a:tc>
                <a:extLst>
                  <a:ext uri="{0D108BD9-81ED-4DB2-BD59-A6C34878D82A}">
                    <a16:rowId xmlns:a16="http://schemas.microsoft.com/office/drawing/2014/main" val="59837959"/>
                  </a:ext>
                </a:extLst>
              </a:tr>
            </a:tbl>
          </a:graphicData>
        </a:graphic>
      </p:graphicFrame>
    </p:spTree>
    <p:extLst>
      <p:ext uri="{BB962C8B-B14F-4D97-AF65-F5344CB8AC3E}">
        <p14:creationId xmlns:p14="http://schemas.microsoft.com/office/powerpoint/2010/main" val="2215286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A1AE7C-E20E-4D6F-882E-63D71F38BF83}"/>
              </a:ext>
            </a:extLst>
          </p:cNvPr>
          <p:cNvSpPr>
            <a:spLocks noGrp="1"/>
          </p:cNvSpPr>
          <p:nvPr>
            <p:ph type="title"/>
          </p:nvPr>
        </p:nvSpPr>
        <p:spPr>
          <a:xfrm>
            <a:off x="838200" y="365126"/>
            <a:ext cx="10515600" cy="1105866"/>
          </a:xfrm>
        </p:spPr>
        <p:txBody>
          <a:bodyPr>
            <a:noAutofit/>
          </a:bodyPr>
          <a:lstStyle/>
          <a:p>
            <a:pPr algn="just"/>
            <a:r>
              <a:rPr lang="es-ES" sz="2800" i="1" dirty="0"/>
              <a:t>Identifica la longitud de varios objetos a través de la comparación directa o mediante el uso de un intermediario</a:t>
            </a:r>
            <a:endParaRPr lang="es-MX" sz="2800" dirty="0"/>
          </a:p>
        </p:txBody>
      </p:sp>
      <p:graphicFrame>
        <p:nvGraphicFramePr>
          <p:cNvPr id="5" name="Marcador de contenido 4">
            <a:extLst>
              <a:ext uri="{FF2B5EF4-FFF2-40B4-BE49-F238E27FC236}">
                <a16:creationId xmlns:a16="http://schemas.microsoft.com/office/drawing/2014/main" id="{F50A7AA2-5A3E-42CE-9BB4-BA0903F7DB35}"/>
              </a:ext>
            </a:extLst>
          </p:cNvPr>
          <p:cNvGraphicFramePr>
            <a:graphicFrameLocks noGrp="1"/>
          </p:cNvGraphicFramePr>
          <p:nvPr>
            <p:ph idx="1"/>
            <p:extLst>
              <p:ext uri="{D42A27DB-BD31-4B8C-83A1-F6EECF244321}">
                <p14:modId xmlns:p14="http://schemas.microsoft.com/office/powerpoint/2010/main" val="1398367647"/>
              </p:ext>
            </p:extLst>
          </p:nvPr>
        </p:nvGraphicFramePr>
        <p:xfrm>
          <a:off x="1174335" y="1470992"/>
          <a:ext cx="2430255" cy="4786864"/>
        </p:xfrm>
        <a:graphic>
          <a:graphicData uri="http://schemas.openxmlformats.org/drawingml/2006/table">
            <a:tbl>
              <a:tblPr firstRow="1" firstCol="1" bandRow="1">
                <a:tableStyleId>{5C22544A-7EE6-4342-B048-85BDC9FD1C3A}</a:tableStyleId>
              </a:tblPr>
              <a:tblGrid>
                <a:gridCol w="2430255">
                  <a:extLst>
                    <a:ext uri="{9D8B030D-6E8A-4147-A177-3AD203B41FA5}">
                      <a16:colId xmlns:a16="http://schemas.microsoft.com/office/drawing/2014/main" val="3685501856"/>
                    </a:ext>
                  </a:extLst>
                </a:gridCol>
              </a:tblGrid>
              <a:tr h="533768">
                <a:tc>
                  <a:txBody>
                    <a:bodyPr/>
                    <a:lstStyle/>
                    <a:p>
                      <a:pPr algn="ctr">
                        <a:lnSpc>
                          <a:spcPct val="107000"/>
                        </a:lnSpc>
                        <a:spcAft>
                          <a:spcPts val="800"/>
                        </a:spcAft>
                      </a:pPr>
                      <a:r>
                        <a:rPr lang="es-ES" sz="1800" dirty="0">
                          <a:effectLst/>
                        </a:rPr>
                        <a:t>Nivel de Profundidad</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6077271"/>
                  </a:ext>
                </a:extLst>
              </a:tr>
              <a:tr h="4253096">
                <a:tc>
                  <a:txBody>
                    <a:bodyPr/>
                    <a:lstStyle/>
                    <a:p>
                      <a:pPr algn="just">
                        <a:lnSpc>
                          <a:spcPct val="107000"/>
                        </a:lnSpc>
                        <a:spcAft>
                          <a:spcPts val="800"/>
                        </a:spcAft>
                      </a:pPr>
                      <a:r>
                        <a:rPr lang="es-ES" sz="1800" dirty="0">
                          <a:effectLst/>
                        </a:rPr>
                        <a:t> </a:t>
                      </a:r>
                      <a:endParaRPr lang="es-MX" sz="1600" dirty="0">
                        <a:effectLst/>
                      </a:endParaRPr>
                    </a:p>
                    <a:p>
                      <a:pPr algn="just">
                        <a:lnSpc>
                          <a:spcPct val="107000"/>
                        </a:lnSpc>
                        <a:spcAft>
                          <a:spcPts val="800"/>
                        </a:spcAft>
                      </a:pPr>
                      <a:r>
                        <a:rPr lang="es-ES" sz="1600" dirty="0">
                          <a:effectLst/>
                        </a:rPr>
                        <a:t>Los niños estimen y verifiquen la longitud de los objetos, la estatura de personas o alguna dimensión de los objetos (largo, ancho, alto), así como encontrar objetos que en alguna de sus dimensiones compartan la misma longitud.</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6986597"/>
                  </a:ext>
                </a:extLst>
              </a:tr>
            </a:tbl>
          </a:graphicData>
        </a:graphic>
      </p:graphicFrame>
      <p:sp>
        <p:nvSpPr>
          <p:cNvPr id="4" name="CuadroTexto 3">
            <a:extLst>
              <a:ext uri="{FF2B5EF4-FFF2-40B4-BE49-F238E27FC236}">
                <a16:creationId xmlns:a16="http://schemas.microsoft.com/office/drawing/2014/main" id="{1AB95A9F-4451-447A-A3F7-354C6474E14B}"/>
              </a:ext>
            </a:extLst>
          </p:cNvPr>
          <p:cNvSpPr txBox="1"/>
          <p:nvPr/>
        </p:nvSpPr>
        <p:spPr>
          <a:xfrm>
            <a:off x="5636172" y="2987565"/>
            <a:ext cx="914400" cy="914400"/>
          </a:xfrm>
          <a:prstGeom prst="rect">
            <a:avLst/>
          </a:prstGeom>
          <a:noFill/>
        </p:spPr>
        <p:txBody>
          <a:bodyPr wrap="square" rtlCol="0">
            <a:spAutoFit/>
          </a:bodyPr>
          <a:lstStyle/>
          <a:p>
            <a:endParaRPr lang="es-MX" dirty="0"/>
          </a:p>
        </p:txBody>
      </p:sp>
      <p:graphicFrame>
        <p:nvGraphicFramePr>
          <p:cNvPr id="8" name="Tabla 7">
            <a:extLst>
              <a:ext uri="{FF2B5EF4-FFF2-40B4-BE49-F238E27FC236}">
                <a16:creationId xmlns:a16="http://schemas.microsoft.com/office/drawing/2014/main" id="{536F34D7-22A6-4840-8475-0BE70735F492}"/>
              </a:ext>
            </a:extLst>
          </p:cNvPr>
          <p:cNvGraphicFramePr>
            <a:graphicFrameLocks noGrp="1"/>
          </p:cNvGraphicFramePr>
          <p:nvPr>
            <p:extLst>
              <p:ext uri="{D42A27DB-BD31-4B8C-83A1-F6EECF244321}">
                <p14:modId xmlns:p14="http://schemas.microsoft.com/office/powerpoint/2010/main" val="3265106988"/>
              </p:ext>
            </p:extLst>
          </p:nvPr>
        </p:nvGraphicFramePr>
        <p:xfrm>
          <a:off x="3826789" y="1470992"/>
          <a:ext cx="2573211" cy="4825993"/>
        </p:xfrm>
        <a:graphic>
          <a:graphicData uri="http://schemas.openxmlformats.org/drawingml/2006/table">
            <a:tbl>
              <a:tblPr firstRow="1" firstCol="1" bandRow="1">
                <a:tableStyleId>{5C22544A-7EE6-4342-B048-85BDC9FD1C3A}</a:tableStyleId>
              </a:tblPr>
              <a:tblGrid>
                <a:gridCol w="2573211">
                  <a:extLst>
                    <a:ext uri="{9D8B030D-6E8A-4147-A177-3AD203B41FA5}">
                      <a16:colId xmlns:a16="http://schemas.microsoft.com/office/drawing/2014/main" val="234874111"/>
                    </a:ext>
                  </a:extLst>
                </a:gridCol>
              </a:tblGrid>
              <a:tr h="550496">
                <a:tc>
                  <a:txBody>
                    <a:bodyPr/>
                    <a:lstStyle/>
                    <a:p>
                      <a:pPr algn="ctr">
                        <a:lnSpc>
                          <a:spcPct val="107000"/>
                        </a:lnSpc>
                        <a:spcAft>
                          <a:spcPts val="800"/>
                        </a:spcAft>
                      </a:pPr>
                      <a:r>
                        <a:rPr lang="es-ES" sz="1800">
                          <a:effectLst/>
                        </a:rPr>
                        <a:t>¿Qué deben saber?</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59420" marR="59420" marT="0" marB="0"/>
                </a:tc>
                <a:extLst>
                  <a:ext uri="{0D108BD9-81ED-4DB2-BD59-A6C34878D82A}">
                    <a16:rowId xmlns:a16="http://schemas.microsoft.com/office/drawing/2014/main" val="163193342"/>
                  </a:ext>
                </a:extLst>
              </a:tr>
              <a:tr h="4275497">
                <a:tc>
                  <a:txBody>
                    <a:bodyPr/>
                    <a:lstStyle/>
                    <a:p>
                      <a:pPr algn="just">
                        <a:lnSpc>
                          <a:spcPct val="107000"/>
                        </a:lnSpc>
                        <a:spcAft>
                          <a:spcPts val="800"/>
                        </a:spcAft>
                      </a:pPr>
                      <a:r>
                        <a:rPr lang="es-ES" sz="1800" dirty="0">
                          <a:effectLst/>
                        </a:rPr>
                        <a:t> </a:t>
                      </a:r>
                      <a:endParaRPr lang="es-MX" sz="1800" dirty="0">
                        <a:effectLst/>
                      </a:endParaRPr>
                    </a:p>
                    <a:p>
                      <a:pPr algn="just">
                        <a:lnSpc>
                          <a:spcPct val="107000"/>
                        </a:lnSpc>
                        <a:spcAft>
                          <a:spcPts val="800"/>
                        </a:spcAft>
                      </a:pPr>
                      <a:r>
                        <a:rPr lang="es-ES" sz="1600" dirty="0">
                          <a:effectLst/>
                        </a:rPr>
                        <a:t>Estimar la longitud de la estatura de personas o alguna dimensión de los objetos (largo, ancho, alto), con el uso de unidades de medida no convencionales.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9420" marR="59420" marT="0" marB="0"/>
                </a:tc>
                <a:extLst>
                  <a:ext uri="{0D108BD9-81ED-4DB2-BD59-A6C34878D82A}">
                    <a16:rowId xmlns:a16="http://schemas.microsoft.com/office/drawing/2014/main" val="1037421292"/>
                  </a:ext>
                </a:extLst>
              </a:tr>
            </a:tbl>
          </a:graphicData>
        </a:graphic>
      </p:graphicFrame>
      <p:graphicFrame>
        <p:nvGraphicFramePr>
          <p:cNvPr id="9" name="Tabla 8">
            <a:extLst>
              <a:ext uri="{FF2B5EF4-FFF2-40B4-BE49-F238E27FC236}">
                <a16:creationId xmlns:a16="http://schemas.microsoft.com/office/drawing/2014/main" id="{A47FE318-75E9-46F4-B619-CEF0C9734081}"/>
              </a:ext>
            </a:extLst>
          </p:cNvPr>
          <p:cNvGraphicFramePr>
            <a:graphicFrameLocks noGrp="1"/>
          </p:cNvGraphicFramePr>
          <p:nvPr>
            <p:extLst>
              <p:ext uri="{D42A27DB-BD31-4B8C-83A1-F6EECF244321}">
                <p14:modId xmlns:p14="http://schemas.microsoft.com/office/powerpoint/2010/main" val="315824678"/>
              </p:ext>
            </p:extLst>
          </p:nvPr>
        </p:nvGraphicFramePr>
        <p:xfrm>
          <a:off x="6528065" y="1470992"/>
          <a:ext cx="3411065" cy="4825993"/>
        </p:xfrm>
        <a:graphic>
          <a:graphicData uri="http://schemas.openxmlformats.org/drawingml/2006/table">
            <a:tbl>
              <a:tblPr firstRow="1" firstCol="1" bandRow="1">
                <a:tableStyleId>{5C22544A-7EE6-4342-B048-85BDC9FD1C3A}</a:tableStyleId>
              </a:tblPr>
              <a:tblGrid>
                <a:gridCol w="3411065">
                  <a:extLst>
                    <a:ext uri="{9D8B030D-6E8A-4147-A177-3AD203B41FA5}">
                      <a16:colId xmlns:a16="http://schemas.microsoft.com/office/drawing/2014/main" val="3696251966"/>
                    </a:ext>
                  </a:extLst>
                </a:gridCol>
              </a:tblGrid>
              <a:tr h="519040">
                <a:tc>
                  <a:txBody>
                    <a:bodyPr/>
                    <a:lstStyle/>
                    <a:p>
                      <a:pPr algn="l">
                        <a:lnSpc>
                          <a:spcPct val="107000"/>
                        </a:lnSpc>
                        <a:spcAft>
                          <a:spcPts val="800"/>
                        </a:spcAft>
                      </a:pPr>
                      <a:r>
                        <a:rPr lang="es-ES" sz="1600">
                          <a:effectLst/>
                        </a:rPr>
                        <a:t>¿Qué deben hacer?</a:t>
                      </a:r>
                      <a:endParaRPr lang="es-MX" sz="1400">
                        <a:effectLst/>
                        <a:latin typeface="Calibri" panose="020F0502020204030204" pitchFamily="34" charset="0"/>
                        <a:ea typeface="Calibri" panose="020F0502020204030204" pitchFamily="34" charset="0"/>
                        <a:cs typeface="Times New Roman" panose="02020603050405020304" pitchFamily="18" charset="0"/>
                      </a:endParaRPr>
                    </a:p>
                  </a:txBody>
                  <a:tcPr marL="50538" marR="50538" marT="0" marB="0"/>
                </a:tc>
                <a:extLst>
                  <a:ext uri="{0D108BD9-81ED-4DB2-BD59-A6C34878D82A}">
                    <a16:rowId xmlns:a16="http://schemas.microsoft.com/office/drawing/2014/main" val="1077369988"/>
                  </a:ext>
                </a:extLst>
              </a:tr>
              <a:tr h="4306953">
                <a:tc>
                  <a:txBody>
                    <a:bodyPr/>
                    <a:lstStyle/>
                    <a:p>
                      <a:pPr algn="l">
                        <a:lnSpc>
                          <a:spcPct val="107000"/>
                        </a:lnSpc>
                        <a:spcAft>
                          <a:spcPts val="800"/>
                        </a:spcAft>
                      </a:pPr>
                      <a:r>
                        <a:rPr lang="es-ES" sz="1400" dirty="0">
                          <a:effectLst/>
                        </a:rPr>
                        <a:t> </a:t>
                      </a:r>
                      <a:endParaRPr lang="es-MX" sz="1400" dirty="0">
                        <a:effectLst/>
                      </a:endParaRPr>
                    </a:p>
                    <a:p>
                      <a:pPr algn="l">
                        <a:lnSpc>
                          <a:spcPct val="107000"/>
                        </a:lnSpc>
                        <a:spcAft>
                          <a:spcPts val="800"/>
                        </a:spcAft>
                      </a:pPr>
                      <a:r>
                        <a:rPr lang="es-ES" sz="1600" dirty="0">
                          <a:effectLst/>
                        </a:rPr>
                        <a:t>-Encontrar objetos que en alguna de sus dimensiones compartan la misma longitud.</a:t>
                      </a:r>
                      <a:endParaRPr lang="es-MX" sz="1600" dirty="0">
                        <a:effectLst/>
                      </a:endParaRPr>
                    </a:p>
                    <a:p>
                      <a:pPr algn="l">
                        <a:lnSpc>
                          <a:spcPct val="107000"/>
                        </a:lnSpc>
                        <a:spcAft>
                          <a:spcPts val="800"/>
                        </a:spcAft>
                      </a:pPr>
                      <a:r>
                        <a:rPr lang="es-ES" sz="1600" dirty="0">
                          <a:effectLst/>
                        </a:rPr>
                        <a:t>-Usar los términos que implican la longitud (lejos-cerca, alto-bajo, largo-corto, ancho-estrecho). </a:t>
                      </a:r>
                      <a:endParaRPr lang="es-MX" sz="1600" dirty="0">
                        <a:effectLst/>
                      </a:endParaRPr>
                    </a:p>
                    <a:p>
                      <a:pPr algn="l">
                        <a:lnSpc>
                          <a:spcPct val="107000"/>
                        </a:lnSpc>
                        <a:spcAft>
                          <a:spcPts val="800"/>
                        </a:spcAft>
                      </a:pPr>
                      <a:r>
                        <a:rPr lang="es-ES" sz="1600" dirty="0">
                          <a:effectLst/>
                        </a:rPr>
                        <a:t>-Comparar longitudes de manera directa.</a:t>
                      </a:r>
                      <a:endParaRPr lang="es-MX" sz="1600" dirty="0">
                        <a:effectLst/>
                      </a:endParaRPr>
                    </a:p>
                    <a:p>
                      <a:pPr algn="l">
                        <a:lnSpc>
                          <a:spcPct val="107000"/>
                        </a:lnSpc>
                        <a:spcAft>
                          <a:spcPts val="800"/>
                        </a:spcAft>
                      </a:pPr>
                      <a:r>
                        <a:rPr lang="es-ES" sz="1600" dirty="0">
                          <a:effectLst/>
                        </a:rPr>
                        <a:t>-Clasificar objetos, ordenarlos de mayor a menor longitud o viceversa, y descubrir cuales son de igual longitud.</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538" marR="50538" marT="0" marB="0"/>
                </a:tc>
                <a:extLst>
                  <a:ext uri="{0D108BD9-81ED-4DB2-BD59-A6C34878D82A}">
                    <a16:rowId xmlns:a16="http://schemas.microsoft.com/office/drawing/2014/main" val="3360685804"/>
                  </a:ext>
                </a:extLst>
              </a:tr>
            </a:tbl>
          </a:graphicData>
        </a:graphic>
      </p:graphicFrame>
    </p:spTree>
    <p:extLst>
      <p:ext uri="{BB962C8B-B14F-4D97-AF65-F5344CB8AC3E}">
        <p14:creationId xmlns:p14="http://schemas.microsoft.com/office/powerpoint/2010/main" val="2076102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5" name="Straight Connector 14">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7"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9"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1"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8" name="Marcador de contenido 7">
            <a:extLst>
              <a:ext uri="{FF2B5EF4-FFF2-40B4-BE49-F238E27FC236}">
                <a16:creationId xmlns:a16="http://schemas.microsoft.com/office/drawing/2014/main" id="{8C7AFC15-180B-49EB-8A4F-9EC13CBB74D7}"/>
              </a:ext>
            </a:extLst>
          </p:cNvPr>
          <p:cNvGraphicFramePr>
            <a:graphicFrameLocks noGrp="1"/>
          </p:cNvGraphicFramePr>
          <p:nvPr>
            <p:ph idx="1"/>
            <p:extLst>
              <p:ext uri="{D42A27DB-BD31-4B8C-83A1-F6EECF244321}">
                <p14:modId xmlns:p14="http://schemas.microsoft.com/office/powerpoint/2010/main" val="171264907"/>
              </p:ext>
            </p:extLst>
          </p:nvPr>
        </p:nvGraphicFramePr>
        <p:xfrm>
          <a:off x="838200" y="1084415"/>
          <a:ext cx="10515600" cy="4437317"/>
        </p:xfrm>
        <a:graphic>
          <a:graphicData uri="http://schemas.openxmlformats.org/drawingml/2006/table">
            <a:tbl>
              <a:tblPr firstRow="1" firstCol="1" bandRow="1">
                <a:tableStyleId>{5C22544A-7EE6-4342-B048-85BDC9FD1C3A}</a:tableStyleId>
              </a:tblPr>
              <a:tblGrid>
                <a:gridCol w="10515600">
                  <a:extLst>
                    <a:ext uri="{9D8B030D-6E8A-4147-A177-3AD203B41FA5}">
                      <a16:colId xmlns:a16="http://schemas.microsoft.com/office/drawing/2014/main" val="1355577330"/>
                    </a:ext>
                  </a:extLst>
                </a:gridCol>
              </a:tblGrid>
              <a:tr h="4063275">
                <a:tc>
                  <a:txBody>
                    <a:bodyPr/>
                    <a:lstStyle/>
                    <a:p>
                      <a:pPr algn="just">
                        <a:lnSpc>
                          <a:spcPct val="107000"/>
                        </a:lnSpc>
                        <a:spcAft>
                          <a:spcPts val="800"/>
                        </a:spcAft>
                      </a:pPr>
                      <a:r>
                        <a:rPr lang="es-ES" sz="2200" dirty="0">
                          <a:effectLst/>
                        </a:rPr>
                        <a:t> </a:t>
                      </a:r>
                      <a:endParaRPr lang="es-MX" sz="2200" dirty="0">
                        <a:effectLst/>
                      </a:endParaRPr>
                    </a:p>
                    <a:p>
                      <a:pPr algn="just">
                        <a:lnSpc>
                          <a:spcPct val="107000"/>
                        </a:lnSpc>
                        <a:spcAft>
                          <a:spcPts val="800"/>
                        </a:spcAft>
                      </a:pPr>
                      <a:r>
                        <a:rPr lang="es-ES" sz="2200" dirty="0">
                          <a:effectLst/>
                        </a:rPr>
                        <a:t>“Para trabajar intencionalmente la longitud podemos presentar situaciones que impliquen que los niños observen diferentes materiales la medida de un metro: un metro de madera, de cinta métrica, listón, regla y comparen objetos de igual o mayor longitud, ordenen objetos teniendo en cuenta su longitud o midan objetos, utilizando unidades no convencionales (sogas, lápices, cintas de papel, etc.)”</a:t>
                      </a:r>
                      <a:endParaRPr lang="es-MX" sz="2200" dirty="0">
                        <a:effectLst/>
                      </a:endParaRPr>
                    </a:p>
                    <a:p>
                      <a:pPr algn="r">
                        <a:lnSpc>
                          <a:spcPct val="107000"/>
                        </a:lnSpc>
                        <a:spcAft>
                          <a:spcPts val="800"/>
                        </a:spcAft>
                      </a:pPr>
                      <a:endParaRPr lang="es-ES" sz="2200" dirty="0">
                        <a:effectLst/>
                      </a:endParaRPr>
                    </a:p>
                    <a:p>
                      <a:pPr algn="r">
                        <a:lnSpc>
                          <a:spcPct val="107000"/>
                        </a:lnSpc>
                        <a:spcAft>
                          <a:spcPts val="800"/>
                        </a:spcAft>
                      </a:pPr>
                      <a:r>
                        <a:rPr lang="es-ES" sz="2200" dirty="0">
                          <a:effectLst/>
                        </a:rPr>
                        <a:t>(</a:t>
                      </a:r>
                      <a:r>
                        <a:rPr lang="es-ES" sz="2200" dirty="0" err="1">
                          <a:effectLst/>
                        </a:rPr>
                        <a:t>Quaranta</a:t>
                      </a:r>
                      <a:r>
                        <a:rPr lang="es-ES" sz="2200" dirty="0">
                          <a:effectLst/>
                        </a:rPr>
                        <a:t> &amp; </a:t>
                      </a:r>
                      <a:r>
                        <a:rPr lang="es-ES" sz="2200" dirty="0" err="1">
                          <a:effectLst/>
                        </a:rPr>
                        <a:t>Ozon</a:t>
                      </a:r>
                      <a:r>
                        <a:rPr lang="es-ES" sz="2200" dirty="0">
                          <a:effectLst/>
                        </a:rPr>
                        <a:t>) </a:t>
                      </a:r>
                      <a:endParaRPr lang="es-MX" sz="2200" dirty="0">
                        <a:effectLst/>
                      </a:endParaRPr>
                    </a:p>
                    <a:p>
                      <a:pPr algn="just">
                        <a:lnSpc>
                          <a:spcPct val="107000"/>
                        </a:lnSpc>
                        <a:spcAft>
                          <a:spcPts val="800"/>
                        </a:spcAft>
                      </a:pPr>
                      <a:r>
                        <a:rPr lang="es-ES" sz="2200" dirty="0">
                          <a:effectLst/>
                        </a:rPr>
                        <a:t> </a:t>
                      </a:r>
                      <a:endParaRPr lang="es-MX" sz="2200" dirty="0">
                        <a:effectLst/>
                      </a:endParaRPr>
                    </a:p>
                    <a:p>
                      <a:pPr algn="just">
                        <a:lnSpc>
                          <a:spcPct val="107000"/>
                        </a:lnSpc>
                        <a:spcAft>
                          <a:spcPts val="800"/>
                        </a:spcAft>
                      </a:pPr>
                      <a:r>
                        <a:rPr lang="es-ES" sz="2200" dirty="0">
                          <a:effectLst/>
                        </a:rPr>
                        <a:t> </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43235" marR="43235" marT="0" marB="0"/>
                </a:tc>
                <a:extLst>
                  <a:ext uri="{0D108BD9-81ED-4DB2-BD59-A6C34878D82A}">
                    <a16:rowId xmlns:a16="http://schemas.microsoft.com/office/drawing/2014/main" val="2689917493"/>
                  </a:ext>
                </a:extLst>
              </a:tr>
            </a:tbl>
          </a:graphicData>
        </a:graphic>
      </p:graphicFrame>
    </p:spTree>
    <p:extLst>
      <p:ext uri="{BB962C8B-B14F-4D97-AF65-F5344CB8AC3E}">
        <p14:creationId xmlns:p14="http://schemas.microsoft.com/office/powerpoint/2010/main" val="2327631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ítulo 1">
            <a:extLst>
              <a:ext uri="{FF2B5EF4-FFF2-40B4-BE49-F238E27FC236}">
                <a16:creationId xmlns:a16="http://schemas.microsoft.com/office/drawing/2014/main" id="{9284D587-464E-4A12-9782-8F9B59C56DE2}"/>
              </a:ext>
            </a:extLst>
          </p:cNvPr>
          <p:cNvSpPr>
            <a:spLocks noGrp="1"/>
          </p:cNvSpPr>
          <p:nvPr>
            <p:ph type="title"/>
          </p:nvPr>
        </p:nvSpPr>
        <p:spPr>
          <a:xfrm>
            <a:off x="838200" y="365125"/>
            <a:ext cx="9804918" cy="1325563"/>
          </a:xfrm>
        </p:spPr>
        <p:txBody>
          <a:bodyPr>
            <a:normAutofit/>
          </a:bodyPr>
          <a:lstStyle/>
          <a:p>
            <a:r>
              <a:rPr lang="es-ES" sz="3600" i="1" dirty="0">
                <a:solidFill>
                  <a:schemeClr val="bg1"/>
                </a:solidFill>
              </a:rPr>
              <a:t>Compara distancias mediante el uso de un intermediario</a:t>
            </a:r>
            <a:endParaRPr lang="es-MX" sz="3600" dirty="0">
              <a:solidFill>
                <a:schemeClr val="bg1"/>
              </a:solidFill>
            </a:endParaRPr>
          </a:p>
        </p:txBody>
      </p:sp>
      <p:cxnSp>
        <p:nvCxnSpPr>
          <p:cNvPr id="13" name="Straight Connector 12">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5"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7"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6" name="Tabla 6">
            <a:extLst>
              <a:ext uri="{FF2B5EF4-FFF2-40B4-BE49-F238E27FC236}">
                <a16:creationId xmlns:a16="http://schemas.microsoft.com/office/drawing/2014/main" id="{91B08AC0-7B1E-4B21-BDDF-9C314C7C28F5}"/>
              </a:ext>
            </a:extLst>
          </p:cNvPr>
          <p:cNvGraphicFramePr>
            <a:graphicFrameLocks noGrp="1"/>
          </p:cNvGraphicFramePr>
          <p:nvPr>
            <p:ph idx="1"/>
            <p:extLst>
              <p:ext uri="{D42A27DB-BD31-4B8C-83A1-F6EECF244321}">
                <p14:modId xmlns:p14="http://schemas.microsoft.com/office/powerpoint/2010/main" val="661729243"/>
              </p:ext>
            </p:extLst>
          </p:nvPr>
        </p:nvGraphicFramePr>
        <p:xfrm>
          <a:off x="838200" y="2014348"/>
          <a:ext cx="10515602" cy="4391008"/>
        </p:xfrm>
        <a:graphic>
          <a:graphicData uri="http://schemas.openxmlformats.org/drawingml/2006/table">
            <a:tbl>
              <a:tblPr firstRow="1" bandRow="1">
                <a:tableStyleId>{5C22544A-7EE6-4342-B048-85BDC9FD1C3A}</a:tableStyleId>
              </a:tblPr>
              <a:tblGrid>
                <a:gridCol w="3501124">
                  <a:extLst>
                    <a:ext uri="{9D8B030D-6E8A-4147-A177-3AD203B41FA5}">
                      <a16:colId xmlns:a16="http://schemas.microsoft.com/office/drawing/2014/main" val="3964231055"/>
                    </a:ext>
                  </a:extLst>
                </a:gridCol>
                <a:gridCol w="3507239">
                  <a:extLst>
                    <a:ext uri="{9D8B030D-6E8A-4147-A177-3AD203B41FA5}">
                      <a16:colId xmlns:a16="http://schemas.microsoft.com/office/drawing/2014/main" val="1604732118"/>
                    </a:ext>
                  </a:extLst>
                </a:gridCol>
                <a:gridCol w="3507239">
                  <a:extLst>
                    <a:ext uri="{9D8B030D-6E8A-4147-A177-3AD203B41FA5}">
                      <a16:colId xmlns:a16="http://schemas.microsoft.com/office/drawing/2014/main" val="21958688"/>
                    </a:ext>
                  </a:extLst>
                </a:gridCol>
              </a:tblGrid>
              <a:tr h="416760">
                <a:tc>
                  <a:txBody>
                    <a:bodyPr/>
                    <a:lstStyle/>
                    <a:p>
                      <a:pPr algn="ctr"/>
                      <a:r>
                        <a:rPr lang="es-MX" sz="1900"/>
                        <a:t>NIVEL DE PROFUNDIDAD</a:t>
                      </a:r>
                    </a:p>
                  </a:txBody>
                  <a:tcPr marL="88048" marR="88048" marT="44024" marB="44024"/>
                </a:tc>
                <a:tc>
                  <a:txBody>
                    <a:bodyPr/>
                    <a:lstStyle/>
                    <a:p>
                      <a:pPr algn="ctr"/>
                      <a:r>
                        <a:rPr lang="es-MX" sz="1900"/>
                        <a:t>¿QUÉ DEBEN SABER?</a:t>
                      </a:r>
                    </a:p>
                  </a:txBody>
                  <a:tcPr marL="88048" marR="88048" marT="44024" marB="44024"/>
                </a:tc>
                <a:tc>
                  <a:txBody>
                    <a:bodyPr/>
                    <a:lstStyle/>
                    <a:p>
                      <a:pPr algn="ctr"/>
                      <a:r>
                        <a:rPr lang="es-MX" sz="1900"/>
                        <a:t>¿QUÉ DEBEN HACER?</a:t>
                      </a:r>
                    </a:p>
                  </a:txBody>
                  <a:tcPr marL="88048" marR="88048" marT="44024" marB="44024"/>
                </a:tc>
                <a:extLst>
                  <a:ext uri="{0D108BD9-81ED-4DB2-BD59-A6C34878D82A}">
                    <a16:rowId xmlns:a16="http://schemas.microsoft.com/office/drawing/2014/main" val="114704312"/>
                  </a:ext>
                </a:extLst>
              </a:tr>
              <a:tr h="3557132">
                <a:tc>
                  <a:txBody>
                    <a:bodyPr/>
                    <a:lstStyle/>
                    <a:p>
                      <a:pPr algn="just"/>
                      <a:r>
                        <a:rPr lang="es-ES" sz="1700" i="0" kern="1200">
                          <a:solidFill>
                            <a:schemeClr val="dk1"/>
                          </a:solidFill>
                          <a:effectLst/>
                          <a:latin typeface="+mn-lt"/>
                          <a:ea typeface="+mn-ea"/>
                          <a:cs typeface="+mn-cs"/>
                        </a:rPr>
                        <a:t>Se espera que los niños desarrollen la capacidad de comparación de distancias de un recorrido entre dos lugares, a partir de su cuerpo como primera unidad de medida significativa.</a:t>
                      </a:r>
                    </a:p>
                    <a:p>
                      <a:pPr algn="just"/>
                      <a:endParaRPr lang="es-MX" sz="1700" i="0" kern="1200">
                        <a:solidFill>
                          <a:schemeClr val="dk1"/>
                        </a:solidFill>
                        <a:effectLst/>
                        <a:latin typeface="+mn-lt"/>
                        <a:ea typeface="+mn-ea"/>
                        <a:cs typeface="+mn-cs"/>
                      </a:endParaRPr>
                    </a:p>
                    <a:p>
                      <a:pPr algn="just"/>
                      <a:r>
                        <a:rPr lang="es-ES" sz="1700" i="0" kern="1200">
                          <a:solidFill>
                            <a:schemeClr val="dk1"/>
                          </a:solidFill>
                          <a:effectLst/>
                          <a:latin typeface="+mn-lt"/>
                          <a:ea typeface="+mn-ea"/>
                          <a:cs typeface="+mn-cs"/>
                        </a:rPr>
                        <a:t>La comparación de distancias puede hacerse de manera directa (cuando las personas u objetos se pueden juntar) o indirecta (es necesario usar un intermediario).</a:t>
                      </a:r>
                      <a:endParaRPr lang="es-MX" sz="1700" i="0" kern="1200">
                        <a:solidFill>
                          <a:schemeClr val="dk1"/>
                        </a:solidFill>
                        <a:effectLst/>
                        <a:latin typeface="+mn-lt"/>
                        <a:ea typeface="+mn-ea"/>
                        <a:cs typeface="+mn-cs"/>
                      </a:endParaRPr>
                    </a:p>
                    <a:p>
                      <a:endParaRPr lang="es-MX" sz="1700"/>
                    </a:p>
                  </a:txBody>
                  <a:tcPr marL="88048" marR="88048" marT="44024" marB="44024"/>
                </a:tc>
                <a:tc>
                  <a:txBody>
                    <a:bodyPr/>
                    <a:lstStyle/>
                    <a:p>
                      <a:endParaRPr lang="es-ES"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Identificar</a:t>
                      </a:r>
                      <a:r>
                        <a:rPr lang="es-ES" sz="1900" kern="1200">
                          <a:solidFill>
                            <a:schemeClr val="dk1"/>
                          </a:solidFill>
                          <a:effectLst/>
                          <a:latin typeface="+mn-lt"/>
                          <a:ea typeface="+mn-ea"/>
                          <a:cs typeface="+mn-cs"/>
                        </a:rPr>
                        <a:t> distancias con el uso de unidades de medida no convencionales.</a:t>
                      </a:r>
                      <a:endParaRPr lang="es-MX" sz="1900" kern="1200">
                        <a:solidFill>
                          <a:schemeClr val="dk1"/>
                        </a:solidFill>
                        <a:effectLst/>
                        <a:latin typeface="+mn-lt"/>
                        <a:ea typeface="+mn-ea"/>
                        <a:cs typeface="+mn-cs"/>
                      </a:endParaRPr>
                    </a:p>
                    <a:p>
                      <a:pPr algn="just"/>
                      <a:endParaRPr lang="es-ES" sz="1900" kern="1200">
                        <a:solidFill>
                          <a:schemeClr val="dk1"/>
                        </a:solidFill>
                        <a:effectLst/>
                        <a:latin typeface="+mn-lt"/>
                        <a:ea typeface="+mn-ea"/>
                        <a:cs typeface="+mn-cs"/>
                      </a:endParaRPr>
                    </a:p>
                    <a:p>
                      <a:pPr algn="just"/>
                      <a:endParaRPr lang="es-ES"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 </a:t>
                      </a:r>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Reconocer</a:t>
                      </a:r>
                      <a:r>
                        <a:rPr lang="es-ES" sz="1900" kern="1200">
                          <a:solidFill>
                            <a:schemeClr val="dk1"/>
                          </a:solidFill>
                          <a:effectLst/>
                          <a:latin typeface="+mn-lt"/>
                          <a:ea typeface="+mn-ea"/>
                          <a:cs typeface="+mn-cs"/>
                        </a:rPr>
                        <a:t> la distancia entre dos puntos determinados.</a:t>
                      </a:r>
                      <a:endParaRPr lang="es-MX" sz="1900"/>
                    </a:p>
                  </a:txBody>
                  <a:tcPr marL="88048" marR="88048" marT="44024" marB="44024"/>
                </a:tc>
                <a:tc>
                  <a:txBody>
                    <a:bodyPr/>
                    <a:lstStyle/>
                    <a:p>
                      <a:pPr algn="just"/>
                      <a:endParaRPr lang="es-ES" sz="1900" b="1" kern="1200">
                        <a:solidFill>
                          <a:schemeClr val="dk1"/>
                        </a:solidFill>
                        <a:effectLst/>
                        <a:latin typeface="+mn-lt"/>
                        <a:ea typeface="+mn-ea"/>
                        <a:cs typeface="+mn-cs"/>
                      </a:endParaRPr>
                    </a:p>
                    <a:p>
                      <a:pPr algn="just"/>
                      <a:r>
                        <a:rPr lang="es-ES" sz="1900" b="1" kern="1200">
                          <a:solidFill>
                            <a:schemeClr val="dk1"/>
                          </a:solidFill>
                          <a:effectLst/>
                          <a:latin typeface="+mn-lt"/>
                          <a:ea typeface="+mn-ea"/>
                          <a:cs typeface="+mn-cs"/>
                        </a:rPr>
                        <a:t>Comparar,</a:t>
                      </a:r>
                      <a:r>
                        <a:rPr lang="es-ES" sz="1900" kern="1200">
                          <a:solidFill>
                            <a:schemeClr val="dk1"/>
                          </a:solidFill>
                          <a:effectLst/>
                          <a:latin typeface="+mn-lt"/>
                          <a:ea typeface="+mn-ea"/>
                          <a:cs typeface="+mn-cs"/>
                        </a:rPr>
                        <a:t> </a:t>
                      </a:r>
                      <a:r>
                        <a:rPr lang="es-ES" sz="1900" b="1" kern="1200">
                          <a:solidFill>
                            <a:schemeClr val="dk1"/>
                          </a:solidFill>
                          <a:effectLst/>
                          <a:latin typeface="+mn-lt"/>
                          <a:ea typeface="+mn-ea"/>
                          <a:cs typeface="+mn-cs"/>
                        </a:rPr>
                        <a:t>medir y contrastar </a:t>
                      </a:r>
                      <a:r>
                        <a:rPr lang="es-ES" sz="1900" kern="1200">
                          <a:solidFill>
                            <a:schemeClr val="dk1"/>
                          </a:solidFill>
                          <a:effectLst/>
                          <a:latin typeface="+mn-lt"/>
                          <a:ea typeface="+mn-ea"/>
                          <a:cs typeface="+mn-cs"/>
                        </a:rPr>
                        <a:t>los resultados de la distancia de un recorrido entre dos lugares, haciendo uso de unidades de medida no convencionales.</a:t>
                      </a:r>
                      <a:endParaRPr lang="es-MX" sz="1900"/>
                    </a:p>
                  </a:txBody>
                  <a:tcPr marL="88048" marR="88048" marT="44024" marB="44024"/>
                </a:tc>
                <a:extLst>
                  <a:ext uri="{0D108BD9-81ED-4DB2-BD59-A6C34878D82A}">
                    <a16:rowId xmlns:a16="http://schemas.microsoft.com/office/drawing/2014/main" val="3891513162"/>
                  </a:ext>
                </a:extLst>
              </a:tr>
            </a:tbl>
          </a:graphicData>
        </a:graphic>
      </p:graphicFrame>
    </p:spTree>
    <p:extLst>
      <p:ext uri="{BB962C8B-B14F-4D97-AF65-F5344CB8AC3E}">
        <p14:creationId xmlns:p14="http://schemas.microsoft.com/office/powerpoint/2010/main" val="628351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ítulo 1">
            <a:extLst>
              <a:ext uri="{FF2B5EF4-FFF2-40B4-BE49-F238E27FC236}">
                <a16:creationId xmlns:a16="http://schemas.microsoft.com/office/drawing/2014/main" id="{358BD449-5D34-432F-A527-F6C5E211EF6B}"/>
              </a:ext>
            </a:extLst>
          </p:cNvPr>
          <p:cNvSpPr>
            <a:spLocks noGrp="1"/>
          </p:cNvSpPr>
          <p:nvPr>
            <p:ph type="title"/>
          </p:nvPr>
        </p:nvSpPr>
        <p:spPr>
          <a:xfrm>
            <a:off x="838200" y="365125"/>
            <a:ext cx="9804918" cy="1325563"/>
          </a:xfrm>
        </p:spPr>
        <p:txBody>
          <a:bodyPr>
            <a:normAutofit/>
          </a:bodyPr>
          <a:lstStyle/>
          <a:p>
            <a:endParaRPr lang="es-MX">
              <a:solidFill>
                <a:schemeClr val="bg1"/>
              </a:solidFill>
            </a:endParaRPr>
          </a:p>
        </p:txBody>
      </p:sp>
      <p:cxnSp>
        <p:nvCxnSpPr>
          <p:cNvPr id="11" name="Straight Connector 10">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4" name="Tabla 4">
            <a:extLst>
              <a:ext uri="{FF2B5EF4-FFF2-40B4-BE49-F238E27FC236}">
                <a16:creationId xmlns:a16="http://schemas.microsoft.com/office/drawing/2014/main" id="{40FBDB2B-ABE9-47C3-B340-F332BD87B138}"/>
              </a:ext>
            </a:extLst>
          </p:cNvPr>
          <p:cNvGraphicFramePr>
            <a:graphicFrameLocks noGrp="1"/>
          </p:cNvGraphicFramePr>
          <p:nvPr>
            <p:ph idx="1"/>
            <p:extLst>
              <p:ext uri="{D42A27DB-BD31-4B8C-83A1-F6EECF244321}">
                <p14:modId xmlns:p14="http://schemas.microsoft.com/office/powerpoint/2010/main" val="3601514095"/>
              </p:ext>
            </p:extLst>
          </p:nvPr>
        </p:nvGraphicFramePr>
        <p:xfrm>
          <a:off x="838200" y="1733386"/>
          <a:ext cx="10515600" cy="3503782"/>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1487620493"/>
                    </a:ext>
                  </a:extLst>
                </a:gridCol>
              </a:tblGrid>
              <a:tr h="3486821">
                <a:tc>
                  <a:txBody>
                    <a:bodyPr/>
                    <a:lstStyle/>
                    <a:p>
                      <a:pPr algn="just"/>
                      <a:r>
                        <a:rPr lang="es-ES" sz="2800" b="1" i="1" kern="1200" dirty="0">
                          <a:solidFill>
                            <a:schemeClr val="lt1"/>
                          </a:solidFill>
                          <a:effectLst/>
                          <a:latin typeface="+mn-lt"/>
                          <a:ea typeface="+mn-ea"/>
                          <a:cs typeface="+mn-cs"/>
                        </a:rPr>
                        <a:t>“Las nociones de la distancia, sostienen la idea de la conservación que conduce a un medio estable. Porque el niño se da cuenta de que el sitio ocupado por un objeto sigue teniendo la misma distancia cuando se desplaza”</a:t>
                      </a:r>
                      <a:endParaRPr lang="es-MX" sz="2800" b="1" kern="1200" dirty="0">
                        <a:solidFill>
                          <a:schemeClr val="lt1"/>
                        </a:solidFill>
                        <a:effectLst/>
                        <a:latin typeface="+mn-lt"/>
                        <a:ea typeface="+mn-ea"/>
                        <a:cs typeface="+mn-cs"/>
                      </a:endParaRPr>
                    </a:p>
                    <a:p>
                      <a:pPr algn="just"/>
                      <a:endParaRPr lang="es-ES" sz="2800" b="1" i="0" kern="1200" dirty="0">
                        <a:solidFill>
                          <a:schemeClr val="lt1"/>
                        </a:solidFill>
                        <a:effectLst/>
                        <a:latin typeface="+mn-lt"/>
                        <a:ea typeface="+mn-ea"/>
                        <a:cs typeface="+mn-cs"/>
                      </a:endParaRPr>
                    </a:p>
                    <a:p>
                      <a:pPr algn="just"/>
                      <a:endParaRPr lang="es-ES" sz="2800" b="1" i="0" kern="1200" dirty="0">
                        <a:solidFill>
                          <a:schemeClr val="lt1"/>
                        </a:solidFill>
                        <a:effectLst/>
                        <a:latin typeface="+mn-lt"/>
                        <a:ea typeface="+mn-ea"/>
                        <a:cs typeface="+mn-cs"/>
                      </a:endParaRPr>
                    </a:p>
                    <a:p>
                      <a:pPr algn="r"/>
                      <a:r>
                        <a:rPr lang="es-ES" sz="2800" b="1" i="0" kern="1200" dirty="0">
                          <a:solidFill>
                            <a:schemeClr val="lt1"/>
                          </a:solidFill>
                          <a:effectLst/>
                          <a:latin typeface="+mn-lt"/>
                          <a:ea typeface="+mn-ea"/>
                          <a:cs typeface="+mn-cs"/>
                        </a:rPr>
                        <a:t>(</a:t>
                      </a:r>
                      <a:r>
                        <a:rPr lang="es-ES" sz="2800" b="1" i="0" kern="1200" dirty="0" err="1">
                          <a:solidFill>
                            <a:schemeClr val="lt1"/>
                          </a:solidFill>
                          <a:effectLst/>
                          <a:latin typeface="+mn-lt"/>
                          <a:ea typeface="+mn-ea"/>
                          <a:cs typeface="+mn-cs"/>
                        </a:rPr>
                        <a:t>K.Lovell</a:t>
                      </a:r>
                      <a:r>
                        <a:rPr lang="es-ES" sz="2800" b="1" i="0" kern="1200" dirty="0">
                          <a:solidFill>
                            <a:schemeClr val="lt1"/>
                          </a:solidFill>
                          <a:effectLst/>
                          <a:latin typeface="+mn-lt"/>
                          <a:ea typeface="+mn-ea"/>
                          <a:cs typeface="+mn-cs"/>
                        </a:rPr>
                        <a:t>, 1999)</a:t>
                      </a:r>
                      <a:endParaRPr lang="es-MX" sz="2800" b="1" kern="1200" dirty="0">
                        <a:solidFill>
                          <a:schemeClr val="lt1"/>
                        </a:solidFill>
                        <a:effectLst/>
                        <a:latin typeface="+mn-lt"/>
                        <a:ea typeface="+mn-ea"/>
                        <a:cs typeface="+mn-cs"/>
                      </a:endParaRPr>
                    </a:p>
                    <a:p>
                      <a:pPr algn="just"/>
                      <a:endParaRPr lang="es-MX" sz="2800" dirty="0"/>
                    </a:p>
                  </a:txBody>
                  <a:tcPr marL="90021" marR="90021" marT="45011" marB="45011"/>
                </a:tc>
                <a:extLst>
                  <a:ext uri="{0D108BD9-81ED-4DB2-BD59-A6C34878D82A}">
                    <a16:rowId xmlns:a16="http://schemas.microsoft.com/office/drawing/2014/main" val="1899238380"/>
                  </a:ext>
                </a:extLst>
              </a:tr>
            </a:tbl>
          </a:graphicData>
        </a:graphic>
      </p:graphicFrame>
    </p:spTree>
    <p:extLst>
      <p:ext uri="{BB962C8B-B14F-4D97-AF65-F5344CB8AC3E}">
        <p14:creationId xmlns:p14="http://schemas.microsoft.com/office/powerpoint/2010/main" val="1537974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ítulo 1">
            <a:extLst>
              <a:ext uri="{FF2B5EF4-FFF2-40B4-BE49-F238E27FC236}">
                <a16:creationId xmlns:a16="http://schemas.microsoft.com/office/drawing/2014/main" id="{A1FC5EC9-93B1-4F4A-964F-73A834ABCAB4}"/>
              </a:ext>
            </a:extLst>
          </p:cNvPr>
          <p:cNvSpPr>
            <a:spLocks noGrp="1"/>
          </p:cNvSpPr>
          <p:nvPr>
            <p:ph type="title"/>
          </p:nvPr>
        </p:nvSpPr>
        <p:spPr>
          <a:xfrm>
            <a:off x="838199" y="365125"/>
            <a:ext cx="10515597" cy="1325563"/>
          </a:xfrm>
        </p:spPr>
        <p:txBody>
          <a:bodyPr>
            <a:normAutofit/>
          </a:bodyPr>
          <a:lstStyle/>
          <a:p>
            <a:r>
              <a:rPr lang="es-ES" sz="3600" i="1" dirty="0">
                <a:solidFill>
                  <a:schemeClr val="bg1"/>
                </a:solidFill>
              </a:rPr>
              <a:t>Mide objetos o distancias mediante el uso de unidades no convencionales.</a:t>
            </a:r>
            <a:endParaRPr lang="es-MX" sz="3600" dirty="0">
              <a:solidFill>
                <a:schemeClr val="bg1"/>
              </a:solidFill>
            </a:endParaRPr>
          </a:p>
        </p:txBody>
      </p:sp>
      <p:cxnSp>
        <p:nvCxnSpPr>
          <p:cNvPr id="12" name="Straight Connector 11">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4"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7" name="Marcador de contenido 6">
            <a:extLst>
              <a:ext uri="{FF2B5EF4-FFF2-40B4-BE49-F238E27FC236}">
                <a16:creationId xmlns:a16="http://schemas.microsoft.com/office/drawing/2014/main" id="{6CED603C-D9AD-4D4D-9B15-48C36E814C11}"/>
              </a:ext>
            </a:extLst>
          </p:cNvPr>
          <p:cNvGraphicFramePr>
            <a:graphicFrameLocks noGrp="1"/>
          </p:cNvGraphicFramePr>
          <p:nvPr>
            <p:ph idx="1"/>
            <p:extLst>
              <p:ext uri="{D42A27DB-BD31-4B8C-83A1-F6EECF244321}">
                <p14:modId xmlns:p14="http://schemas.microsoft.com/office/powerpoint/2010/main" val="2659472963"/>
              </p:ext>
            </p:extLst>
          </p:nvPr>
        </p:nvGraphicFramePr>
        <p:xfrm>
          <a:off x="838200" y="2110443"/>
          <a:ext cx="10515602" cy="4054569"/>
        </p:xfrm>
        <a:graphic>
          <a:graphicData uri="http://schemas.openxmlformats.org/drawingml/2006/table">
            <a:tbl>
              <a:tblPr firstRow="1" bandRow="1">
                <a:tableStyleId>{5C22544A-7EE6-4342-B048-85BDC9FD1C3A}</a:tableStyleId>
              </a:tblPr>
              <a:tblGrid>
                <a:gridCol w="3495774">
                  <a:extLst>
                    <a:ext uri="{9D8B030D-6E8A-4147-A177-3AD203B41FA5}">
                      <a16:colId xmlns:a16="http://schemas.microsoft.com/office/drawing/2014/main" val="3964231055"/>
                    </a:ext>
                  </a:extLst>
                </a:gridCol>
                <a:gridCol w="3524054">
                  <a:extLst>
                    <a:ext uri="{9D8B030D-6E8A-4147-A177-3AD203B41FA5}">
                      <a16:colId xmlns:a16="http://schemas.microsoft.com/office/drawing/2014/main" val="1604732118"/>
                    </a:ext>
                  </a:extLst>
                </a:gridCol>
                <a:gridCol w="3495774">
                  <a:extLst>
                    <a:ext uri="{9D8B030D-6E8A-4147-A177-3AD203B41FA5}">
                      <a16:colId xmlns:a16="http://schemas.microsoft.com/office/drawing/2014/main" val="21958688"/>
                    </a:ext>
                  </a:extLst>
                </a:gridCol>
              </a:tblGrid>
              <a:tr h="453549">
                <a:tc>
                  <a:txBody>
                    <a:bodyPr/>
                    <a:lstStyle/>
                    <a:p>
                      <a:pPr algn="ctr"/>
                      <a:r>
                        <a:rPr lang="es-MX" sz="2100"/>
                        <a:t>NIVEL DE PROFUNDIDAD</a:t>
                      </a:r>
                    </a:p>
                  </a:txBody>
                  <a:tcPr marL="95820" marR="95820" marT="47910" marB="47910"/>
                </a:tc>
                <a:tc>
                  <a:txBody>
                    <a:bodyPr/>
                    <a:lstStyle/>
                    <a:p>
                      <a:pPr algn="ctr"/>
                      <a:r>
                        <a:rPr lang="es-MX" sz="2100"/>
                        <a:t>¿QUÉ DEBEN SABER?</a:t>
                      </a:r>
                    </a:p>
                  </a:txBody>
                  <a:tcPr marL="95820" marR="95820" marT="47910" marB="47910"/>
                </a:tc>
                <a:tc>
                  <a:txBody>
                    <a:bodyPr/>
                    <a:lstStyle/>
                    <a:p>
                      <a:pPr algn="ctr"/>
                      <a:r>
                        <a:rPr lang="es-MX" sz="2100"/>
                        <a:t>¿QUÉ DEBEN HACER?</a:t>
                      </a:r>
                    </a:p>
                  </a:txBody>
                  <a:tcPr marL="95820" marR="95820" marT="47910" marB="47910"/>
                </a:tc>
                <a:extLst>
                  <a:ext uri="{0D108BD9-81ED-4DB2-BD59-A6C34878D82A}">
                    <a16:rowId xmlns:a16="http://schemas.microsoft.com/office/drawing/2014/main" val="114704312"/>
                  </a:ext>
                </a:extLst>
              </a:tr>
              <a:tr h="3328155">
                <a:tc>
                  <a:txBody>
                    <a:bodyPr/>
                    <a:lstStyle/>
                    <a:p>
                      <a:pPr algn="just"/>
                      <a:endParaRPr lang="es-ES" sz="2100" i="1" kern="1200">
                        <a:solidFill>
                          <a:schemeClr val="dk1"/>
                        </a:solidFill>
                        <a:effectLst/>
                        <a:latin typeface="+mn-lt"/>
                        <a:ea typeface="+mn-ea"/>
                        <a:cs typeface="+mn-cs"/>
                      </a:endParaRPr>
                    </a:p>
                    <a:p>
                      <a:pPr algn="just"/>
                      <a:r>
                        <a:rPr lang="es-ES" sz="2100" i="0" kern="1200">
                          <a:solidFill>
                            <a:schemeClr val="dk1"/>
                          </a:solidFill>
                          <a:effectLst/>
                          <a:latin typeface="+mn-lt"/>
                          <a:ea typeface="+mn-ea"/>
                          <a:cs typeface="+mn-cs"/>
                        </a:rPr>
                        <a:t>Los alumnos puedan llevar acabo mediciones y comparaciones utilizando unidades de medida no convencionales de diferentes medidas, así como otros materiales que pueden ser usados como intermediarios.</a:t>
                      </a:r>
                      <a:endParaRPr lang="es-MX" sz="2100" i="0"/>
                    </a:p>
                  </a:txBody>
                  <a:tcPr marL="95820" marR="95820" marT="47910" marB="4791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900" kern="1200">
                        <a:solidFill>
                          <a:schemeClr val="dk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900" kern="1200">
                        <a:solidFill>
                          <a:schemeClr val="dk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900" kern="1200">
                          <a:solidFill>
                            <a:schemeClr val="dk1"/>
                          </a:solidFill>
                          <a:effectLst/>
                          <a:latin typeface="+mn-lt"/>
                          <a:ea typeface="+mn-ea"/>
                          <a:cs typeface="+mn-cs"/>
                        </a:rPr>
                        <a:t>-</a:t>
                      </a:r>
                      <a:r>
                        <a:rPr lang="es-ES" sz="2500" b="1" kern="1200">
                          <a:solidFill>
                            <a:schemeClr val="dk1"/>
                          </a:solidFill>
                          <a:effectLst/>
                          <a:latin typeface="+mn-lt"/>
                          <a:ea typeface="+mn-ea"/>
                          <a:cs typeface="+mn-cs"/>
                        </a:rPr>
                        <a:t>Identificar</a:t>
                      </a:r>
                      <a:r>
                        <a:rPr lang="es-ES" sz="2500" kern="1200">
                          <a:solidFill>
                            <a:schemeClr val="dk1"/>
                          </a:solidFill>
                          <a:effectLst/>
                          <a:latin typeface="+mn-lt"/>
                          <a:ea typeface="+mn-ea"/>
                          <a:cs typeface="+mn-cs"/>
                        </a:rPr>
                        <a:t> medidas de objetos o distancias con el uso de unidades de medida no convencionales.</a:t>
                      </a:r>
                      <a:endParaRPr lang="es-MX" sz="2500" kern="1200">
                        <a:solidFill>
                          <a:schemeClr val="dk1"/>
                        </a:solidFill>
                        <a:effectLst/>
                        <a:latin typeface="+mn-lt"/>
                        <a:ea typeface="+mn-ea"/>
                        <a:cs typeface="+mn-cs"/>
                      </a:endParaRPr>
                    </a:p>
                    <a:p>
                      <a:endParaRPr lang="es-MX" sz="2100"/>
                    </a:p>
                    <a:p>
                      <a:endParaRPr lang="es-MX" sz="2100"/>
                    </a:p>
                  </a:txBody>
                  <a:tcPr marL="95820" marR="95820" marT="47910" marB="47910"/>
                </a:tc>
                <a:tc>
                  <a:txBody>
                    <a:bodyPr/>
                    <a:lstStyle/>
                    <a:p>
                      <a:pPr algn="just"/>
                      <a:endParaRPr lang="es-ES" sz="2100" kern="1200">
                        <a:solidFill>
                          <a:schemeClr val="dk1"/>
                        </a:solidFill>
                        <a:effectLst/>
                        <a:latin typeface="+mn-lt"/>
                        <a:ea typeface="+mn-ea"/>
                        <a:cs typeface="+mn-cs"/>
                      </a:endParaRPr>
                    </a:p>
                    <a:p>
                      <a:pPr algn="just"/>
                      <a:r>
                        <a:rPr lang="es-ES" sz="2100" kern="1200">
                          <a:solidFill>
                            <a:schemeClr val="dk1"/>
                          </a:solidFill>
                          <a:effectLst/>
                          <a:latin typeface="+mn-lt"/>
                          <a:ea typeface="+mn-ea"/>
                          <a:cs typeface="+mn-cs"/>
                        </a:rPr>
                        <a:t>-</a:t>
                      </a:r>
                      <a:r>
                        <a:rPr lang="es-ES" sz="2100" b="1" kern="1200">
                          <a:solidFill>
                            <a:schemeClr val="dk1"/>
                          </a:solidFill>
                          <a:effectLst/>
                          <a:latin typeface="+mn-lt"/>
                          <a:ea typeface="+mn-ea"/>
                          <a:cs typeface="+mn-cs"/>
                        </a:rPr>
                        <a:t>Experimentar </a:t>
                      </a:r>
                      <a:r>
                        <a:rPr lang="es-ES" sz="2100" kern="1200">
                          <a:solidFill>
                            <a:schemeClr val="dk1"/>
                          </a:solidFill>
                          <a:effectLst/>
                          <a:latin typeface="+mn-lt"/>
                          <a:ea typeface="+mn-ea"/>
                          <a:cs typeface="+mn-cs"/>
                        </a:rPr>
                        <a:t>con el uso de unidades de medida no convencionales para obtener la medida del largo, ancho o alto de un objeto; la estatura de</a:t>
                      </a:r>
                      <a:endParaRPr lang="es-MX" sz="2100" kern="1200">
                        <a:solidFill>
                          <a:schemeClr val="dk1"/>
                        </a:solidFill>
                        <a:effectLst/>
                        <a:latin typeface="+mn-lt"/>
                        <a:ea typeface="+mn-ea"/>
                        <a:cs typeface="+mn-cs"/>
                      </a:endParaRPr>
                    </a:p>
                    <a:p>
                      <a:pPr algn="just"/>
                      <a:r>
                        <a:rPr lang="es-ES" sz="2100" kern="1200">
                          <a:solidFill>
                            <a:schemeClr val="dk1"/>
                          </a:solidFill>
                          <a:effectLst/>
                          <a:latin typeface="+mn-lt"/>
                          <a:ea typeface="+mn-ea"/>
                          <a:cs typeface="+mn-cs"/>
                        </a:rPr>
                        <a:t>una persona o la distancia entre dos puntos determinados.</a:t>
                      </a:r>
                      <a:endParaRPr lang="es-MX" sz="2100"/>
                    </a:p>
                  </a:txBody>
                  <a:tcPr marL="95820" marR="95820" marT="47910" marB="47910"/>
                </a:tc>
                <a:extLst>
                  <a:ext uri="{0D108BD9-81ED-4DB2-BD59-A6C34878D82A}">
                    <a16:rowId xmlns:a16="http://schemas.microsoft.com/office/drawing/2014/main" val="3891513162"/>
                  </a:ext>
                </a:extLst>
              </a:tr>
            </a:tbl>
          </a:graphicData>
        </a:graphic>
      </p:graphicFrame>
    </p:spTree>
    <p:extLst>
      <p:ext uri="{BB962C8B-B14F-4D97-AF65-F5344CB8AC3E}">
        <p14:creationId xmlns:p14="http://schemas.microsoft.com/office/powerpoint/2010/main" val="2674295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1" name="Straight Connector 10">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4" name="Tabla 4">
            <a:extLst>
              <a:ext uri="{FF2B5EF4-FFF2-40B4-BE49-F238E27FC236}">
                <a16:creationId xmlns:a16="http://schemas.microsoft.com/office/drawing/2014/main" id="{1E9E151F-E363-43FF-A657-7A2D97F27CF6}"/>
              </a:ext>
            </a:extLst>
          </p:cNvPr>
          <p:cNvGraphicFramePr>
            <a:graphicFrameLocks noGrp="1"/>
          </p:cNvGraphicFramePr>
          <p:nvPr>
            <p:ph idx="1"/>
            <p:extLst>
              <p:ext uri="{D42A27DB-BD31-4B8C-83A1-F6EECF244321}">
                <p14:modId xmlns:p14="http://schemas.microsoft.com/office/powerpoint/2010/main" val="2757986386"/>
              </p:ext>
            </p:extLst>
          </p:nvPr>
        </p:nvGraphicFramePr>
        <p:xfrm>
          <a:off x="960510" y="1322697"/>
          <a:ext cx="10515600" cy="3747742"/>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430529494"/>
                    </a:ext>
                  </a:extLst>
                </a:gridCol>
              </a:tblGrid>
              <a:tr h="3731869">
                <a:tc>
                  <a:txBody>
                    <a:bodyPr/>
                    <a:lstStyle/>
                    <a:p>
                      <a:pPr algn="just"/>
                      <a:r>
                        <a:rPr lang="es-ES" sz="2400" b="1" i="1" kern="1200" dirty="0">
                          <a:solidFill>
                            <a:schemeClr val="lt1"/>
                          </a:solidFill>
                          <a:effectLst/>
                          <a:latin typeface="+mn-lt"/>
                          <a:ea typeface="+mn-ea"/>
                          <a:cs typeface="+mn-cs"/>
                        </a:rPr>
                        <a:t> </a:t>
                      </a:r>
                      <a:endParaRPr lang="es-MX" sz="2400" b="1" kern="1200" dirty="0">
                        <a:solidFill>
                          <a:schemeClr val="lt1"/>
                        </a:solidFill>
                        <a:effectLst/>
                        <a:latin typeface="+mn-lt"/>
                        <a:ea typeface="+mn-ea"/>
                        <a:cs typeface="+mn-cs"/>
                      </a:endParaRPr>
                    </a:p>
                    <a:p>
                      <a:pPr algn="just"/>
                      <a:r>
                        <a:rPr lang="es-ES" sz="2400" b="1" i="1" kern="1200" dirty="0">
                          <a:solidFill>
                            <a:schemeClr val="lt1"/>
                          </a:solidFill>
                          <a:effectLst/>
                          <a:latin typeface="+mn-lt"/>
                          <a:ea typeface="+mn-ea"/>
                          <a:cs typeface="+mn-cs"/>
                        </a:rPr>
                        <a:t>“El proceso de medir consiste en comparar una cantidad dada de longitud, de otro objeto que se considera como unidad. Es decir que resolver situaciones de medición, significa determinar el número de veces que una unidad elegida está contenida en otra de la misma magnitud”</a:t>
                      </a:r>
                    </a:p>
                    <a:p>
                      <a:pPr algn="just"/>
                      <a:endParaRPr lang="es-ES" sz="2400" b="1" i="1" kern="1200" dirty="0">
                        <a:solidFill>
                          <a:schemeClr val="lt1"/>
                        </a:solidFill>
                        <a:effectLst/>
                        <a:latin typeface="+mn-lt"/>
                        <a:ea typeface="+mn-ea"/>
                        <a:cs typeface="+mn-cs"/>
                      </a:endParaRPr>
                    </a:p>
                    <a:p>
                      <a:pPr algn="just"/>
                      <a:endParaRPr lang="es-ES" sz="2400" b="1" i="1" kern="1200" dirty="0">
                        <a:solidFill>
                          <a:schemeClr val="lt1"/>
                        </a:solidFill>
                        <a:effectLst/>
                        <a:latin typeface="+mn-lt"/>
                        <a:ea typeface="+mn-ea"/>
                        <a:cs typeface="+mn-cs"/>
                      </a:endParaRPr>
                    </a:p>
                    <a:p>
                      <a:pPr algn="just"/>
                      <a:endParaRPr lang="es-MX" sz="2400" b="1" kern="1200" dirty="0">
                        <a:solidFill>
                          <a:schemeClr val="lt1"/>
                        </a:solidFill>
                        <a:effectLst/>
                        <a:latin typeface="+mn-lt"/>
                        <a:ea typeface="+mn-ea"/>
                        <a:cs typeface="+mn-cs"/>
                      </a:endParaRPr>
                    </a:p>
                    <a:p>
                      <a:pPr algn="r"/>
                      <a:r>
                        <a:rPr lang="es-ES" sz="2400" b="1" kern="1200" dirty="0">
                          <a:solidFill>
                            <a:schemeClr val="lt1"/>
                          </a:solidFill>
                          <a:effectLst/>
                          <a:latin typeface="+mn-lt"/>
                          <a:ea typeface="+mn-ea"/>
                          <a:cs typeface="+mn-cs"/>
                        </a:rPr>
                        <a:t>(</a:t>
                      </a:r>
                      <a:r>
                        <a:rPr lang="es-ES" sz="2400" b="1" kern="1200" dirty="0" err="1">
                          <a:solidFill>
                            <a:schemeClr val="lt1"/>
                          </a:solidFill>
                          <a:effectLst/>
                          <a:latin typeface="+mn-lt"/>
                          <a:ea typeface="+mn-ea"/>
                          <a:cs typeface="+mn-cs"/>
                        </a:rPr>
                        <a:t>Quaranta</a:t>
                      </a:r>
                      <a:r>
                        <a:rPr lang="es-ES" sz="2400" b="1" kern="1200" dirty="0">
                          <a:solidFill>
                            <a:schemeClr val="lt1"/>
                          </a:solidFill>
                          <a:effectLst/>
                          <a:latin typeface="+mn-lt"/>
                          <a:ea typeface="+mn-ea"/>
                          <a:cs typeface="+mn-cs"/>
                        </a:rPr>
                        <a:t> &amp; </a:t>
                      </a:r>
                      <a:r>
                        <a:rPr lang="es-ES" sz="2400" b="1" kern="1200" dirty="0" err="1">
                          <a:solidFill>
                            <a:schemeClr val="lt1"/>
                          </a:solidFill>
                          <a:effectLst/>
                          <a:latin typeface="+mn-lt"/>
                          <a:ea typeface="+mn-ea"/>
                          <a:cs typeface="+mn-cs"/>
                        </a:rPr>
                        <a:t>Ozon</a:t>
                      </a:r>
                      <a:r>
                        <a:rPr lang="es-ES" sz="2400" b="1" kern="1200" dirty="0">
                          <a:solidFill>
                            <a:schemeClr val="lt1"/>
                          </a:solidFill>
                          <a:effectLst/>
                          <a:latin typeface="+mn-lt"/>
                          <a:ea typeface="+mn-ea"/>
                          <a:cs typeface="+mn-cs"/>
                        </a:rPr>
                        <a:t>)</a:t>
                      </a:r>
                      <a:endParaRPr lang="es-MX" sz="2400" dirty="0"/>
                    </a:p>
                  </a:txBody>
                  <a:tcPr marL="90142" marR="90142" marT="45071" marB="45071"/>
                </a:tc>
                <a:extLst>
                  <a:ext uri="{0D108BD9-81ED-4DB2-BD59-A6C34878D82A}">
                    <a16:rowId xmlns:a16="http://schemas.microsoft.com/office/drawing/2014/main" val="1499640028"/>
                  </a:ext>
                </a:extLst>
              </a:tr>
            </a:tbl>
          </a:graphicData>
        </a:graphic>
      </p:graphicFrame>
    </p:spTree>
    <p:extLst>
      <p:ext uri="{BB962C8B-B14F-4D97-AF65-F5344CB8AC3E}">
        <p14:creationId xmlns:p14="http://schemas.microsoft.com/office/powerpoint/2010/main" val="2330303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ítulo 1">
            <a:extLst>
              <a:ext uri="{FF2B5EF4-FFF2-40B4-BE49-F238E27FC236}">
                <a16:creationId xmlns:a16="http://schemas.microsoft.com/office/drawing/2014/main" id="{D0FE21B4-1D5E-4F48-8790-815AF2C4F08C}"/>
              </a:ext>
            </a:extLst>
          </p:cNvPr>
          <p:cNvSpPr>
            <a:spLocks noGrp="1"/>
          </p:cNvSpPr>
          <p:nvPr>
            <p:ph type="title"/>
          </p:nvPr>
        </p:nvSpPr>
        <p:spPr>
          <a:xfrm>
            <a:off x="838200" y="365125"/>
            <a:ext cx="9804918" cy="1325563"/>
          </a:xfrm>
        </p:spPr>
        <p:txBody>
          <a:bodyPr>
            <a:normAutofit/>
          </a:bodyPr>
          <a:lstStyle/>
          <a:p>
            <a:pPr algn="just"/>
            <a:r>
              <a:rPr lang="es-ES" sz="3600" i="1" dirty="0">
                <a:solidFill>
                  <a:schemeClr val="bg1"/>
                </a:solidFill>
              </a:rPr>
              <a:t>Identifica varios eventos de su vida cotidiana y dice el orden en que ocurren.</a:t>
            </a:r>
            <a:endParaRPr lang="es-MX" sz="3600" dirty="0">
              <a:solidFill>
                <a:schemeClr val="bg1"/>
              </a:solidFill>
            </a:endParaRPr>
          </a:p>
        </p:txBody>
      </p:sp>
      <p:cxnSp>
        <p:nvCxnSpPr>
          <p:cNvPr id="12" name="Straight Connector 11">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4"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7" name="Marcador de contenido 6">
            <a:extLst>
              <a:ext uri="{FF2B5EF4-FFF2-40B4-BE49-F238E27FC236}">
                <a16:creationId xmlns:a16="http://schemas.microsoft.com/office/drawing/2014/main" id="{00198D44-7A63-4CC6-AB75-5B5D9501234F}"/>
              </a:ext>
            </a:extLst>
          </p:cNvPr>
          <p:cNvGraphicFramePr>
            <a:graphicFrameLocks noGrp="1"/>
          </p:cNvGraphicFramePr>
          <p:nvPr>
            <p:ph idx="1"/>
            <p:extLst>
              <p:ext uri="{D42A27DB-BD31-4B8C-83A1-F6EECF244321}">
                <p14:modId xmlns:p14="http://schemas.microsoft.com/office/powerpoint/2010/main" val="509600318"/>
              </p:ext>
            </p:extLst>
          </p:nvPr>
        </p:nvGraphicFramePr>
        <p:xfrm>
          <a:off x="838200" y="1838668"/>
          <a:ext cx="10515601" cy="4555150"/>
        </p:xfrm>
        <a:graphic>
          <a:graphicData uri="http://schemas.openxmlformats.org/drawingml/2006/table">
            <a:tbl>
              <a:tblPr firstRow="1" bandRow="1">
                <a:tableStyleId>{5C22544A-7EE6-4342-B048-85BDC9FD1C3A}</a:tableStyleId>
              </a:tblPr>
              <a:tblGrid>
                <a:gridCol w="3482936">
                  <a:extLst>
                    <a:ext uri="{9D8B030D-6E8A-4147-A177-3AD203B41FA5}">
                      <a16:colId xmlns:a16="http://schemas.microsoft.com/office/drawing/2014/main" val="3964231055"/>
                    </a:ext>
                  </a:extLst>
                </a:gridCol>
                <a:gridCol w="3549729">
                  <a:extLst>
                    <a:ext uri="{9D8B030D-6E8A-4147-A177-3AD203B41FA5}">
                      <a16:colId xmlns:a16="http://schemas.microsoft.com/office/drawing/2014/main" val="1604732118"/>
                    </a:ext>
                  </a:extLst>
                </a:gridCol>
                <a:gridCol w="3482936">
                  <a:extLst>
                    <a:ext uri="{9D8B030D-6E8A-4147-A177-3AD203B41FA5}">
                      <a16:colId xmlns:a16="http://schemas.microsoft.com/office/drawing/2014/main" val="21958688"/>
                    </a:ext>
                  </a:extLst>
                </a:gridCol>
              </a:tblGrid>
              <a:tr h="413872">
                <a:tc>
                  <a:txBody>
                    <a:bodyPr/>
                    <a:lstStyle/>
                    <a:p>
                      <a:pPr algn="ctr"/>
                      <a:r>
                        <a:rPr lang="es-MX" sz="1900"/>
                        <a:t>NIVEL DE PROFUNDIDAD</a:t>
                      </a:r>
                    </a:p>
                  </a:txBody>
                  <a:tcPr marL="87438" marR="87438" marT="43719" marB="43719"/>
                </a:tc>
                <a:tc>
                  <a:txBody>
                    <a:bodyPr/>
                    <a:lstStyle/>
                    <a:p>
                      <a:pPr algn="ctr"/>
                      <a:r>
                        <a:rPr lang="es-MX" sz="1900"/>
                        <a:t>¿QUÉ DEBEN SABER?</a:t>
                      </a:r>
                    </a:p>
                  </a:txBody>
                  <a:tcPr marL="87438" marR="87438" marT="43719" marB="43719"/>
                </a:tc>
                <a:tc>
                  <a:txBody>
                    <a:bodyPr/>
                    <a:lstStyle/>
                    <a:p>
                      <a:pPr algn="ctr"/>
                      <a:r>
                        <a:rPr lang="es-MX" sz="1900"/>
                        <a:t>¿QUÉ DEBEN HACER?</a:t>
                      </a:r>
                    </a:p>
                  </a:txBody>
                  <a:tcPr marL="87438" marR="87438" marT="43719" marB="43719"/>
                </a:tc>
                <a:extLst>
                  <a:ext uri="{0D108BD9-81ED-4DB2-BD59-A6C34878D82A}">
                    <a16:rowId xmlns:a16="http://schemas.microsoft.com/office/drawing/2014/main" val="114704312"/>
                  </a:ext>
                </a:extLst>
              </a:tr>
              <a:tr h="3911381">
                <a:tc>
                  <a:txBody>
                    <a:bodyPr/>
                    <a:lstStyle/>
                    <a:p>
                      <a:pPr algn="just"/>
                      <a:endParaRPr lang="es-ES" sz="1900" i="0" kern="1200">
                        <a:solidFill>
                          <a:schemeClr val="dk1"/>
                        </a:solidFill>
                        <a:effectLst/>
                        <a:latin typeface="+mn-lt"/>
                        <a:ea typeface="+mn-ea"/>
                        <a:cs typeface="+mn-cs"/>
                      </a:endParaRPr>
                    </a:p>
                    <a:p>
                      <a:pPr algn="just"/>
                      <a:r>
                        <a:rPr lang="es-ES" sz="1900" i="0" kern="1200">
                          <a:solidFill>
                            <a:schemeClr val="dk1"/>
                          </a:solidFill>
                          <a:effectLst/>
                          <a:latin typeface="+mn-lt"/>
                          <a:ea typeface="+mn-ea"/>
                          <a:cs typeface="+mn-cs"/>
                        </a:rPr>
                        <a:t>Se espera que los alumnos(as) identifiquen algunos sucesos de su día. A partir de las imágenes o registros de preguntas, tomando en cuenta el orden en que se desarrollan.</a:t>
                      </a:r>
                      <a:endParaRPr lang="es-MX" sz="2300" i="0"/>
                    </a:p>
                  </a:txBody>
                  <a:tcPr marL="87438" marR="87438" marT="43719" marB="43719"/>
                </a:tc>
                <a:tc>
                  <a:txBody>
                    <a:bodyPr/>
                    <a:lstStyle/>
                    <a:p>
                      <a:pPr algn="l"/>
                      <a:endParaRPr lang="es-ES"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Reflexionar </a:t>
                      </a:r>
                      <a:r>
                        <a:rPr lang="es-ES" sz="1900" kern="1200">
                          <a:solidFill>
                            <a:schemeClr val="dk1"/>
                          </a:solidFill>
                          <a:effectLst/>
                          <a:latin typeface="+mn-lt"/>
                          <a:ea typeface="+mn-ea"/>
                          <a:cs typeface="+mn-cs"/>
                        </a:rPr>
                        <a:t>acerca de la sucesión de eventos y el orden en que ocurren.</a:t>
                      </a:r>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 </a:t>
                      </a:r>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Identificar</a:t>
                      </a:r>
                      <a:r>
                        <a:rPr lang="es-ES" sz="1900" kern="1200">
                          <a:solidFill>
                            <a:schemeClr val="dk1"/>
                          </a:solidFill>
                          <a:effectLst/>
                          <a:latin typeface="+mn-lt"/>
                          <a:ea typeface="+mn-ea"/>
                          <a:cs typeface="+mn-cs"/>
                        </a:rPr>
                        <a:t> algunas regularidades en su vida cotidiana.</a:t>
                      </a:r>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 </a:t>
                      </a:r>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Reconocer</a:t>
                      </a:r>
                      <a:r>
                        <a:rPr lang="es-ES" sz="1900" kern="1200">
                          <a:solidFill>
                            <a:schemeClr val="dk1"/>
                          </a:solidFill>
                          <a:effectLst/>
                          <a:latin typeface="+mn-lt"/>
                          <a:ea typeface="+mn-ea"/>
                          <a:cs typeface="+mn-cs"/>
                        </a:rPr>
                        <a:t> la noción del  tiempo.</a:t>
                      </a:r>
                      <a:endParaRPr lang="es-MX" sz="2300"/>
                    </a:p>
                  </a:txBody>
                  <a:tcPr marL="87438" marR="87438" marT="43719" marB="43719"/>
                </a:tc>
                <a:tc>
                  <a:txBody>
                    <a:bodyPr/>
                    <a:lstStyle/>
                    <a:p>
                      <a:pPr algn="just"/>
                      <a:endParaRPr lang="es-MX" sz="1900"/>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Ordenar </a:t>
                      </a:r>
                      <a:r>
                        <a:rPr lang="es-ES" sz="1900" kern="1200">
                          <a:solidFill>
                            <a:schemeClr val="dk1"/>
                          </a:solidFill>
                          <a:effectLst/>
                          <a:latin typeface="+mn-lt"/>
                          <a:ea typeface="+mn-ea"/>
                          <a:cs typeface="+mn-cs"/>
                        </a:rPr>
                        <a:t>actividades de arriba hacia abajo en una columna en función del tiempo de un día. </a:t>
                      </a:r>
                    </a:p>
                    <a:p>
                      <a:pPr algn="just"/>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Organizar</a:t>
                      </a:r>
                      <a:r>
                        <a:rPr lang="es-ES" sz="1900" kern="1200">
                          <a:solidFill>
                            <a:schemeClr val="dk1"/>
                          </a:solidFill>
                          <a:effectLst/>
                          <a:latin typeface="+mn-lt"/>
                          <a:ea typeface="+mn-ea"/>
                          <a:cs typeface="+mn-cs"/>
                        </a:rPr>
                        <a:t> en orden los sucesos de un día.</a:t>
                      </a:r>
                    </a:p>
                    <a:p>
                      <a:pPr algn="just"/>
                      <a:endParaRPr lang="es-MX" sz="1900" kern="1200">
                        <a:solidFill>
                          <a:schemeClr val="dk1"/>
                        </a:solidFill>
                        <a:effectLst/>
                        <a:latin typeface="+mn-lt"/>
                        <a:ea typeface="+mn-ea"/>
                        <a:cs typeface="+mn-cs"/>
                      </a:endParaRPr>
                    </a:p>
                    <a:p>
                      <a:pPr algn="just"/>
                      <a:r>
                        <a:rPr lang="es-ES" sz="1900" kern="1200">
                          <a:solidFill>
                            <a:schemeClr val="dk1"/>
                          </a:solidFill>
                          <a:effectLst/>
                          <a:latin typeface="+mn-lt"/>
                          <a:ea typeface="+mn-ea"/>
                          <a:cs typeface="+mn-cs"/>
                        </a:rPr>
                        <a:t>-</a:t>
                      </a:r>
                      <a:r>
                        <a:rPr lang="es-ES" sz="1900" b="1" kern="1200">
                          <a:solidFill>
                            <a:schemeClr val="dk1"/>
                          </a:solidFill>
                          <a:effectLst/>
                          <a:latin typeface="+mn-lt"/>
                          <a:ea typeface="+mn-ea"/>
                          <a:cs typeface="+mn-cs"/>
                        </a:rPr>
                        <a:t>Representar </a:t>
                      </a:r>
                      <a:r>
                        <a:rPr lang="es-ES" sz="1900" kern="1200">
                          <a:solidFill>
                            <a:schemeClr val="dk1"/>
                          </a:solidFill>
                          <a:effectLst/>
                          <a:latin typeface="+mn-lt"/>
                          <a:ea typeface="+mn-ea"/>
                          <a:cs typeface="+mn-cs"/>
                        </a:rPr>
                        <a:t>gráficamente con letreros o dibujos eventos de su vida cotidiana.</a:t>
                      </a:r>
                      <a:endParaRPr lang="es-MX" sz="1900" kern="1200">
                        <a:solidFill>
                          <a:schemeClr val="dk1"/>
                        </a:solidFill>
                        <a:effectLst/>
                        <a:latin typeface="+mn-lt"/>
                        <a:ea typeface="+mn-ea"/>
                        <a:cs typeface="+mn-cs"/>
                      </a:endParaRPr>
                    </a:p>
                    <a:p>
                      <a:pPr algn="just"/>
                      <a:endParaRPr lang="es-MX" sz="1900"/>
                    </a:p>
                  </a:txBody>
                  <a:tcPr marL="87438" marR="87438" marT="43719" marB="43719"/>
                </a:tc>
                <a:extLst>
                  <a:ext uri="{0D108BD9-81ED-4DB2-BD59-A6C34878D82A}">
                    <a16:rowId xmlns:a16="http://schemas.microsoft.com/office/drawing/2014/main" val="3891513162"/>
                  </a:ext>
                </a:extLst>
              </a:tr>
            </a:tbl>
          </a:graphicData>
        </a:graphic>
      </p:graphicFrame>
    </p:spTree>
    <p:extLst>
      <p:ext uri="{BB962C8B-B14F-4D97-AF65-F5344CB8AC3E}">
        <p14:creationId xmlns:p14="http://schemas.microsoft.com/office/powerpoint/2010/main" val="2729871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1" name="Straight Connector 10">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4" name="Tabla 4">
            <a:extLst>
              <a:ext uri="{FF2B5EF4-FFF2-40B4-BE49-F238E27FC236}">
                <a16:creationId xmlns:a16="http://schemas.microsoft.com/office/drawing/2014/main" id="{8CC1E57D-6715-4B23-8EA3-3D746A9E6137}"/>
              </a:ext>
            </a:extLst>
          </p:cNvPr>
          <p:cNvGraphicFramePr>
            <a:graphicFrameLocks noGrp="1"/>
          </p:cNvGraphicFramePr>
          <p:nvPr>
            <p:ph idx="1"/>
            <p:extLst>
              <p:ext uri="{D42A27DB-BD31-4B8C-83A1-F6EECF244321}">
                <p14:modId xmlns:p14="http://schemas.microsoft.com/office/powerpoint/2010/main" val="4173577034"/>
              </p:ext>
            </p:extLst>
          </p:nvPr>
        </p:nvGraphicFramePr>
        <p:xfrm>
          <a:off x="715890" y="1463982"/>
          <a:ext cx="10515600" cy="3747742"/>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00200207"/>
                    </a:ext>
                  </a:extLst>
                </a:gridCol>
              </a:tblGrid>
              <a:tr h="3731869">
                <a:tc>
                  <a:txBody>
                    <a:bodyPr/>
                    <a:lstStyle/>
                    <a:p>
                      <a:pPr algn="just"/>
                      <a:r>
                        <a:rPr lang="es-ES" sz="2400" b="1" i="1" kern="1200" dirty="0">
                          <a:solidFill>
                            <a:schemeClr val="lt1"/>
                          </a:solidFill>
                          <a:effectLst/>
                          <a:latin typeface="+mn-lt"/>
                          <a:ea typeface="+mn-ea"/>
                          <a:cs typeface="+mn-cs"/>
                        </a:rPr>
                        <a:t>“La noche sigue al día, las horas de las comidas suceden con clara regularidad, van a la escuela todas las mañanas después del desayuno, juega a determinadas horas y así sucesivamente. Esta rutina diaria facilita el desarrollo de la experiencia por medio de la cual van ligando la sucesión de eventos, que identifican en su vida cotidiana”</a:t>
                      </a:r>
                      <a:endParaRPr lang="es-MX" sz="2400" b="1" kern="1200" dirty="0">
                        <a:solidFill>
                          <a:schemeClr val="lt1"/>
                        </a:solidFill>
                        <a:effectLst/>
                        <a:latin typeface="+mn-lt"/>
                        <a:ea typeface="+mn-ea"/>
                        <a:cs typeface="+mn-cs"/>
                      </a:endParaRPr>
                    </a:p>
                    <a:p>
                      <a:pPr algn="r"/>
                      <a:endParaRPr lang="es-ES" sz="2400" b="1" i="0" kern="1200" dirty="0">
                        <a:solidFill>
                          <a:schemeClr val="lt1"/>
                        </a:solidFill>
                        <a:effectLst/>
                        <a:latin typeface="+mn-lt"/>
                        <a:ea typeface="+mn-ea"/>
                        <a:cs typeface="+mn-cs"/>
                      </a:endParaRPr>
                    </a:p>
                    <a:p>
                      <a:pPr algn="r"/>
                      <a:endParaRPr lang="es-ES" sz="2400" b="1" i="0" kern="1200" dirty="0">
                        <a:solidFill>
                          <a:schemeClr val="lt1"/>
                        </a:solidFill>
                        <a:effectLst/>
                        <a:latin typeface="+mn-lt"/>
                        <a:ea typeface="+mn-ea"/>
                        <a:cs typeface="+mn-cs"/>
                      </a:endParaRPr>
                    </a:p>
                    <a:p>
                      <a:pPr algn="r"/>
                      <a:endParaRPr lang="es-ES" sz="2400" b="1" i="0" kern="1200" dirty="0">
                        <a:solidFill>
                          <a:schemeClr val="lt1"/>
                        </a:solidFill>
                        <a:effectLst/>
                        <a:latin typeface="+mn-lt"/>
                        <a:ea typeface="+mn-ea"/>
                        <a:cs typeface="+mn-cs"/>
                      </a:endParaRPr>
                    </a:p>
                    <a:p>
                      <a:pPr algn="r"/>
                      <a:endParaRPr lang="es-ES" sz="2400" b="1" i="0" kern="1200" dirty="0">
                        <a:solidFill>
                          <a:schemeClr val="lt1"/>
                        </a:solidFill>
                        <a:effectLst/>
                        <a:latin typeface="+mn-lt"/>
                        <a:ea typeface="+mn-ea"/>
                        <a:cs typeface="+mn-cs"/>
                      </a:endParaRPr>
                    </a:p>
                    <a:p>
                      <a:pPr algn="r"/>
                      <a:r>
                        <a:rPr lang="es-ES" sz="2400" b="1" i="0" kern="1200" dirty="0">
                          <a:solidFill>
                            <a:schemeClr val="lt1"/>
                          </a:solidFill>
                          <a:effectLst/>
                          <a:latin typeface="+mn-lt"/>
                          <a:ea typeface="+mn-ea"/>
                          <a:cs typeface="+mn-cs"/>
                        </a:rPr>
                        <a:t>(</a:t>
                      </a:r>
                      <a:r>
                        <a:rPr lang="es-ES" sz="2400" b="1" i="0" kern="1200" dirty="0" err="1">
                          <a:solidFill>
                            <a:schemeClr val="lt1"/>
                          </a:solidFill>
                          <a:effectLst/>
                          <a:latin typeface="+mn-lt"/>
                          <a:ea typeface="+mn-ea"/>
                          <a:cs typeface="+mn-cs"/>
                        </a:rPr>
                        <a:t>K.Lovell</a:t>
                      </a:r>
                      <a:r>
                        <a:rPr lang="es-ES" sz="2400" b="1" i="0" kern="1200" dirty="0">
                          <a:solidFill>
                            <a:schemeClr val="lt1"/>
                          </a:solidFill>
                          <a:effectLst/>
                          <a:latin typeface="+mn-lt"/>
                          <a:ea typeface="+mn-ea"/>
                          <a:cs typeface="+mn-cs"/>
                        </a:rPr>
                        <a:t>, 1999)</a:t>
                      </a:r>
                      <a:endParaRPr lang="es-MX" sz="2400" dirty="0"/>
                    </a:p>
                  </a:txBody>
                  <a:tcPr marL="90142" marR="90142" marT="45071" marB="45071"/>
                </a:tc>
                <a:extLst>
                  <a:ext uri="{0D108BD9-81ED-4DB2-BD59-A6C34878D82A}">
                    <a16:rowId xmlns:a16="http://schemas.microsoft.com/office/drawing/2014/main" val="4277534678"/>
                  </a:ext>
                </a:extLst>
              </a:tr>
            </a:tbl>
          </a:graphicData>
        </a:graphic>
      </p:graphicFrame>
    </p:spTree>
    <p:extLst>
      <p:ext uri="{BB962C8B-B14F-4D97-AF65-F5344CB8AC3E}">
        <p14:creationId xmlns:p14="http://schemas.microsoft.com/office/powerpoint/2010/main" val="3379414474"/>
      </p:ext>
    </p:extLst>
  </p:cSld>
  <p:clrMapOvr>
    <a:masterClrMapping/>
  </p:clrMapOvr>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0</TotalTime>
  <Words>1246</Words>
  <Application>Microsoft Office PowerPoint</Application>
  <PresentationFormat>Panorámica</PresentationFormat>
  <Paragraphs>124</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Univers</vt:lpstr>
      <vt:lpstr>GradientVTI</vt:lpstr>
      <vt:lpstr>Magnitudes y medidas  </vt:lpstr>
      <vt:lpstr>Identifica la longitud de varios objetos a través de la comparación directa o mediante el uso de un intermediario</vt:lpstr>
      <vt:lpstr>Presentación de PowerPoint</vt:lpstr>
      <vt:lpstr>Compara distancias mediante el uso de un intermediario</vt:lpstr>
      <vt:lpstr>Presentación de PowerPoint</vt:lpstr>
      <vt:lpstr>Mide objetos o distancias mediante el uso de unidades no convencionales.</vt:lpstr>
      <vt:lpstr>Presentación de PowerPoint</vt:lpstr>
      <vt:lpstr>Identifica varios eventos de su vida cotidiana y dice el orden en que ocurren.</vt:lpstr>
      <vt:lpstr>Presentación de PowerPoint</vt:lpstr>
      <vt:lpstr>Usa expresiones temporales y representaciones gráficas para explicar la sucesión de eventos.</vt:lpstr>
      <vt:lpstr>Presentación de PowerPoint</vt:lpstr>
      <vt:lpstr>Usa unidades no convencionales para medir la capacidad con distintos propósitos.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Magnitudes y medidas  </dc:title>
  <dc:creator>maluheva0531@gmail.com</dc:creator>
  <cp:lastModifiedBy>maluheva0531@gmail.com</cp:lastModifiedBy>
  <cp:revision>1</cp:revision>
  <dcterms:created xsi:type="dcterms:W3CDTF">2020-05-13T07:20:13Z</dcterms:created>
  <dcterms:modified xsi:type="dcterms:W3CDTF">2020-05-13T07:21:13Z</dcterms:modified>
</cp:coreProperties>
</file>