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03" r:id="rId3"/>
    <p:sldMasterId id="2147483728" r:id="rId4"/>
    <p:sldMasterId id="2147483740" r:id="rId5"/>
    <p:sldMasterId id="2147483764" r:id="rId6"/>
    <p:sldMasterId id="2147483776" r:id="rId7"/>
    <p:sldMasterId id="2147483788" r:id="rId8"/>
    <p:sldMasterId id="2147483805" r:id="rId9"/>
    <p:sldMasterId id="2147483817" r:id="rId10"/>
  </p:sldMasterIdLst>
  <p:notesMasterIdLst>
    <p:notesMasterId r:id="rId23"/>
  </p:notesMasterIdLst>
  <p:sldIdLst>
    <p:sldId id="264" r:id="rId11"/>
    <p:sldId id="265" r:id="rId12"/>
    <p:sldId id="268" r:id="rId13"/>
    <p:sldId id="269" r:id="rId14"/>
    <p:sldId id="270" r:id="rId15"/>
    <p:sldId id="271" r:id="rId16"/>
    <p:sldId id="256" r:id="rId17"/>
    <p:sldId id="259" r:id="rId18"/>
    <p:sldId id="260" r:id="rId19"/>
    <p:sldId id="261" r:id="rId20"/>
    <p:sldId id="263" r:id="rId21"/>
    <p:sldId id="257" r:id="rId22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5D594-411C-4668-BA70-8BBE3A461EB3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E4BF8-7114-480F-8D0E-457BBA020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8C6BF-2692-4097-8EE9-E7DEDCC05BD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69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84e88149c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84e88149c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0b4c70f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5700" y="731838"/>
            <a:ext cx="48783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0b4c70f56_0_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1">
  <p:cSld name="0032_Hopscotch_Template_SlidesMania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Imagen que contiene tex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4080" y="204508"/>
            <a:ext cx="2807451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10">
  <p:cSld name="0032_Hopscotch_Template_SlidesMania_10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" y="109231"/>
            <a:ext cx="162078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76" y="295225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4765"/>
          <a:stretch/>
        </p:blipFill>
        <p:spPr>
          <a:xfrm>
            <a:off x="7312572" y="109231"/>
            <a:ext cx="1831429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580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204530" y="1972703"/>
            <a:ext cx="299454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941909" y="2548966"/>
            <a:ext cx="3257170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629972" y="1969475"/>
            <a:ext cx="299925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375218" y="2545738"/>
            <a:ext cx="3254006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803F1-CDB2-47CD-951F-5DCB28963BBF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8736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4A506-8FF1-48DA-AC47-56B136F214DB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269548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F8DD-1A35-4605-8A98-72B2E4351552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3436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rtlCol="0" anchor="b"/>
          <a:lstStyle>
            <a:lvl1pPr algn="l">
              <a:defRPr sz="15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742259" y="446089"/>
            <a:ext cx="3886200" cy="5414963"/>
          </a:xfrm>
        </p:spPr>
        <p:txBody>
          <a:bodyPr rtlCol="0" anchor="ctr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41910" y="1598613"/>
            <a:ext cx="2628899" cy="4262436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67413-A30F-44E3-A04D-4954ACEE68A6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53412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1910" y="4800600"/>
            <a:ext cx="6686550" cy="566738"/>
          </a:xfrm>
        </p:spPr>
        <p:txBody>
          <a:bodyPr rtlCol="0" anchor="b">
            <a:normAutofit/>
          </a:bodyPr>
          <a:lstStyle>
            <a:lvl1pPr algn="l">
              <a:defRPr sz="18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41910" y="5367338"/>
            <a:ext cx="6686550" cy="493712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8CA96-60F9-48C9-9136-09F3490838B5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87827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1910" y="609600"/>
            <a:ext cx="6686549" cy="3117040"/>
          </a:xfrm>
        </p:spPr>
        <p:txBody>
          <a:bodyPr rtlCol="0" anchor="ctr">
            <a:normAutofit/>
          </a:bodyPr>
          <a:lstStyle>
            <a:lvl1pPr algn="l">
              <a:defRPr sz="36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941910" y="4354046"/>
            <a:ext cx="668654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C96BC-E724-418A-B191-AA051050F973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39035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37462" y="609600"/>
            <a:ext cx="6295445" cy="2895600"/>
          </a:xfrm>
        </p:spPr>
        <p:txBody>
          <a:bodyPr rtlCol="0" anchor="ctr">
            <a:normAutofit/>
          </a:bodyPr>
          <a:lstStyle>
            <a:lvl1pPr algn="l">
              <a:defRPr sz="36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456259" y="3505200"/>
            <a:ext cx="5652416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941910" y="4354046"/>
            <a:ext cx="668654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AE9D6-D269-4492-8C22-D86B00273C1C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rtl="0"/>
            <a:r>
              <a:rPr lang="es-ES" sz="6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rtl="0"/>
            <a:r>
              <a:rPr lang="es-ES" sz="6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287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1910" y="2438401"/>
            <a:ext cx="6686550" cy="2724845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54EA3-94E0-403A-869E-595B0DA79EDE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0080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37462" y="609600"/>
            <a:ext cx="6295445" cy="2895600"/>
          </a:xfrm>
        </p:spPr>
        <p:txBody>
          <a:bodyPr rtlCol="0" anchor="ctr">
            <a:normAutofit/>
          </a:bodyPr>
          <a:lstStyle>
            <a:lvl1pPr algn="l">
              <a:defRPr sz="36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941909" y="4343400"/>
            <a:ext cx="668655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8483B-75A0-433F-B8FA-BA33782AB1DF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rtl="0"/>
            <a:r>
              <a:rPr lang="es-ES" sz="6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rtl="0"/>
            <a:r>
              <a:rPr lang="es-ES" sz="6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6818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rtlCol="0" anchor="ctr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941909" y="4343400"/>
            <a:ext cx="668655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09512-D3C1-4E07-B993-96A862BC338C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565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11">
  <p:cSld name="0032_Hopscotch_Template_SlidesMania_1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Imagen que contiene tex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b="80467"/>
          <a:stretch/>
        </p:blipFill>
        <p:spPr>
          <a:xfrm>
            <a:off x="1430431" y="4036117"/>
            <a:ext cx="5929175" cy="2821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570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F5FD-9B8D-4245-8319-A1FAC5F4EEDF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415278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971109" y="627406"/>
            <a:ext cx="16557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941909" y="627406"/>
            <a:ext cx="4857750" cy="5283817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AE515-F4D8-4121-8C01-CB99E9FAE84F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73909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8540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0106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758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0547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875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4391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537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38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6925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659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7728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8084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7154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3597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0650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5715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255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336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6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3242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250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367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47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00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69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926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698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68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53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96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2">
  <p:cSld name="0032_Hopscotch_Template_SlidesMania_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9231"/>
            <a:ext cx="1623201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236" y="319860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4765"/>
          <a:stretch/>
        </p:blipFill>
        <p:spPr>
          <a:xfrm>
            <a:off x="7312572" y="109231"/>
            <a:ext cx="1831429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55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51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90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63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387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60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86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928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70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007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solidFill>
          <a:srgbClr val="43434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20100" y="3050300"/>
            <a:ext cx="56331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00" y="4506000"/>
            <a:ext cx="3756900" cy="10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0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3">
  <p:cSld name="0032_Hopscotch_Template_SlidesMania_3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6945" y="-336562"/>
            <a:ext cx="1623201" cy="182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717" y="265729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9247"/>
          <a:stretch/>
        </p:blipFill>
        <p:spPr>
          <a:xfrm>
            <a:off x="0" y="145515"/>
            <a:ext cx="1705613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43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43434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2629800" y="3932033"/>
            <a:ext cx="3884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None/>
              <a:defRPr sz="12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629800" y="2842300"/>
            <a:ext cx="3884400" cy="9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041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FFC39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217225" y="1978029"/>
            <a:ext cx="22416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4546925" y="2540029"/>
            <a:ext cx="19119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6940150" y="1978019"/>
            <a:ext cx="22416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940150" y="2540029"/>
            <a:ext cx="19119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4"/>
          </p:nvPr>
        </p:nvSpPr>
        <p:spPr>
          <a:xfrm>
            <a:off x="6940150" y="4807429"/>
            <a:ext cx="22416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5"/>
          </p:nvPr>
        </p:nvSpPr>
        <p:spPr>
          <a:xfrm>
            <a:off x="6940150" y="5369429"/>
            <a:ext cx="19119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6" hasCustomPrompt="1"/>
          </p:nvPr>
        </p:nvSpPr>
        <p:spPr>
          <a:xfrm>
            <a:off x="4217225" y="1149263"/>
            <a:ext cx="22416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7" hasCustomPrompt="1"/>
          </p:nvPr>
        </p:nvSpPr>
        <p:spPr>
          <a:xfrm>
            <a:off x="6940150" y="1149263"/>
            <a:ext cx="22416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8" hasCustomPrompt="1"/>
          </p:nvPr>
        </p:nvSpPr>
        <p:spPr>
          <a:xfrm>
            <a:off x="6940150" y="3978663"/>
            <a:ext cx="22416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9"/>
          </p:nvPr>
        </p:nvSpPr>
        <p:spPr>
          <a:xfrm>
            <a:off x="4217225" y="4807429"/>
            <a:ext cx="22416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3"/>
          </p:nvPr>
        </p:nvSpPr>
        <p:spPr>
          <a:xfrm>
            <a:off x="4546925" y="5369429"/>
            <a:ext cx="19119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14" hasCustomPrompt="1"/>
          </p:nvPr>
        </p:nvSpPr>
        <p:spPr>
          <a:xfrm>
            <a:off x="4217225" y="3978663"/>
            <a:ext cx="22416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cxnSp>
        <p:nvCxnSpPr>
          <p:cNvPr id="30" name="Google Shape;30;p5"/>
          <p:cNvCxnSpPr/>
          <p:nvPr/>
        </p:nvCxnSpPr>
        <p:spPr>
          <a:xfrm>
            <a:off x="6703425" y="936900"/>
            <a:ext cx="0" cy="48960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245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solidFill>
          <a:srgbClr val="43434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500075" y="4567333"/>
            <a:ext cx="38427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500075" y="5452972"/>
            <a:ext cx="29076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2" hasCustomPrompt="1"/>
          </p:nvPr>
        </p:nvSpPr>
        <p:spPr>
          <a:xfrm>
            <a:off x="906425" y="3996556"/>
            <a:ext cx="2397000" cy="138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60183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TLE &amp; TEXT">
    <p:bg>
      <p:bgPr>
        <a:solidFill>
          <a:srgbClr val="FFC39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3500" y="1871833"/>
            <a:ext cx="31890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703500" y="3439733"/>
            <a:ext cx="3561000" cy="19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TITTLE &amp; TWO COLUMNS">
    <p:bg>
      <p:bgPr>
        <a:solidFill>
          <a:srgbClr val="43434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1495212" y="4249233"/>
            <a:ext cx="25770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028050" y="3532883"/>
            <a:ext cx="151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2"/>
          </p:nvPr>
        </p:nvSpPr>
        <p:spPr>
          <a:xfrm>
            <a:off x="705000" y="455333"/>
            <a:ext cx="773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3"/>
          </p:nvPr>
        </p:nvSpPr>
        <p:spPr>
          <a:xfrm>
            <a:off x="5071799" y="4249233"/>
            <a:ext cx="25770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4"/>
          </p:nvPr>
        </p:nvSpPr>
        <p:spPr>
          <a:xfrm>
            <a:off x="5604625" y="3532883"/>
            <a:ext cx="151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523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TITTLE &amp; THREE COLUMNS">
    <p:bg>
      <p:bgPr>
        <a:solidFill>
          <a:srgbClr val="FFC39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51626" y="3737567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1252500" y="44540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/>
          </p:nvPr>
        </p:nvSpPr>
        <p:spPr>
          <a:xfrm>
            <a:off x="3651315" y="3737567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3"/>
          </p:nvPr>
        </p:nvSpPr>
        <p:spPr>
          <a:xfrm>
            <a:off x="3652223" y="44540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4"/>
          </p:nvPr>
        </p:nvSpPr>
        <p:spPr>
          <a:xfrm>
            <a:off x="6051952" y="3737567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5"/>
          </p:nvPr>
        </p:nvSpPr>
        <p:spPr>
          <a:xfrm>
            <a:off x="6052849" y="44540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6"/>
          </p:nvPr>
        </p:nvSpPr>
        <p:spPr>
          <a:xfrm>
            <a:off x="705000" y="455333"/>
            <a:ext cx="773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981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solidFill>
          <a:srgbClr val="43434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 flipH="1">
            <a:off x="4279199" y="2412367"/>
            <a:ext cx="40479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 flipH="1">
            <a:off x="5937600" y="3344867"/>
            <a:ext cx="23895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0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rgbClr val="FFC39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28549" y="2827200"/>
            <a:ext cx="3211800" cy="1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143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TEXT">
  <p:cSld name="BIG TITLE &amp; TEXT">
    <p:bg>
      <p:bgPr>
        <a:solidFill>
          <a:srgbClr val="43434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864775" y="3155967"/>
            <a:ext cx="5414700" cy="8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1864775" y="4086167"/>
            <a:ext cx="54144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167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HEADLINE 1">
    <p:bg>
      <p:bgPr>
        <a:solidFill>
          <a:srgbClr val="FFC39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flipH="1">
            <a:off x="1458000" y="4567333"/>
            <a:ext cx="38427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393100" y="5452972"/>
            <a:ext cx="29076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97350" y="3996556"/>
            <a:ext cx="2397000" cy="138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01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4">
  <p:cSld name="0032_Hopscotch_Template_SlidesMania_4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9231"/>
            <a:ext cx="1623201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50" y="295225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4765"/>
          <a:stretch/>
        </p:blipFill>
        <p:spPr>
          <a:xfrm>
            <a:off x="7312572" y="109231"/>
            <a:ext cx="1831429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273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TITTLE DESIGN">
    <p:bg>
      <p:bgPr>
        <a:solidFill>
          <a:srgbClr val="43434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05000" y="455333"/>
            <a:ext cx="773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699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TITTLE DESIGN 1 ">
    <p:bg>
      <p:bgPr>
        <a:solidFill>
          <a:srgbClr val="FFC39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08637" y="623969"/>
            <a:ext cx="8545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138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solidFill>
          <a:srgbClr val="43434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63725" y="3836133"/>
            <a:ext cx="5486100" cy="9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hasCustomPrompt="1"/>
          </p:nvPr>
        </p:nvSpPr>
        <p:spPr>
          <a:xfrm>
            <a:off x="1587750" y="2350928"/>
            <a:ext cx="5968500" cy="1485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0319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NUMBERS &amp; TEXT ">
    <p:bg>
      <p:bgPr>
        <a:solidFill>
          <a:srgbClr val="FFC39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219450" y="2184000"/>
            <a:ext cx="47745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2"/>
          </p:nvPr>
        </p:nvSpPr>
        <p:spPr>
          <a:xfrm>
            <a:off x="2219450" y="3773825"/>
            <a:ext cx="47745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3"/>
          </p:nvPr>
        </p:nvSpPr>
        <p:spPr>
          <a:xfrm>
            <a:off x="2219450" y="5393967"/>
            <a:ext cx="47745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hasCustomPrompt="1"/>
          </p:nvPr>
        </p:nvSpPr>
        <p:spPr>
          <a:xfrm>
            <a:off x="1587750" y="1253595"/>
            <a:ext cx="59685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864591"/>
            <a:ext cx="59685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4463557"/>
            <a:ext cx="59685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77669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TITLE &amp; SIX COLUMNS">
    <p:bg>
      <p:bgPr>
        <a:solidFill>
          <a:srgbClr val="43434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08637" y="623969"/>
            <a:ext cx="8545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2"/>
          </p:nvPr>
        </p:nvSpPr>
        <p:spPr>
          <a:xfrm>
            <a:off x="967226" y="23313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938850" y="2894900"/>
            <a:ext cx="18999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 idx="3"/>
          </p:nvPr>
        </p:nvSpPr>
        <p:spPr>
          <a:xfrm>
            <a:off x="6335376" y="23313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6336250" y="28949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5"/>
          </p:nvPr>
        </p:nvSpPr>
        <p:spPr>
          <a:xfrm>
            <a:off x="3651301" y="47702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3652175" y="53338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/>
          </p:nvPr>
        </p:nvSpPr>
        <p:spPr>
          <a:xfrm>
            <a:off x="3651301" y="23313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8"/>
          </p:nvPr>
        </p:nvSpPr>
        <p:spPr>
          <a:xfrm>
            <a:off x="3652175" y="28949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9"/>
          </p:nvPr>
        </p:nvSpPr>
        <p:spPr>
          <a:xfrm>
            <a:off x="966788" y="47702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967663" y="53338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14"/>
          </p:nvPr>
        </p:nvSpPr>
        <p:spPr>
          <a:xfrm>
            <a:off x="6336663" y="4770264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6337538" y="5333800"/>
            <a:ext cx="18414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481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2">
  <p:cSld name="TITTLE &amp; TEXT 2">
    <p:bg>
      <p:bgPr>
        <a:solidFill>
          <a:srgbClr val="FFC39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6018850" y="1782367"/>
            <a:ext cx="3135000" cy="3358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704776" y="2450667"/>
            <a:ext cx="14040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6704776" y="3642328"/>
            <a:ext cx="1572600" cy="2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510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3">
  <p:cSld name="TITTLE &amp; TEXT 3">
    <p:bg>
      <p:bgPr>
        <a:solidFill>
          <a:srgbClr val="43434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6018850" y="1782367"/>
            <a:ext cx="3135000" cy="3358800"/>
          </a:xfrm>
          <a:prstGeom prst="rect">
            <a:avLst/>
          </a:pr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704776" y="2450667"/>
            <a:ext cx="1572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6704776" y="3642328"/>
            <a:ext cx="1572600" cy="2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35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TITTLE &amp; TEXT 4">
    <p:bg>
      <p:bgPr>
        <a:solidFill>
          <a:srgbClr val="43434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flipH="1">
            <a:off x="2784425" y="3050300"/>
            <a:ext cx="56331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4660625" y="4506000"/>
            <a:ext cx="3756900" cy="10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261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TITLE &amp; TEXT 6">
    <p:bg>
      <p:bgPr>
        <a:solidFill>
          <a:srgbClr val="43434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ubTitle" idx="1"/>
          </p:nvPr>
        </p:nvSpPr>
        <p:spPr>
          <a:xfrm>
            <a:off x="1149650" y="2151200"/>
            <a:ext cx="30222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08637" y="623969"/>
            <a:ext cx="8545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17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bg>
      <p:bgPr>
        <a:solidFill>
          <a:srgbClr val="FFC39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5">
  <p:cSld name="0032_Hopscotch_Template_SlidesMania_5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9947" y="6592"/>
            <a:ext cx="1623201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465" y="226401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9247"/>
          <a:stretch/>
        </p:blipFill>
        <p:spPr>
          <a:xfrm>
            <a:off x="0" y="145515"/>
            <a:ext cx="1705613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449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43434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2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 SLIDE 1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7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9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7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26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1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1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31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6">
  <p:cSld name="0032_Hopscotch_Template_SlidesMania_6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1216"/>
            <a:ext cx="1623201" cy="141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02" y="295225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4765"/>
          <a:stretch/>
        </p:blipFill>
        <p:spPr>
          <a:xfrm>
            <a:off x="7312572" y="109231"/>
            <a:ext cx="1831429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661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611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43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16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225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14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373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491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421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7">
  <p:cSld name="0032_Hopscotch_Template_SlidesMania_7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2949" y="6592"/>
            <a:ext cx="1623201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717" y="226401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9247"/>
          <a:stretch/>
        </p:blipFill>
        <p:spPr>
          <a:xfrm>
            <a:off x="0" y="145515"/>
            <a:ext cx="1705613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00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905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33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54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07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69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874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18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468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360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73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8">
  <p:cSld name="0032_Hopscotch_Template_SlidesMania_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9231"/>
            <a:ext cx="1623201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76" y="314889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4765"/>
          <a:stretch/>
        </p:blipFill>
        <p:spPr>
          <a:xfrm>
            <a:off x="7312572" y="109231"/>
            <a:ext cx="1831429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80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423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787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04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451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876-2D50-4E7F-BFA8-884718D5B799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6709-9AD0-47A6-B796-42D0578B6FAA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2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0327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1" y="789"/>
            <a:ext cx="2250363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6" y="789"/>
            <a:ext cx="2250363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6784"/>
            <a:ext cx="1851282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5623803"/>
            <a:ext cx="2389068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5407536"/>
            <a:ext cx="2795414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4550877"/>
            <a:ext cx="53613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34946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2" y="5281487"/>
            <a:ext cx="2910145" cy="1576453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88162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4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9902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59319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6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6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894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2_Hopscotch_Template_SlidesMania_9">
  <p:cSld name="0032_Hopscotch_Template_SlidesMania_9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3942" y="3544"/>
            <a:ext cx="1623201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6595" y="226401"/>
            <a:ext cx="1193396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9247"/>
          <a:stretch/>
        </p:blipFill>
        <p:spPr>
          <a:xfrm>
            <a:off x="0" y="145515"/>
            <a:ext cx="1705613" cy="6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862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7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7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40986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73692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2072151"/>
            <a:ext cx="55605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2" y="-158"/>
            <a:ext cx="2251347" cy="1391211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6029500"/>
            <a:ext cx="1593306" cy="822763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4" y="1657"/>
            <a:ext cx="3257455" cy="1682019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117400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9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9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912494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0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12896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5492769"/>
            <a:ext cx="2520952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57002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649416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41910" y="2514601"/>
            <a:ext cx="6686549" cy="2262781"/>
          </a:xfrm>
        </p:spPr>
        <p:txBody>
          <a:bodyPr rtlCol="0" anchor="b">
            <a:normAutofit/>
          </a:bodyPr>
          <a:lstStyle>
            <a:lvl1pPr>
              <a:defRPr sz="405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10490-006E-4B05-A48E-17D995342ABD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273745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4694" y="624110"/>
            <a:ext cx="6683765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1941909" y="2133600"/>
            <a:ext cx="6686550" cy="377762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4FA3-08A7-4A65-9B7B-41CDD35CB114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409425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1910" y="2058750"/>
            <a:ext cx="6686549" cy="1468800"/>
          </a:xfrm>
        </p:spPr>
        <p:txBody>
          <a:bodyPr rtlCol="0" anchor="b"/>
          <a:lstStyle>
            <a:lvl1pPr algn="l">
              <a:defRPr sz="30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941910" y="3530129"/>
            <a:ext cx="6686549" cy="860400"/>
          </a:xfrm>
        </p:spPr>
        <p:txBody>
          <a:bodyPr rtlCol="0"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8EF8D-3541-42B2-80AF-9963F6836CDB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68099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941909" y="2133600"/>
            <a:ext cx="3235398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393060" y="2126222"/>
            <a:ext cx="3235398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03123-761E-4606-B91B-D08A04F76BA5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482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48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706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4127-417A-481B-86B0-C62EDFA0BA7A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120C-166C-452C-B0C9-4CB9FCB6B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19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975267"/>
            <a:ext cx="5885400" cy="1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330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3166367"/>
            <a:ext cx="4365900" cy="1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257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AEC3-D855-4D9A-B9B5-4966C36FA4C7}" type="datetimeFigureOut">
              <a:rPr lang="es-MX" smtClean="0"/>
              <a:t>08/06/2020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2061-E721-4827-83B3-E53A94569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3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67357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0416" y="-30"/>
            <a:ext cx="1767506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a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5A204E-EDFC-419D-A14D-D3DD07B12160}" type="datetime1">
              <a:rPr lang="es-ES" noProof="0" smtClean="0"/>
              <a:t>08/06/2020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9680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392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60.244.18/sistema/mensajes/EnviaMensaje1.asp?e=enep-00040&amp;c=600765339&amp;p=65219B3B21M10377M157BMA&amp;idMateria=5702&amp;idMateria=5702&amp;a=M241&amp;an=DOLORES%20PATRICIA%20SEGOVIA%20GOME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u/s!AjfZzzMuP6-tl2xMq1vA7SSNi_Ca?e=WiqhJo" TargetMode="Externa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u/s!AjfZzzMuP6-tl28yQc6-s5At73o9?e=ZRDBf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ecuacuincurricular-preescolar.blogsport.com/2014/01/12-la-interaccion-didactica-sa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4" Type="http://schemas.openxmlformats.org/officeDocument/2006/relationships/hyperlink" Target="https://1drv.ms/p/s!AjfZzzMuP6-tl3SD-MSrw2p1tEk9?e=KhPTe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3.png"/><Relationship Id="rId4" Type="http://schemas.openxmlformats.org/officeDocument/2006/relationships/hyperlink" Target="https://drive.google.com/file/d/1REyCQsZIryLyNLTs2S0TamikUJHmwlNv/view?usp=shar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ualdadycalidadcba.gov.ar/SIPEC-CBA/webgrafiapostitulo/FeldmanMIII/Modelos%20de%20ensenanz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rive.google.com/file/d/1_n1oXOcJeQSjipjwb7UX_hHzuYrMLgLS/view?usp=sharin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EDF73D-540D-4FA6-935A-2DE293046064}"/>
              </a:ext>
            </a:extLst>
          </p:cNvPr>
          <p:cNvSpPr txBox="1"/>
          <p:nvPr/>
        </p:nvSpPr>
        <p:spPr>
          <a:xfrm>
            <a:off x="2377440" y="4754880"/>
            <a:ext cx="644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/>
              <a:t>PRESENTACIONES DE: </a:t>
            </a:r>
          </a:p>
          <a:p>
            <a:r>
              <a:rPr lang="es-MX" b="1" i="1" dirty="0"/>
              <a:t>INTERACCIONES PEDAGÓGICAS Y DIDÁCTICAS ENSEÑANZAY APRENDIZAJE EN EL AULA. </a:t>
            </a:r>
          </a:p>
          <a:p>
            <a:r>
              <a:rPr lang="es-MX" b="1" i="1" dirty="0"/>
              <a:t>1”C”</a:t>
            </a:r>
          </a:p>
        </p:txBody>
      </p:sp>
    </p:spTree>
    <p:extLst>
      <p:ext uri="{BB962C8B-B14F-4D97-AF65-F5344CB8AC3E}">
        <p14:creationId xmlns:p14="http://schemas.microsoft.com/office/powerpoint/2010/main" val="214381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639525" y="1297575"/>
            <a:ext cx="56331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4300"/>
              <a:t>ESCUELA NORMAL DE EDUCACIÓN PREESCOLAR</a:t>
            </a:r>
            <a:endParaRPr sz="4300"/>
          </a:p>
        </p:txBody>
      </p:sp>
      <p:sp>
        <p:nvSpPr>
          <p:cNvPr id="114" name="Google Shape;114;p26"/>
          <p:cNvSpPr txBox="1">
            <a:spLocks noGrp="1"/>
          </p:cNvSpPr>
          <p:nvPr>
            <p:ph type="subTitle" idx="1"/>
          </p:nvPr>
        </p:nvSpPr>
        <p:spPr>
          <a:xfrm>
            <a:off x="639525" y="2316375"/>
            <a:ext cx="7485300" cy="15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ASIGNATURA: OBSERVACIÓN Y ANÁLISIS DE PRÁCTICAS Y CONTEXTOS ESCOLARES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MAESTRO: </a:t>
            </a:r>
            <a:r>
              <a:rPr lang="en-US" sz="1300" b="1" dirty="0">
                <a:solidFill>
                  <a:srgbClr val="F7B69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DOLORES PATRICIA SEGOVIA GOMEZ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INTERACCIONES PEDAGÓGICAS Y DIDÁCTICAS ENSEÑANZA Y APRENDIZAJE EN EL AULA</a:t>
            </a:r>
            <a:endParaRPr sz="18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ALUMNAS:   FERNANDA MAYTÉ CRUZ CASTRO #3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ROSAURA GIOVANA LOERA PEREZ #10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MELINA MARYVI MEDINA ROCHA #12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JESSICA ANAHÍ OCHOA RAMOS #13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NORMA JANETTE ZÁRATE AGUNDIS #22</a:t>
            </a: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s-MX" sz="13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Link de presentación. https://docs.google.com/presentation/d/1IJ93CiLux-1stnexO1Er2S5Bk1i4lWrbgXB8amenyTo/edit?usp=sharing</a:t>
            </a:r>
            <a:endParaRPr sz="13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ctr">
              <a:lnSpc>
                <a:spcPct val="115000"/>
              </a:lnSpc>
              <a:spcBef>
                <a:spcPts val="200"/>
              </a:spcBef>
            </a:pPr>
            <a:r>
              <a:rPr lang="en-US" sz="1300" b="1" dirty="0">
                <a:solidFill>
                  <a:srgbClr val="F7B690"/>
                </a:solidFill>
                <a:latin typeface="Arial"/>
                <a:ea typeface="Arial"/>
                <a:cs typeface="Arial"/>
                <a:sym typeface="Arial"/>
              </a:rPr>
              <a:t>SALTILLO, COAH 06 DE JUNIO DE 2020</a:t>
            </a:r>
            <a:endParaRPr sz="1300" b="1" dirty="0">
              <a:solidFill>
                <a:srgbClr val="F7B6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indent="0" algn="just">
              <a:lnSpc>
                <a:spcPct val="115000"/>
              </a:lnSpc>
              <a:spcBef>
                <a:spcPts val="200"/>
              </a:spcBef>
            </a:pPr>
            <a:endParaRPr sz="1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00"/>
              </a:spcBef>
            </a:pPr>
            <a:endParaRPr dirty="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875" y="982775"/>
            <a:ext cx="1793462" cy="1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033E6-6EEF-4A5C-B030-D9095428B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874" y="2193377"/>
            <a:ext cx="6801440" cy="23173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5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INTERACCIONES PEDAGÓGICAS Y DIDÁCTICAS ENSEÑANZAY APRENDIZAJE EN EL AULA</a:t>
            </a:r>
            <a:br>
              <a:rPr lang="es-MX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5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35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35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35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Ahumada. P.  Hacia una evaluación auténtica del aprendizaje</a:t>
            </a: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hlinkClick r:id="rId2"/>
              </a:rPr>
              <a:t>https://1drv.ms/u/s!AjfZzzMuP6-tl2xMq1vA7SSNi_Ca?e=WiqhJo</a:t>
            </a:r>
            <a:br>
              <a:rPr lang="es-MX" sz="1400" dirty="0"/>
            </a:br>
            <a:br>
              <a:rPr lang="es-MX" sz="1400" dirty="0"/>
            </a:br>
            <a:br>
              <a:rPr lang="es-MX" sz="1400" dirty="0"/>
            </a:br>
            <a:br>
              <a:rPr lang="es-MX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6007994" y="4218635"/>
            <a:ext cx="205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Integrantes: </a:t>
            </a:r>
          </a:p>
          <a:p>
            <a:pPr algn="r" defTabSz="342900"/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*Laura Alejandra Treviño Aguirre</a:t>
            </a:r>
          </a:p>
          <a:p>
            <a:pPr algn="r" defTabSz="342900"/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*Brenda Saidaly De la Rosa Rivera</a:t>
            </a:r>
          </a:p>
          <a:p>
            <a:pPr algn="r" defTabSz="342900"/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*Alicia </a:t>
            </a:r>
            <a:r>
              <a:rPr lang="es-MX" sz="900" dirty="0" err="1">
                <a:solidFill>
                  <a:prstClr val="black"/>
                </a:solidFill>
                <a:latin typeface="Century Gothic" panose="020B0502020202020204"/>
              </a:rPr>
              <a:t>Marifer</a:t>
            </a:r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 Herrera Reyna</a:t>
            </a:r>
          </a:p>
          <a:p>
            <a:pPr algn="r" defTabSz="342900"/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*Jessica Paola Saucedo González </a:t>
            </a:r>
          </a:p>
        </p:txBody>
      </p:sp>
    </p:spTree>
    <p:extLst>
      <p:ext uri="{BB962C8B-B14F-4D97-AF65-F5344CB8AC3E}">
        <p14:creationId xmlns:p14="http://schemas.microsoft.com/office/powerpoint/2010/main" val="253423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1143001"/>
            <a:ext cx="5143500" cy="91440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80604" y="2245252"/>
            <a:ext cx="4947853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s-MX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MX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 y análisis e la practica educativa.</a:t>
            </a:r>
          </a:p>
          <a:p>
            <a:pPr defTabSz="685800">
              <a:lnSpc>
                <a:spcPct val="150000"/>
              </a:lnSpc>
            </a:pPr>
            <a:r>
              <a:rPr lang="es-MX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cualitativa etnográfica de la educación y la investigación biográfico-narrativa de la educación </a:t>
            </a:r>
          </a:p>
          <a:p>
            <a:pPr algn="ctr" defTabSz="685800">
              <a:lnSpc>
                <a:spcPct val="150000"/>
              </a:lnSpc>
            </a:pPr>
            <a:r>
              <a:rPr lang="es-MX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Integrantes: </a:t>
            </a:r>
          </a:p>
          <a:p>
            <a:pPr algn="ctr" defTabSz="685800">
              <a:lnSpc>
                <a:spcPct val="150000"/>
              </a:lnSpc>
            </a:pPr>
            <a:r>
              <a:rPr lang="es-MX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Yesica Guadalupe López Ramírez  #11</a:t>
            </a:r>
          </a:p>
          <a:p>
            <a:pPr algn="ctr" defTabSz="685800">
              <a:lnSpc>
                <a:spcPct val="150000"/>
              </a:lnSpc>
            </a:pPr>
            <a:r>
              <a:rPr lang="es-MX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 Cristina Olvera Rodríguez #15</a:t>
            </a:r>
          </a:p>
          <a:p>
            <a:pPr algn="ctr" defTabSz="685800">
              <a:lnSpc>
                <a:spcPct val="150000"/>
              </a:lnSpc>
            </a:pPr>
            <a:r>
              <a:rPr lang="es-MX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Blanca Guadalupe Ramirez García #17</a:t>
            </a:r>
          </a:p>
          <a:p>
            <a:pPr algn="ctr" defTabSz="685800">
              <a:lnSpc>
                <a:spcPct val="150000"/>
              </a:lnSpc>
            </a:pPr>
            <a:r>
              <a:rPr lang="es-MX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 María Sánchez García #19</a:t>
            </a:r>
          </a:p>
          <a:p>
            <a:pPr defTabSz="685800">
              <a:lnSpc>
                <a:spcPct val="150000"/>
              </a:lnSpc>
            </a:pPr>
            <a:endParaRPr lang="es-MX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s-MX" sz="135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https://1drv.ms/u/s!AjfZzzMuP6-tl28yQc6-s5At73o9?e=ZRDBfT</a:t>
            </a:r>
            <a:endParaRPr lang="es-MX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s-MX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855" y="5516002"/>
            <a:ext cx="30281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350" dirty="0">
                <a:solidFill>
                  <a:prstClr val="black"/>
                </a:solidFill>
                <a:latin typeface="Calibri" panose="020F0502020204030204"/>
              </a:rPr>
              <a:t>Saltillo Coahuila 06/06/2020. </a:t>
            </a:r>
          </a:p>
          <a:p>
            <a:pPr defTabSz="685800"/>
            <a:endParaRPr lang="es-MX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80603" y="1086619"/>
            <a:ext cx="69994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s-MX" sz="2700" dirty="0">
                <a:solidFill>
                  <a:prstClr val="black"/>
                </a:solidFill>
                <a:latin typeface="Calibri" panose="020F0502020204030204"/>
              </a:rPr>
              <a:t>ESCUELA NORMAL DE EDUCACIÓN PREESCOLAR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3" y="1053445"/>
            <a:ext cx="1393031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75975" y="1252325"/>
            <a:ext cx="9144000" cy="48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300" b="1" dirty="0"/>
          </a:p>
          <a:p>
            <a:r>
              <a:rPr lang="es-419" sz="3300" b="1" dirty="0"/>
              <a:t>Escuela normal de educacion preescolar</a:t>
            </a:r>
            <a:endParaRPr sz="3300" b="1" dirty="0"/>
          </a:p>
          <a:p>
            <a:endParaRPr sz="3300" b="1" dirty="0"/>
          </a:p>
          <a:p>
            <a:endParaRPr sz="2200" dirty="0"/>
          </a:p>
          <a:p>
            <a:endParaRPr sz="2200" dirty="0"/>
          </a:p>
          <a:p>
            <a:pPr algn="l"/>
            <a:r>
              <a:rPr lang="es-419" sz="2200" dirty="0"/>
              <a:t>observacion y analisis de la práctica y contextos escolares</a:t>
            </a:r>
            <a:endParaRPr sz="2200" dirty="0"/>
          </a:p>
          <a:p>
            <a:r>
              <a:rPr lang="es-419" sz="2200" dirty="0"/>
              <a:t>“interacciones pedagógicas y didácticas,  enseña y aprende  en el aula link de la lectura:</a:t>
            </a:r>
            <a:endParaRPr sz="2200" dirty="0"/>
          </a:p>
          <a:p>
            <a:pPr lvl="0"/>
            <a:r>
              <a:rPr lang="es-419" sz="1100" u="sng" dirty="0">
                <a:solidFill>
                  <a:schemeClr val="hlink"/>
                </a:solidFill>
                <a:hlinkClick r:id="rId3"/>
              </a:rPr>
              <a:t>https://adecuacuincurricular-preescolar.blogsport.com/2014/01/12-la-interaccion-didactica-sar.html</a:t>
            </a:r>
            <a:r>
              <a:rPr lang="es-419" sz="2200" dirty="0"/>
              <a:t> </a:t>
            </a:r>
            <a:br>
              <a:rPr lang="es-419" sz="2200" dirty="0"/>
            </a:br>
            <a:r>
              <a:rPr lang="es-419" sz="2400" dirty="0">
                <a:solidFill>
                  <a:srgbClr val="FF0000"/>
                </a:solidFill>
              </a:rPr>
              <a:t>https://1drv.ms/p/s!AjfZzzMuP6-tl3FzJzdsIlqCCmhq?e=Mw0zkN</a:t>
            </a:r>
            <a:endParaRPr sz="2400" dirty="0">
              <a:solidFill>
                <a:srgbClr val="FF0000"/>
              </a:solidFill>
            </a:endParaRPr>
          </a:p>
          <a:p>
            <a:r>
              <a:rPr lang="es-419" sz="2200" dirty="0"/>
              <a:t>Docente: Dolores Patricia Segovia Gomez </a:t>
            </a:r>
            <a:endParaRPr sz="2200" dirty="0"/>
          </a:p>
          <a:p>
            <a:pPr lvl="0"/>
            <a:r>
              <a:rPr lang="es-419" sz="2200" dirty="0"/>
              <a:t>Alumnas: Lorena Patricia Alvarez Sanchez #3 </a:t>
            </a:r>
            <a:br>
              <a:rPr lang="es-419" sz="2200" dirty="0"/>
            </a:br>
            <a:r>
              <a:rPr lang="es-419" sz="2200" dirty="0"/>
              <a:t>Fernanda Jaqueline Aguilar Rodriguez </a:t>
            </a:r>
            <a:endParaRPr sz="2200" dirty="0"/>
          </a:p>
          <a:p>
            <a:r>
              <a:rPr lang="es-419" sz="2200" dirty="0"/>
              <a:t>Tahmara Esmeralda Solis Aguilera #21</a:t>
            </a:r>
            <a:endParaRPr sz="2200" dirty="0"/>
          </a:p>
          <a:p>
            <a:r>
              <a:rPr lang="es-419" sz="2200" dirty="0"/>
              <a:t>6 de junio del 2020 saltillo, coahuila.</a:t>
            </a:r>
            <a:endParaRPr sz="3600" dirty="0"/>
          </a:p>
          <a:p>
            <a:r>
              <a:rPr lang="es-419" sz="3600" dirty="0"/>
              <a:t> </a:t>
            </a:r>
            <a:endParaRPr sz="3600" dirty="0"/>
          </a:p>
          <a:p>
            <a:pPr algn="just"/>
            <a:r>
              <a:rPr lang="es-419" sz="3600" dirty="0"/>
              <a:t> </a:t>
            </a:r>
            <a:endParaRPr sz="3600" dirty="0"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556" y="1514950"/>
            <a:ext cx="2595325" cy="12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660"/>
            <a:ext cx="9144000" cy="514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s-E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57257"/>
            <a:ext cx="9144000" cy="5143493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" y="1028700"/>
            <a:ext cx="2138642" cy="4978969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9" y="857228"/>
            <a:ext cx="1767506" cy="513996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10010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52859" y="1205131"/>
            <a:ext cx="7502030" cy="589964"/>
          </a:xfrm>
        </p:spPr>
        <p:txBody>
          <a:bodyPr>
            <a:noAutofit/>
          </a:bodyPr>
          <a:lstStyle/>
          <a:p>
            <a:pPr algn="ctr"/>
            <a:r>
              <a:rPr lang="es-MX" b="1" dirty="0"/>
              <a:t>“Escuela Normal de Educación Preescolar.”</a:t>
            </a:r>
            <a:br>
              <a:rPr lang="es-MX" dirty="0"/>
            </a:br>
            <a:endParaRPr lang="es-MX" dirty="0"/>
          </a:p>
        </p:txBody>
      </p:sp>
      <p:pic>
        <p:nvPicPr>
          <p:cNvPr id="47" name="Imagen 46" descr="Resultado de imagen de logo ene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48" y="988604"/>
            <a:ext cx="1564784" cy="1121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-1" y="1781858"/>
            <a:ext cx="9140354" cy="449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OBSERVACIÓN Y ANÁLISIS DE PRÁCTICAS Y CONTEXTOS ESCOLARES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Maestra: Dolores Patricia Segovia Gómez.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endParaRPr lang="es-MX" sz="1350" b="1" dirty="0">
              <a:solidFill>
                <a:prstClr val="white"/>
              </a:solidFill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i="1" dirty="0">
                <a:solidFill>
                  <a:prstClr val="white"/>
                </a:solidFill>
                <a:latin typeface="Kathe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"Interacciones pedagógicas y didácticas, enseñanza y aprendizaje en el aula.“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Link: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u="sng" dirty="0">
                <a:solidFill>
                  <a:prstClr val="black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http://www.igualdadycalidadcba.gov.ar/SIPEC-CBA/webgrafiapostitulo/FeldmanMIII/Modelos%20de%20ensenanza.pdf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u="sng" dirty="0">
                <a:solidFill>
                  <a:srgbClr val="F268C2">
                    <a:lumMod val="75000"/>
                  </a:srgbClr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https://1drv.ms/u/s!AjfZzzMuP6-tl3NAY1pOpvclv6sN?e=UaTE8g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Integrantes: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Karen Lucero Muñiz Torres. #16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white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Karla Elena Calzoncit Rodríguez. #04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ES" sz="1350" b="1" dirty="0">
                <a:solidFill>
                  <a:prstClr val="white"/>
                </a:solidFill>
                <a:latin typeface="Century Gothic" panose="020B0502020202020204"/>
              </a:rPr>
              <a:t>Brenda Guadalupe Ibarra Cepeda. #12</a:t>
            </a:r>
            <a:endParaRPr lang="es-MX" sz="1350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s-ES" sz="1350" b="1" dirty="0">
                <a:solidFill>
                  <a:prstClr val="white"/>
                </a:solidFill>
                <a:latin typeface="Century Gothic" panose="020B0502020202020204"/>
              </a:rPr>
              <a:t>Graciela de la Garza Barboza. #07</a:t>
            </a:r>
            <a:endParaRPr lang="es-MX" sz="135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 Junio del 2020, Saltillo Coahuila.</a:t>
            </a:r>
            <a:endParaRPr lang="es-MX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defTabSz="342900">
              <a:lnSpc>
                <a:spcPct val="107000"/>
              </a:lnSpc>
              <a:spcAft>
                <a:spcPts val="600"/>
              </a:spcAft>
            </a:pPr>
            <a:endParaRPr lang="es-MX" sz="135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033E6-6EEF-4A5C-B030-D9095428B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874" y="2193377"/>
            <a:ext cx="6801440" cy="23173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350" b="1" i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5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INTERACCIONES PEDAGÓGICAS Y DIDÁCTICAS ENSEÑANZAY APRENDIZAJE EN EL AULA</a:t>
            </a:r>
            <a:br>
              <a:rPr lang="es-MX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5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35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35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35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000099"/>
                </a:solidFill>
                <a:latin typeface="Baskerville Old Face" panose="02020602080505020303" pitchFamily="18" charset="0"/>
              </a:rPr>
              <a:t>Eggen, P. y Kauchak, D. </a:t>
            </a:r>
            <a: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modelo inductivo: una visión constructivista del aprendizaje</a:t>
            </a: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agregar </a:t>
            </a:r>
            <a:r>
              <a:rPr lang="es-MX" sz="1800" b="1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link </a:t>
            </a: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b="1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400" dirty="0"/>
            </a:br>
            <a:br>
              <a:rPr lang="es-MX" sz="1400" dirty="0"/>
            </a:br>
            <a:br>
              <a:rPr lang="es-MX" sz="1400" dirty="0"/>
            </a:br>
            <a:br>
              <a:rPr lang="es-MX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6007994" y="4218635"/>
            <a:ext cx="2059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Integrantes: 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*Sara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*Mariana </a:t>
            </a:r>
            <a:r>
              <a:rPr lang="es-MX" sz="900" dirty="0" err="1">
                <a:solidFill>
                  <a:prstClr val="black"/>
                </a:solidFill>
                <a:latin typeface="Century Gothic" panose="020B0502020202020204"/>
              </a:rPr>
              <a:t>Gtz</a:t>
            </a:r>
            <a:endParaRPr lang="es-MX" sz="9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*Diana </a:t>
            </a:r>
            <a:r>
              <a:rPr kumimoji="0" lang="es-MX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Mtz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prstClr val="black"/>
                </a:solidFill>
                <a:latin typeface="Century Gothic" panose="020B0502020202020204"/>
              </a:rPr>
              <a:t>*</a:t>
            </a:r>
            <a:r>
              <a:rPr lang="es-MX" sz="900" dirty="0" err="1">
                <a:solidFill>
                  <a:prstClr val="black"/>
                </a:solidFill>
                <a:latin typeface="Century Gothic" panose="020B0502020202020204"/>
              </a:rPr>
              <a:t>Didhibet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9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57900" y="1328794"/>
            <a:ext cx="7938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ESCUELA NORMAL DE EDUCACION PREESCOLAR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75" y="1090139"/>
            <a:ext cx="20764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60650" y="2022400"/>
            <a:ext cx="8222700" cy="3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lnSpc>
                <a:spcPct val="107000"/>
              </a:lnSpc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Alumnas: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Paola Davila Peña #6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Mariana Garcia Reyna #8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Nayely Lizbeth Ramos Lara #18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Kariana Rivera Guillermo #19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MX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https://1drv.ms/p/s!AjfZzzMuP6-tl3SD-MSrw2p1tEk9?e=KhPTeb</a:t>
            </a:r>
            <a:endParaRPr lang="es-MX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Maestra: Dolores Patricia Segovia Gomez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Materia:Observación y Análisis de Prácticas y Contextos Escolares.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Grado: 1                     	Sección: C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51520" y="160407"/>
            <a:ext cx="8640960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Escuela Normal de Educación Preescolar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Licenciatura en Educación Preescolar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Ciclo escolar 2019-2020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Segundo semestre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Curso: 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Observación y análisis de prácticas y contextos escolares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Docente: 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Dolores Patricia Segovia Gómez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Trabajo: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Interacciones pedagógicas  y didácticas de enseñanza  y aprendizaje en el aula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Unidad de aprendizaje III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Interacciones pedagógicas y didácticas: enseñanza y aprendizaje en el aula.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Competencias de la unidad: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Utiliza los recursos metodológicos y técnicos de la investigación para explicar, comprender situaciones educativas y mejorar su docencia.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Orienta su actuación profesional con sentido ético-</a:t>
            </a:r>
            <a:r>
              <a:rPr kumimoji="0" lang="es-MX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valoral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asume los diversos principios y reglas que aseguran una mejor convivencia institucional y social, en beneficio de los alumnos y de la comunidad escolar.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https://drive.google.com/file/d/1REyCQsZIryLyNLTs2S0TamikUJHmwlNv/view?usp=sharing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Alumnas: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Daniela Abigail Vázquez Esquivel #22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González Valdez María Paula  #10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Salma Rubí Jiménez Uribe #13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Aracely Lara Hernández #14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Grado: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1°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Sección: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“C”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Junio 2020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Saltillo, Coahuila. México.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388" y="1"/>
            <a:ext cx="2159860" cy="137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EDF73D-540D-4FA6-935A-2DE293046064}"/>
              </a:ext>
            </a:extLst>
          </p:cNvPr>
          <p:cNvSpPr txBox="1"/>
          <p:nvPr/>
        </p:nvSpPr>
        <p:spPr>
          <a:xfrm>
            <a:off x="2377440" y="4754880"/>
            <a:ext cx="644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/>
              <a:t>PRESENTACIONES DE: </a:t>
            </a:r>
          </a:p>
          <a:p>
            <a:r>
              <a:rPr lang="es-MX" b="1" i="1" dirty="0"/>
              <a:t>INTERACCIONES PEDAGÓGICAS Y DIDÁCTICAS ENSEÑANZAY APRENDIZAJE EN EL AULA. </a:t>
            </a:r>
          </a:p>
          <a:p>
            <a:r>
              <a:rPr lang="es-MX" b="1" i="1" dirty="0"/>
              <a:t>1”D”</a:t>
            </a:r>
          </a:p>
        </p:txBody>
      </p:sp>
    </p:spTree>
    <p:extLst>
      <p:ext uri="{BB962C8B-B14F-4D97-AF65-F5344CB8AC3E}">
        <p14:creationId xmlns:p14="http://schemas.microsoft.com/office/powerpoint/2010/main" val="37210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34915" y="2085976"/>
            <a:ext cx="710908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Escuela normal de Educación Preescolar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br>
              <a:rPr lang="es-MX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br>
              <a:rPr lang="es-MX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OBSERVACIÓN Y ANÁLISIS DE PRÁCTICAS Y CONTEXTOS ESCOLARES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“Interacciones pedagógicas y didácticas y enseñanza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y aprendizaje en el aula”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Link: </a:t>
            </a:r>
            <a:r>
              <a:rPr lang="es-MX" sz="1500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  <a:hlinkClick r:id="rId3"/>
              </a:rPr>
              <a:t>http://www.igualdadycalidadcba.gov.ar/SIPEC-CBA/webgrafiapostitulo/FeldmanMIII/Modelos%20de%20ensenanza.pdf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endParaRPr lang="es-MX" sz="15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endParaRPr lang="es-MX" sz="15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br>
              <a:rPr lang="es-MX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es-MX" sz="15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Saltillo, Coahuila                                                                      06 de Junio del 2020 </a:t>
            </a: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br>
              <a:rPr lang="es-MX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endParaRPr lang="es-MX" sz="15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https://lh4.googleusercontent.com/c_0aUAEeFGZWmPnnM2DM_pW8-4FiF1GIwPz9ZHM_b30YiYhONPbqth02nalQv6tZxjTRa0iPCfSA2h5V5bssodOLgooFuQOkfwMau1Hjtz2LFtP0yulu0qqzcbSbEil1uxr_AF3I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8" y="1050131"/>
            <a:ext cx="1393031" cy="10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6688" y="1294921"/>
            <a:ext cx="4493117" cy="7630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300" b="1" dirty="0">
                <a:latin typeface="Agency FB" panose="020B0503020202020204" pitchFamily="34" charset="0"/>
              </a:rPr>
              <a:t>ESCUELA NORMAL DE EDUCACIÓN PREESCOLAR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087" y="2194380"/>
            <a:ext cx="8987541" cy="38063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sz="2100" b="1" dirty="0">
                <a:latin typeface="Agency FB" panose="020B0503020202020204" pitchFamily="34" charset="0"/>
              </a:rPr>
              <a:t>CURSO. </a:t>
            </a:r>
            <a:r>
              <a:rPr lang="es-MX" sz="2100" dirty="0">
                <a:latin typeface="Agency FB" panose="020B0503020202020204" pitchFamily="34" charset="0"/>
              </a:rPr>
              <a:t>OBSERVACIÓN Y ANÁLISIS DE PRÁCTICAS Y CONTEXTOS ESCOLARES </a:t>
            </a:r>
          </a:p>
          <a:p>
            <a:pPr algn="ctr"/>
            <a:endParaRPr lang="es-MX" sz="2100" dirty="0">
              <a:latin typeface="Agency FB" panose="020B0503020202020204" pitchFamily="34" charset="0"/>
            </a:endParaRPr>
          </a:p>
          <a:p>
            <a:pPr algn="ctr"/>
            <a:r>
              <a:rPr lang="es-MX" sz="2100" b="1" dirty="0">
                <a:latin typeface="Agency FB" panose="020B0503020202020204" pitchFamily="34" charset="0"/>
              </a:rPr>
              <a:t>TRABAJO. </a:t>
            </a:r>
            <a:r>
              <a:rPr lang="es-MX" sz="2100" dirty="0">
                <a:latin typeface="Agency FB" panose="020B0503020202020204" pitchFamily="34" charset="0"/>
              </a:rPr>
              <a:t>Paul D. </a:t>
            </a:r>
            <a:r>
              <a:rPr lang="es-MX" sz="2100" dirty="0" err="1">
                <a:latin typeface="Agency FB" panose="020B0503020202020204" pitchFamily="34" charset="0"/>
              </a:rPr>
              <a:t>Eggen</a:t>
            </a:r>
            <a:r>
              <a:rPr lang="es-MX" sz="2100" dirty="0">
                <a:latin typeface="Agency FB" panose="020B0503020202020204" pitchFamily="34" charset="0"/>
              </a:rPr>
              <a:t> y </a:t>
            </a:r>
            <a:r>
              <a:rPr lang="es-MX" sz="2100" dirty="0" err="1">
                <a:latin typeface="Agency FB" panose="020B0503020202020204" pitchFamily="34" charset="0"/>
              </a:rPr>
              <a:t>Donal</a:t>
            </a:r>
            <a:r>
              <a:rPr lang="es-MX" sz="2100" dirty="0">
                <a:latin typeface="Agency FB" panose="020B0503020202020204" pitchFamily="34" charset="0"/>
              </a:rPr>
              <a:t> P. </a:t>
            </a:r>
            <a:r>
              <a:rPr lang="es-MX" sz="2100" dirty="0" err="1">
                <a:latin typeface="Agency FB" panose="020B0503020202020204" pitchFamily="34" charset="0"/>
              </a:rPr>
              <a:t>Kauchak</a:t>
            </a:r>
            <a:r>
              <a:rPr lang="es-MX" sz="2100" dirty="0">
                <a:latin typeface="Agency FB" panose="020B0503020202020204" pitchFamily="34" charset="0"/>
              </a:rPr>
              <a:t>. ESTRATEGIAS DOCENTES Enseñanza de contenidos curriculares y desarrollo de habilidades de pensamiento. Fondo de Cultura Económica. México, 2001</a:t>
            </a:r>
          </a:p>
          <a:p>
            <a:pPr algn="ctr"/>
            <a:endParaRPr lang="es-MX" sz="21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hlinkClick r:id="rId2"/>
              </a:rPr>
              <a:t>https://drive.google.com/file/d/1_n1oXOcJeQSjipjwb7UX_hHzuYrMLgLS/view?usp=sharing</a:t>
            </a:r>
            <a:r>
              <a:rPr lang="es-MX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endParaRPr lang="es-MX" sz="21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2100" b="1" dirty="0">
                <a:latin typeface="Agency FB" panose="020B0503020202020204" pitchFamily="34" charset="0"/>
              </a:rPr>
              <a:t>ALUMNAS.</a:t>
            </a:r>
            <a:r>
              <a:rPr lang="es-MX" sz="2100" dirty="0">
                <a:latin typeface="Agency FB" panose="020B0503020202020204" pitchFamily="34" charset="0"/>
              </a:rPr>
              <a:t> MARIANA PAOLA PARDO SENA</a:t>
            </a:r>
          </a:p>
          <a:p>
            <a:pPr algn="ctr"/>
            <a:r>
              <a:rPr lang="es-MX" sz="2100" dirty="0">
                <a:latin typeface="Agency FB" panose="020B0503020202020204" pitchFamily="34" charset="0"/>
              </a:rPr>
              <a:t>VALERIA CARLOS PÉREZ</a:t>
            </a:r>
          </a:p>
          <a:p>
            <a:pPr algn="ctr"/>
            <a:r>
              <a:rPr lang="es-MX" sz="2100" dirty="0">
                <a:latin typeface="Agency FB" panose="020B0503020202020204" pitchFamily="34" charset="0"/>
              </a:rPr>
              <a:t>MARÍA FERNANDA DÁVILA BUSTOS </a:t>
            </a:r>
          </a:p>
          <a:p>
            <a:pPr algn="ctr"/>
            <a:r>
              <a:rPr lang="es-MX" sz="2100" dirty="0">
                <a:latin typeface="Agency FB" panose="020B0503020202020204" pitchFamily="34" charset="0"/>
              </a:rPr>
              <a:t>CLAUDIA PAOLA GONZALEZ SANCHEZ</a:t>
            </a:r>
          </a:p>
          <a:p>
            <a:pPr algn="ctr"/>
            <a:r>
              <a:rPr lang="es-MX" sz="2100" dirty="0">
                <a:latin typeface="Agency FB" panose="020B0503020202020204" pitchFamily="34" charset="0"/>
              </a:rPr>
              <a:t>FERNANDA MERARY RUIZ BOCANEGRA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05" y="1226728"/>
            <a:ext cx="1209617" cy="8994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02887" y="5570918"/>
            <a:ext cx="2211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SALTILLO, COAHUILA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087" y="5570918"/>
            <a:ext cx="2627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SABADO 06 DE JUNIO DE 2020</a:t>
            </a:r>
          </a:p>
        </p:txBody>
      </p:sp>
    </p:spTree>
    <p:extLst>
      <p:ext uri="{BB962C8B-B14F-4D97-AF65-F5344CB8AC3E}">
        <p14:creationId xmlns:p14="http://schemas.microsoft.com/office/powerpoint/2010/main" val="25116442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0032_Hopscotch_Template_SlidesMania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FFC3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9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E3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966</Words>
  <Application>Microsoft Office PowerPoint</Application>
  <PresentationFormat>Carta (216 x 279 mm)</PresentationFormat>
  <Paragraphs>131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12</vt:i4>
      </vt:variant>
    </vt:vector>
  </HeadingPairs>
  <TitlesOfParts>
    <vt:vector size="39" baseType="lpstr">
      <vt:lpstr>Advent Pro Light</vt:lpstr>
      <vt:lpstr>Agency FB</vt:lpstr>
      <vt:lpstr>Arial</vt:lpstr>
      <vt:lpstr>Baskerville Old Face</vt:lpstr>
      <vt:lpstr>BenchNine</vt:lpstr>
      <vt:lpstr>Calibri</vt:lpstr>
      <vt:lpstr>Calibri Light</vt:lpstr>
      <vt:lpstr>Century Gothic</vt:lpstr>
      <vt:lpstr>Garamond</vt:lpstr>
      <vt:lpstr>Kathen</vt:lpstr>
      <vt:lpstr>Lucida Handwriting</vt:lpstr>
      <vt:lpstr>Nunito</vt:lpstr>
      <vt:lpstr>Oswald Regular</vt:lpstr>
      <vt:lpstr>Times New Roman</vt:lpstr>
      <vt:lpstr>Tw Cen MT</vt:lpstr>
      <vt:lpstr>Tw Cen MT Condensed</vt:lpstr>
      <vt:lpstr>Wingdings 3</vt:lpstr>
      <vt:lpstr>0032_Hopscotch_Template_SlidesMania</vt:lpstr>
      <vt:lpstr>Estela de condensación</vt:lpstr>
      <vt:lpstr>E-learning presentation by Slidesgo</vt:lpstr>
      <vt:lpstr>Savon</vt:lpstr>
      <vt:lpstr>1_Tema de Office</vt:lpstr>
      <vt:lpstr>Integral</vt:lpstr>
      <vt:lpstr>Shift</vt:lpstr>
      <vt:lpstr>Espiral</vt:lpstr>
      <vt:lpstr>Simple Light</vt:lpstr>
      <vt:lpstr>Tema de Office</vt:lpstr>
      <vt:lpstr>Presentación de PowerPoint</vt:lpstr>
      <vt:lpstr> Escuela normal de educacion preescolar    observacion y analisis de la práctica y contextos escolares “interacciones pedagógicas y didácticas,  enseña y aprende  en el aula link de la lectura: https://adecuacuincurricular-preescolar.blogsport.com/2014/01/12-la-interaccion-didactica-sar.html  https://1drv.ms/p/s!AjfZzzMuP6-tl3FzJzdsIlqCCmhq?e=Mw0zkN Docente: Dolores Patricia Segovia Gomez  Alumnas: Lorena Patricia Alvarez Sanchez #3  Fernanda Jaqueline Aguilar Rodriguez  Tahmara Esmeralda Solis Aguilera #21 6 de junio del 2020 saltillo, coahuila.    </vt:lpstr>
      <vt:lpstr>“Escuela Normal de Educación Preescolar.” </vt:lpstr>
      <vt:lpstr>   INTERACCIONES PEDAGÓGICAS Y DIDÁCTICAS ENSEÑANZAY APRENDIZAJE EN EL AULA     Eggen, P. y Kauchak, D. Un modelo inductivo: una visión constructivista del aprendizaje  Falta agregar el link       </vt:lpstr>
      <vt:lpstr>Presentación de PowerPoint</vt:lpstr>
      <vt:lpstr>Presentación de PowerPoint</vt:lpstr>
      <vt:lpstr>Presentación de PowerPoint</vt:lpstr>
      <vt:lpstr>Presentación de PowerPoint</vt:lpstr>
      <vt:lpstr>ESCUELA NORMAL DE EDUCACIÓN PREESCOLAR </vt:lpstr>
      <vt:lpstr>ESCUELA NORMAL DE EDUCACIÓN PREESCOLAR</vt:lpstr>
      <vt:lpstr>   INTERACCIONES PEDAGÓGICAS Y DIDÁCTICAS ENSEÑANZAY APRENDIZAJE EN EL AULA     Ahumada. P.  Hacia una evaluación auténtica del aprendizaje  https://1drv.ms/u/s!AjfZzzMuP6-tl2xMq1vA7SSNi_Ca?e=WiqhJo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hernadez</dc:creator>
  <cp:lastModifiedBy>Patricia Segovia Gomez</cp:lastModifiedBy>
  <cp:revision>11</cp:revision>
  <dcterms:created xsi:type="dcterms:W3CDTF">2020-06-08T03:43:15Z</dcterms:created>
  <dcterms:modified xsi:type="dcterms:W3CDTF">2020-06-08T07:34:38Z</dcterms:modified>
</cp:coreProperties>
</file>