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7" r:id="rId4"/>
    <p:sldId id="264" r:id="rId5"/>
    <p:sldId id="258" r:id="rId6"/>
    <p:sldId id="263" r:id="rId7"/>
    <p:sldId id="270" r:id="rId8"/>
    <p:sldId id="261" r:id="rId9"/>
    <p:sldId id="268" r:id="rId10"/>
    <p:sldId id="269" r:id="rId11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FF"/>
    <a:srgbClr val="D9D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FF-E611-4921-9DBD-E2054970F9C3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14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FF-E611-4921-9DBD-E2054970F9C3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47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FF-E611-4921-9DBD-E2054970F9C3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95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FF-E611-4921-9DBD-E2054970F9C3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249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FF-E611-4921-9DBD-E2054970F9C3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400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FF-E611-4921-9DBD-E2054970F9C3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763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FF-E611-4921-9DBD-E2054970F9C3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419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FF-E611-4921-9DBD-E2054970F9C3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0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FF-E611-4921-9DBD-E2054970F9C3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867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FF-E611-4921-9DBD-E2054970F9C3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966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C40FF-E611-4921-9DBD-E2054970F9C3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871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C40FF-E611-4921-9DBD-E2054970F9C3}" type="datetimeFigureOut">
              <a:rPr lang="es-MX" smtClean="0"/>
              <a:t>14/10/2020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5C6D7-7911-4EC2-908C-48EB3CB14D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358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57941" y="1406571"/>
            <a:ext cx="762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6000" b="1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keys</a:t>
            </a:r>
            <a:r>
              <a:rPr lang="es-MX" sz="6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48840"/>
            <a:ext cx="9144000" cy="8489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5940"/>
              </a:lnSpc>
            </a:pPr>
            <a:r>
              <a:rPr lang="es-MX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MX" sz="6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562" t="33863" r="7185" b="58086"/>
          <a:stretch/>
        </p:blipFill>
        <p:spPr>
          <a:xfrm>
            <a:off x="0" y="5970049"/>
            <a:ext cx="9144000" cy="881134"/>
          </a:xfrm>
          <a:prstGeom prst="rect">
            <a:avLst/>
          </a:prstGeom>
        </p:spPr>
      </p:pic>
      <p:pic>
        <p:nvPicPr>
          <p:cNvPr id="1026" name="Picture 2" descr="Expresión De Encogimiento Frustrada De La Incredulidad De La Mujer  Ilustración del Vector - Ilustración de mujer, encogimiento: 1501440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97" y="2446380"/>
            <a:ext cx="2166583" cy="274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3641" y="5554637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5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E458DE99-5F56-4C24-8AEF-AED5DE81B1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74" t="12321" r="15789" b="22150"/>
          <a:stretch/>
        </p:blipFill>
        <p:spPr>
          <a:xfrm>
            <a:off x="225207" y="233754"/>
            <a:ext cx="8748464" cy="633670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100DD779-DA64-4A44-902B-8572DBD90445}"/>
              </a:ext>
            </a:extLst>
          </p:cNvPr>
          <p:cNvSpPr/>
          <p:nvPr/>
        </p:nvSpPr>
        <p:spPr>
          <a:xfrm>
            <a:off x="1419640" y="3152790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(/n/r/)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4A8DB28F-13AD-43CB-83D7-325D645F5A3E}"/>
              </a:ext>
            </a:extLst>
          </p:cNvPr>
          <p:cNvSpPr/>
          <p:nvPr/>
        </p:nvSpPr>
        <p:spPr>
          <a:xfrm>
            <a:off x="4276432" y="3152790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(/p/t/k/)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0B339990-A11A-4977-9EA9-FB1148D70145}"/>
              </a:ext>
            </a:extLst>
          </p:cNvPr>
          <p:cNvSpPr/>
          <p:nvPr/>
        </p:nvSpPr>
        <p:spPr>
          <a:xfrm>
            <a:off x="7273472" y="3152790"/>
            <a:ext cx="797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(/s/</a:t>
            </a:r>
            <a:r>
              <a:rPr lang="es-MX" dirty="0" err="1"/>
              <a:t>sh</a:t>
            </a:r>
            <a:r>
              <a:rPr lang="es-MX" dirty="0"/>
              <a:t>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87962" y="666893"/>
            <a:ext cx="2872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Coloca las palabras en la categoría correcta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3382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6332" t="25676" r="8823" b="20149"/>
          <a:stretch/>
        </p:blipFill>
        <p:spPr>
          <a:xfrm>
            <a:off x="51181" y="1378424"/>
            <a:ext cx="9092819" cy="5479576"/>
          </a:xfrm>
          <a:prstGeom prst="rect">
            <a:avLst/>
          </a:prstGeom>
        </p:spPr>
      </p:pic>
      <p:pic>
        <p:nvPicPr>
          <p:cNvPr id="5" name="IC5_L0_Unit 02 Pg 008 Ex 01 Snapsho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4955" y="686656"/>
            <a:ext cx="457200" cy="4572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0" y="20825"/>
            <a:ext cx="9143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</a:t>
            </a:r>
            <a:endParaRPr lang="es-MX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39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3153E1C5-368E-4F83-BBBE-AC3334B85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13" t="12167" r="20328" b="11438"/>
          <a:stretch/>
        </p:blipFill>
        <p:spPr>
          <a:xfrm>
            <a:off x="179512" y="260648"/>
            <a:ext cx="8784976" cy="633670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2048" y="627521"/>
            <a:ext cx="5440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Usa las letras del paréntesis para formar palabras que correspondan a las fotografías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40573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46172" y="856590"/>
            <a:ext cx="3798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Articles:  </a:t>
            </a:r>
            <a:r>
              <a:rPr lang="en-US" sz="4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667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67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4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en-US" sz="2667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9" name="Picture 8" descr="http://3.bp.blogspot.com/-cCV4OESyQEo/Txf6WJmwocI/AAAAAAAAAdc/lWc1ittV28g/s1600/the+articles+a+an.jpg"/>
          <p:cNvPicPr>
            <a:picLocks noChangeAspect="1" noChangeArrowheads="1"/>
          </p:cNvPicPr>
          <p:nvPr/>
        </p:nvPicPr>
        <p:blipFill rotWithShape="1">
          <a:blip r:embed="rId2"/>
          <a:srcRect l="7260" t="13502" r="7736" b="65911"/>
          <a:stretch/>
        </p:blipFill>
        <p:spPr bwMode="auto">
          <a:xfrm>
            <a:off x="16405" y="2708920"/>
            <a:ext cx="9048781" cy="4032448"/>
          </a:xfrm>
          <a:prstGeom prst="rect">
            <a:avLst/>
          </a:prstGeom>
          <a:noFill/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31C490C5-4944-4EFF-9FA5-200680039B1C}"/>
              </a:ext>
            </a:extLst>
          </p:cNvPr>
          <p:cNvSpPr/>
          <p:nvPr/>
        </p:nvSpPr>
        <p:spPr>
          <a:xfrm>
            <a:off x="614274" y="1656420"/>
            <a:ext cx="7055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an are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indefinite articles. </a:t>
            </a: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Are used with singular nouns.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used before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(a)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consonants or </a:t>
            </a: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(an)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vowels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sounds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-46232"/>
            <a:ext cx="9143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</a:t>
            </a:r>
            <a:r>
              <a:rPr lang="es-MX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singular”</a:t>
            </a:r>
            <a:endParaRPr lang="es-MX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020236" y="942475"/>
            <a:ext cx="3030070" cy="584775"/>
          </a:xfrm>
          <a:prstGeom prst="rect">
            <a:avLst/>
          </a:prstGeom>
          <a:solidFill>
            <a:srgbClr val="E5E5FF"/>
          </a:solidFill>
          <a:ln w="5715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Singular = </a:t>
            </a:r>
            <a:r>
              <a:rPr lang="es-MX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004760" y="2505836"/>
            <a:ext cx="4532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Los artículos </a:t>
            </a:r>
            <a:r>
              <a:rPr lang="es-MX" sz="1200" b="1" dirty="0" smtClean="0"/>
              <a:t>a, </a:t>
            </a:r>
            <a:r>
              <a:rPr lang="es-MX" sz="1200" b="1" dirty="0" err="1" smtClean="0"/>
              <a:t>an</a:t>
            </a:r>
            <a:r>
              <a:rPr lang="es-MX" sz="1200" b="1" dirty="0" smtClean="0"/>
              <a:t> </a:t>
            </a:r>
            <a:r>
              <a:rPr lang="es-MX" sz="1200" dirty="0" smtClean="0"/>
              <a:t>son usados </a:t>
            </a:r>
            <a:r>
              <a:rPr lang="es-MX" sz="1200" b="1" dirty="0" smtClean="0"/>
              <a:t>solamente</a:t>
            </a:r>
            <a:r>
              <a:rPr lang="es-MX" sz="1200" dirty="0" smtClean="0"/>
              <a:t> con sustantivos en </a:t>
            </a:r>
            <a:r>
              <a:rPr lang="es-MX" sz="1200" b="1" dirty="0" smtClean="0"/>
              <a:t>singula</a:t>
            </a:r>
            <a:r>
              <a:rPr lang="es-MX" sz="1200" dirty="0" smtClean="0"/>
              <a:t>r.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55316" y="6432911"/>
            <a:ext cx="31008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b="1" smtClean="0"/>
              <a:t>a</a:t>
            </a:r>
            <a:r>
              <a:rPr lang="es-MX" sz="1100" smtClean="0"/>
              <a:t> se usa antes de palabras con sonido </a:t>
            </a:r>
            <a:r>
              <a:rPr lang="es-MX" sz="1100" b="1" smtClean="0"/>
              <a:t>consonante</a:t>
            </a:r>
            <a:endParaRPr lang="es-MX" sz="1100" dirty="0"/>
          </a:p>
        </p:txBody>
      </p:sp>
      <p:sp>
        <p:nvSpPr>
          <p:cNvPr id="6" name="Rectángulo 5"/>
          <p:cNvSpPr/>
          <p:nvPr/>
        </p:nvSpPr>
        <p:spPr>
          <a:xfrm>
            <a:off x="5215050" y="6431259"/>
            <a:ext cx="29801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b="1" dirty="0" err="1"/>
              <a:t>an</a:t>
            </a:r>
            <a:r>
              <a:rPr lang="es-MX" sz="1200" dirty="0"/>
              <a:t> se usa antes de palabras con sonido </a:t>
            </a:r>
            <a:r>
              <a:rPr lang="es-MX" sz="1200" b="1" dirty="0"/>
              <a:t>vocal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59194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3600" t="20490" r="14554" b="74324"/>
          <a:stretch/>
        </p:blipFill>
        <p:spPr>
          <a:xfrm>
            <a:off x="7677" y="0"/>
            <a:ext cx="9040789" cy="77621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3582" t="26335" r="13531" b="28769"/>
          <a:stretch/>
        </p:blipFill>
        <p:spPr>
          <a:xfrm>
            <a:off x="297692" y="1285443"/>
            <a:ext cx="8792570" cy="3767692"/>
          </a:xfrm>
          <a:prstGeom prst="rect">
            <a:avLst/>
          </a:prstGeom>
        </p:spPr>
      </p:pic>
      <p:pic>
        <p:nvPicPr>
          <p:cNvPr id="11" name="IC5_L0_Unit 02 Pg 008 Ex 02 Articles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4626" y="802231"/>
            <a:ext cx="457200" cy="4572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733646" y="5898341"/>
            <a:ext cx="1984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_____ 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umbrella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085932" y="5836395"/>
            <a:ext cx="180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_____ 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wallet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15802" y="5298958"/>
            <a:ext cx="89281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s-MX" sz="1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a, </a:t>
            </a:r>
            <a:r>
              <a:rPr lang="es-MX" sz="1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saying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2" descr="Imagen relacionada">
            <a:extLst>
              <a:ext uri="{FF2B5EF4-FFF2-40B4-BE49-F238E27FC236}">
                <a16:creationId xmlns="" xmlns:a16="http://schemas.microsoft.com/office/drawing/2014/main" id="{58229085-5CED-4BD4-8620-9A878170F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10175" r="18421" b="9825"/>
          <a:stretch/>
        </p:blipFill>
        <p:spPr bwMode="auto">
          <a:xfrm rot="19453966">
            <a:off x="591770" y="5280118"/>
            <a:ext cx="1193166" cy="18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Resultado de imagen para wallet cartoon">
            <a:extLst>
              <a:ext uri="{FF2B5EF4-FFF2-40B4-BE49-F238E27FC236}">
                <a16:creationId xmlns="" xmlns:a16="http://schemas.microsoft.com/office/drawing/2014/main" id="{B814358F-A2FB-4A47-AB49-230F03AD0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2614" r="9637" b="-2301"/>
          <a:stretch/>
        </p:blipFill>
        <p:spPr bwMode="auto">
          <a:xfrm rot="20588693">
            <a:off x="4973559" y="5712405"/>
            <a:ext cx="884105" cy="106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Botón de acción: Hacia delante o Siguiente 19">
            <a:hlinkClick r:id="" action="ppaction://hlinkshowjump?jump=nextslide" highlightClick="1"/>
          </p:cNvPr>
          <p:cNvSpPr/>
          <p:nvPr/>
        </p:nvSpPr>
        <p:spPr>
          <a:xfrm>
            <a:off x="1434553" y="5825355"/>
            <a:ext cx="347165" cy="3835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Botón de acción: Hacia delante o Siguiente 20">
            <a:hlinkClick r:id="" action="ppaction://hlinkshowjump?jump=nextslide" highlightClick="1"/>
          </p:cNvPr>
          <p:cNvSpPr/>
          <p:nvPr/>
        </p:nvSpPr>
        <p:spPr>
          <a:xfrm>
            <a:off x="5818983" y="5728637"/>
            <a:ext cx="347165" cy="3835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508580" y="1446101"/>
            <a:ext cx="29023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Escucha y completa las oraciones con a, </a:t>
            </a:r>
            <a:r>
              <a:rPr lang="es-MX" sz="1200" dirty="0" err="1" smtClean="0"/>
              <a:t>an</a:t>
            </a:r>
            <a:endParaRPr lang="es-MX" sz="1200" dirty="0"/>
          </a:p>
        </p:txBody>
      </p:sp>
      <p:sp>
        <p:nvSpPr>
          <p:cNvPr id="13" name="Rectángulo 12"/>
          <p:cNvSpPr/>
          <p:nvPr/>
        </p:nvSpPr>
        <p:spPr>
          <a:xfrm>
            <a:off x="436859" y="5458276"/>
            <a:ext cx="53568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Completa las siguientes oraciones con a, </a:t>
            </a:r>
            <a:r>
              <a:rPr lang="es-MX" sz="1200" dirty="0" err="1" smtClean="0"/>
              <a:t>an</a:t>
            </a:r>
            <a:r>
              <a:rPr lang="es-MX" sz="1200" dirty="0" smtClean="0"/>
              <a:t>, y graba tu voz diciendo las oraciones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85676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classroom cartoon">
            <a:extLst>
              <a:ext uri="{FF2B5EF4-FFF2-40B4-BE49-F238E27FC236}">
                <a16:creationId xmlns="" xmlns:a16="http://schemas.microsoft.com/office/drawing/2014/main" id="{85A7504A-BFC9-46F1-94AC-2DE7A2997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3453" r="2842" b="15813"/>
          <a:stretch/>
        </p:blipFill>
        <p:spPr bwMode="auto">
          <a:xfrm>
            <a:off x="1524" y="1119115"/>
            <a:ext cx="9142476" cy="570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n relacionada">
            <a:extLst>
              <a:ext uri="{FF2B5EF4-FFF2-40B4-BE49-F238E27FC236}">
                <a16:creationId xmlns="" xmlns:a16="http://schemas.microsoft.com/office/drawing/2014/main" id="{616AF698-0477-44D2-9F13-D9BFB8DB8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3" t="316" r="11825" b="-806"/>
          <a:stretch/>
        </p:blipFill>
        <p:spPr bwMode="auto">
          <a:xfrm>
            <a:off x="7524598" y="1457936"/>
            <a:ext cx="719960" cy="144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n relacionada">
            <a:extLst>
              <a:ext uri="{FF2B5EF4-FFF2-40B4-BE49-F238E27FC236}">
                <a16:creationId xmlns="" xmlns:a16="http://schemas.microsoft.com/office/drawing/2014/main" id="{6DD62DA1-319F-4D18-AE66-41157E8CA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61" y="5186770"/>
            <a:ext cx="1215375" cy="119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pen cartoon">
            <a:extLst>
              <a:ext uri="{FF2B5EF4-FFF2-40B4-BE49-F238E27FC236}">
                <a16:creationId xmlns="" xmlns:a16="http://schemas.microsoft.com/office/drawing/2014/main" id="{22E634E7-7988-475C-8F6B-B7DE7C0AE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2" t="16580" r="38139" b="21316"/>
          <a:stretch/>
        </p:blipFill>
        <p:spPr bwMode="auto">
          <a:xfrm rot="874293">
            <a:off x="2535200" y="4375629"/>
            <a:ext cx="503972" cy="3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Resultado de imagen para backpack cartoon">
            <a:extLst>
              <a:ext uri="{FF2B5EF4-FFF2-40B4-BE49-F238E27FC236}">
                <a16:creationId xmlns="" xmlns:a16="http://schemas.microsoft.com/office/drawing/2014/main" id="{1C52A998-2BA7-4F63-82C9-84466C2AA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34" y="4532805"/>
            <a:ext cx="935948" cy="8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Imagen relacionada">
            <a:extLst>
              <a:ext uri="{FF2B5EF4-FFF2-40B4-BE49-F238E27FC236}">
                <a16:creationId xmlns="" xmlns:a16="http://schemas.microsoft.com/office/drawing/2014/main" id="{B0E2545B-FF4B-4655-8B44-63A633D69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9818">
            <a:off x="6591081" y="3692690"/>
            <a:ext cx="532915" cy="44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Imagen relacionada">
            <a:extLst>
              <a:ext uri="{FF2B5EF4-FFF2-40B4-BE49-F238E27FC236}">
                <a16:creationId xmlns="" xmlns:a16="http://schemas.microsoft.com/office/drawing/2014/main" id="{58229085-5CED-4BD4-8620-9A878170F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10175" r="18421" b="9825"/>
          <a:stretch/>
        </p:blipFill>
        <p:spPr bwMode="auto">
          <a:xfrm rot="18226184">
            <a:off x="945882" y="5455906"/>
            <a:ext cx="1193166" cy="18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-12124" y="13322"/>
            <a:ext cx="6523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What´s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523" y="568251"/>
            <a:ext cx="9306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rite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(Use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-12124" y="500011"/>
            <a:ext cx="915612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2033515" y="3529277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  <a:endParaRPr lang="es-MX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 flipH="1">
            <a:off x="1774210" y="3841998"/>
            <a:ext cx="313897" cy="23083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6" descr="Resultado de imagen para laptop cartoon">
            <a:extLst>
              <a:ext uri="{FF2B5EF4-FFF2-40B4-BE49-F238E27FC236}">
                <a16:creationId xmlns="" xmlns:a16="http://schemas.microsoft.com/office/drawing/2014/main" id="{4479DAEF-6393-411F-AA63-456779654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" t="3568" r="-279" b="13976"/>
          <a:stretch/>
        </p:blipFill>
        <p:spPr bwMode="auto">
          <a:xfrm>
            <a:off x="889308" y="4027869"/>
            <a:ext cx="734737" cy="62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Resultado de imagen para notebook cartoon">
            <a:extLst>
              <a:ext uri="{FF2B5EF4-FFF2-40B4-BE49-F238E27FC236}">
                <a16:creationId xmlns="" xmlns:a16="http://schemas.microsoft.com/office/drawing/2014/main" id="{00218703-9C0E-4C4D-B7A1-81AB0524A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48" b="15707"/>
          <a:stretch/>
        </p:blipFill>
        <p:spPr bwMode="auto">
          <a:xfrm rot="1996447">
            <a:off x="5252546" y="5325593"/>
            <a:ext cx="834473" cy="94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1523" y="838006"/>
            <a:ext cx="5721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Escribe el nombre de los objetos como el ejemplo en la fotografía, usa los artículos a, </a:t>
            </a:r>
            <a:r>
              <a:rPr lang="es-MX" sz="1200" dirty="0" err="1" smtClean="0"/>
              <a:t>an</a:t>
            </a:r>
            <a:r>
              <a:rPr lang="es-MX" sz="1200" dirty="0"/>
              <a:t>.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5447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46232"/>
            <a:ext cx="9143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</a:t>
            </a:r>
            <a:r>
              <a:rPr lang="es-MX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plural”</a:t>
            </a:r>
            <a:endParaRPr lang="es-MX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Resultado de imagen para box cartoon">
            <a:extLst>
              <a:ext uri="{FF2B5EF4-FFF2-40B4-BE49-F238E27FC236}">
                <a16:creationId xmlns:a16="http://schemas.microsoft.com/office/drawing/2014/main" xmlns="" id="{D110E752-9D07-42E8-A2B0-73F813C37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665134" y="2203479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paperclip cartoon">
            <a:extLst>
              <a:ext uri="{FF2B5EF4-FFF2-40B4-BE49-F238E27FC236}">
                <a16:creationId xmlns:a16="http://schemas.microsoft.com/office/drawing/2014/main" xmlns="" id="{882C0DB5-D17F-42A6-8DB3-B70466D8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27" y="226346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Resultado de imagen para id cartoon">
            <a:extLst>
              <a:ext uri="{FF2B5EF4-FFF2-40B4-BE49-F238E27FC236}">
                <a16:creationId xmlns:a16="http://schemas.microsoft.com/office/drawing/2014/main" xmlns="" id="{F7CB8FB0-0337-48EB-BE5C-3FCE9D7CC0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7632" y="4096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Picture 10" descr="Resultado de imagen para paperclip cartoon">
            <a:extLst>
              <a:ext uri="{FF2B5EF4-FFF2-40B4-BE49-F238E27FC236}">
                <a16:creationId xmlns:a16="http://schemas.microsoft.com/office/drawing/2014/main" xmlns="" id="{8138914F-58E8-41F4-9144-09AC214E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196629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n para paperclip cartoon">
            <a:extLst>
              <a:ext uri="{FF2B5EF4-FFF2-40B4-BE49-F238E27FC236}">
                <a16:creationId xmlns:a16="http://schemas.microsoft.com/office/drawing/2014/main" xmlns="" id="{C4844A52-FCF5-40FA-9CD3-57296D7F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24703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sultado de imagen para box cartoon">
            <a:extLst>
              <a:ext uri="{FF2B5EF4-FFF2-40B4-BE49-F238E27FC236}">
                <a16:creationId xmlns:a16="http://schemas.microsoft.com/office/drawing/2014/main" xmlns="" id="{0C8993D1-8F66-4739-B338-CD5A532D4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3449473" y="1944716"/>
            <a:ext cx="1093986" cy="93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sultado de imagen para box cartoon">
            <a:extLst>
              <a:ext uri="{FF2B5EF4-FFF2-40B4-BE49-F238E27FC236}">
                <a16:creationId xmlns:a16="http://schemas.microsoft.com/office/drawing/2014/main" xmlns="" id="{43C296C7-A2F0-48DE-B6B5-AF3239B92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2389964" y="2262666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n relacionada">
            <a:extLst>
              <a:ext uri="{FF2B5EF4-FFF2-40B4-BE49-F238E27FC236}">
                <a16:creationId xmlns:a16="http://schemas.microsoft.com/office/drawing/2014/main" xmlns="" id="{CF8EAF8E-81C1-44B5-9785-E38CE5A8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63" y="4890265"/>
            <a:ext cx="1746897" cy="17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1067460" y="343976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949513" y="3434717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es-MX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endParaRPr lang="es-MX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726742" y="3334447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r>
              <a:rPr lang="es-MX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s-MX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5770118" y="3334447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822526" y="6320449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glasses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81688" y="794609"/>
            <a:ext cx="788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rule</a:t>
            </a: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Singular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MX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plural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eadphones / PX7 | Bowers &amp; Wilki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35" y="4769172"/>
            <a:ext cx="2497686" cy="175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29"/>
          <p:cNvSpPr/>
          <p:nvPr/>
        </p:nvSpPr>
        <p:spPr>
          <a:xfrm>
            <a:off x="4961770" y="6358206"/>
            <a:ext cx="1697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headphones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4395877"/>
            <a:ext cx="914399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plural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0424" y="568435"/>
            <a:ext cx="5473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La regla general para los plurales es  </a:t>
            </a:r>
            <a:r>
              <a:rPr lang="es-MX" sz="1200" b="1" dirty="0" smtClean="0"/>
              <a:t>sustantivo en singular + s = sustantivo en plural</a:t>
            </a:r>
            <a:endParaRPr lang="es-MX" sz="1200" b="1" dirty="0"/>
          </a:p>
        </p:txBody>
      </p:sp>
      <p:sp>
        <p:nvSpPr>
          <p:cNvPr id="21" name="Rectángulo 20"/>
          <p:cNvSpPr/>
          <p:nvPr/>
        </p:nvSpPr>
        <p:spPr>
          <a:xfrm>
            <a:off x="38599" y="4763757"/>
            <a:ext cx="2744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Algunos sustantivos son siempre plurales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1792830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6873" t="63590" r="29477" b="32287"/>
          <a:stretch/>
        </p:blipFill>
        <p:spPr>
          <a:xfrm>
            <a:off x="797977" y="796278"/>
            <a:ext cx="6589594" cy="6664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4764" t="57062" r="6912" b="36251"/>
          <a:stretch/>
        </p:blipFill>
        <p:spPr>
          <a:xfrm>
            <a:off x="1" y="136475"/>
            <a:ext cx="9144000" cy="846161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672826"/>
              </p:ext>
            </p:extLst>
          </p:nvPr>
        </p:nvGraphicFramePr>
        <p:xfrm>
          <a:off x="241112" y="2485542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/>
                <a:gridCol w="1398287"/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/Z/</a:t>
                      </a:r>
                      <a:endParaRPr lang="es-MX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8253" t="72864" r="71201" b="16244"/>
          <a:stretch/>
        </p:blipFill>
        <p:spPr>
          <a:xfrm>
            <a:off x="1746917" y="4745490"/>
            <a:ext cx="1091820" cy="1760562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885085"/>
              </p:ext>
            </p:extLst>
          </p:nvPr>
        </p:nvGraphicFramePr>
        <p:xfrm>
          <a:off x="3245895" y="2483890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/>
                <a:gridCol w="1398287"/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/s/</a:t>
                      </a:r>
                      <a:endParaRPr lang="es-MX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7831" t="72864" r="52019" b="16160"/>
          <a:stretch/>
        </p:blipFill>
        <p:spPr>
          <a:xfrm>
            <a:off x="3480181" y="4786435"/>
            <a:ext cx="1050878" cy="17742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49300" t="72864" r="41473" b="16160"/>
          <a:stretch/>
        </p:blipFill>
        <p:spPr>
          <a:xfrm>
            <a:off x="4790368" y="4786434"/>
            <a:ext cx="1037226" cy="17742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7361" t="72864" r="83016" b="16160"/>
          <a:stretch/>
        </p:blipFill>
        <p:spPr>
          <a:xfrm>
            <a:off x="368490" y="4731842"/>
            <a:ext cx="1105469" cy="1774209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125614"/>
              </p:ext>
            </p:extLst>
          </p:nvPr>
        </p:nvGraphicFramePr>
        <p:xfrm>
          <a:off x="6205183" y="2499814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/>
                <a:gridCol w="1398287"/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(e)s = /IZ/</a:t>
                      </a:r>
                      <a:endParaRPr lang="es-MX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  <a:endParaRPr lang="es-MX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69074" t="72695" r="20380" b="14963"/>
          <a:stretch/>
        </p:blipFill>
        <p:spPr>
          <a:xfrm>
            <a:off x="6414451" y="4790365"/>
            <a:ext cx="1027707" cy="17878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81356" t="73131" r="6912" b="16230"/>
          <a:stretch/>
        </p:blipFill>
        <p:spPr>
          <a:xfrm>
            <a:off x="7670042" y="4810836"/>
            <a:ext cx="1214652" cy="1719618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2620370" y="4810836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2620370" y="5469342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2279178" y="6076149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5254389" y="4838132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/>
          <p:cNvSpPr/>
          <p:nvPr/>
        </p:nvSpPr>
        <p:spPr>
          <a:xfrm>
            <a:off x="5420437" y="5481854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/>
          <p:cNvSpPr/>
          <p:nvPr/>
        </p:nvSpPr>
        <p:spPr>
          <a:xfrm>
            <a:off x="5682021" y="6139223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/>
          <p:cNvSpPr/>
          <p:nvPr/>
        </p:nvSpPr>
        <p:spPr>
          <a:xfrm>
            <a:off x="8482091" y="6141495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/>
          <p:cNvSpPr/>
          <p:nvPr/>
        </p:nvSpPr>
        <p:spPr>
          <a:xfrm>
            <a:off x="8088581" y="5447729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/>
          <p:cNvSpPr/>
          <p:nvPr/>
        </p:nvSpPr>
        <p:spPr>
          <a:xfrm>
            <a:off x="8568530" y="4835850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IC5_L0_Unit 02 Pg 009 Ex 04 Pronunciation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38" y="915011"/>
            <a:ext cx="609600" cy="6096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19DE944F-C539-4A6F-9F0D-7DA024DF2FDC}"/>
              </a:ext>
            </a:extLst>
          </p:cNvPr>
          <p:cNvSpPr txBox="1"/>
          <p:nvPr/>
        </p:nvSpPr>
        <p:spPr>
          <a:xfrm>
            <a:off x="232012" y="1870962"/>
            <a:ext cx="2743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vowel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  (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n/l/r)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3576545F-B546-4466-A3F6-3E3257CA3F88}"/>
              </a:ext>
            </a:extLst>
          </p:cNvPr>
          <p:cNvSpPr txBox="1"/>
          <p:nvPr/>
        </p:nvSpPr>
        <p:spPr>
          <a:xfrm>
            <a:off x="3254867" y="1874898"/>
            <a:ext cx="273649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voiceless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/p/t/k/)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0978BE10-B67F-4027-89A4-E2A721E6E290}"/>
              </a:ext>
            </a:extLst>
          </p:cNvPr>
          <p:cNvSpPr txBox="1"/>
          <p:nvPr/>
        </p:nvSpPr>
        <p:spPr>
          <a:xfrm>
            <a:off x="6243725" y="1884610"/>
            <a:ext cx="266826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sibilant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/s/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497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1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C968D7F1-AA8B-4527-94FE-86F8B8A55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6" t="27731" r="8421" b="27817"/>
          <a:stretch/>
        </p:blipFill>
        <p:spPr>
          <a:xfrm>
            <a:off x="179385" y="300251"/>
            <a:ext cx="8527888" cy="4271749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979133"/>
              </p:ext>
            </p:extLst>
          </p:nvPr>
        </p:nvGraphicFramePr>
        <p:xfrm>
          <a:off x="518615" y="5154175"/>
          <a:ext cx="7997587" cy="1623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082"/>
                <a:gridCol w="2727643"/>
                <a:gridCol w="26658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/Z/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/S/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/IZ/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48593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3849" y="33695"/>
            <a:ext cx="584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Record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voice</a:t>
            </a:r>
            <a:r>
              <a:rPr lang="es-MX" dirty="0" smtClean="0"/>
              <a:t> </a:t>
            </a:r>
            <a:r>
              <a:rPr lang="es-MX" dirty="0" err="1" smtClean="0"/>
              <a:t>practicing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plural </a:t>
            </a:r>
            <a:r>
              <a:rPr lang="es-MX" dirty="0" err="1" smtClean="0"/>
              <a:t>form</a:t>
            </a:r>
            <a:r>
              <a:rPr lang="es-MX" dirty="0" smtClean="0"/>
              <a:t> of </a:t>
            </a:r>
            <a:r>
              <a:rPr lang="es-MX" dirty="0" err="1" smtClean="0"/>
              <a:t>these</a:t>
            </a:r>
            <a:r>
              <a:rPr lang="es-MX" dirty="0" smtClean="0"/>
              <a:t> </a:t>
            </a:r>
            <a:r>
              <a:rPr lang="es-MX" dirty="0" err="1" smtClean="0"/>
              <a:t>nouns</a:t>
            </a:r>
            <a:r>
              <a:rPr lang="es-MX" dirty="0" smtClean="0"/>
              <a:t>, 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518615" y="450378"/>
            <a:ext cx="5322627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138441" y="4731496"/>
            <a:ext cx="634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Complete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chart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plural </a:t>
            </a:r>
            <a:r>
              <a:rPr lang="es-MX" dirty="0" err="1" smtClean="0"/>
              <a:t>form</a:t>
            </a:r>
            <a:r>
              <a:rPr lang="es-MX" dirty="0" smtClean="0"/>
              <a:t> of </a:t>
            </a:r>
            <a:r>
              <a:rPr lang="es-MX" dirty="0" err="1" smtClean="0"/>
              <a:t>these</a:t>
            </a:r>
            <a:r>
              <a:rPr lang="es-MX" dirty="0" smtClean="0"/>
              <a:t> </a:t>
            </a:r>
            <a:r>
              <a:rPr lang="es-MX" dirty="0" err="1" smtClean="0"/>
              <a:t>nouns</a:t>
            </a:r>
            <a:r>
              <a:rPr lang="es-MX" dirty="0" smtClean="0"/>
              <a:t>, </a:t>
            </a:r>
            <a:endParaRPr lang="es-MX" dirty="0"/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179385" y="403027"/>
            <a:ext cx="339230" cy="2793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68879" y="307348"/>
            <a:ext cx="46098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Graba tu voz con la práctica del plural de cada uno de estos sustantivos</a:t>
            </a:r>
            <a:endParaRPr lang="es-MX" sz="1200" b="1" dirty="0"/>
          </a:p>
        </p:txBody>
      </p:sp>
      <p:sp>
        <p:nvSpPr>
          <p:cNvPr id="10" name="Rectángulo 9"/>
          <p:cNvSpPr/>
          <p:nvPr/>
        </p:nvSpPr>
        <p:spPr>
          <a:xfrm>
            <a:off x="150080" y="4943057"/>
            <a:ext cx="40708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 smtClean="0"/>
              <a:t>Completa la siguiente gráfica con el plural de estos sustantivos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1157298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373</Words>
  <Application>Microsoft Office PowerPoint</Application>
  <PresentationFormat>Carta (216 x 279 mm)</PresentationFormat>
  <Paragraphs>58</Paragraphs>
  <Slides>10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ENEP</cp:lastModifiedBy>
  <cp:revision>24</cp:revision>
  <dcterms:created xsi:type="dcterms:W3CDTF">2020-10-14T14:22:06Z</dcterms:created>
  <dcterms:modified xsi:type="dcterms:W3CDTF">2020-10-15T02:10:01Z</dcterms:modified>
</cp:coreProperties>
</file>