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65" r:id="rId4"/>
    <p:sldId id="257" r:id="rId5"/>
    <p:sldId id="258" r:id="rId6"/>
    <p:sldId id="261" r:id="rId7"/>
    <p:sldId id="262" r:id="rId8"/>
    <p:sldId id="259" r:id="rId9"/>
    <p:sldId id="260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96E1AC8-2040-E348-946C-5ADDC8D497C6}" type="datetimeFigureOut">
              <a:rPr lang="en-US" smtClean="0"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AC8-2040-E348-946C-5ADDC8D497C6}" type="datetimeFigureOut">
              <a:rPr lang="en-US" smtClean="0"/>
              <a:t>11/3/20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BA76-EBAD-3444-8CE1-E12094BCA7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AC8-2040-E348-946C-5ADDC8D497C6}" type="datetimeFigureOut">
              <a:rPr lang="en-US" smtClean="0"/>
              <a:t>11/3/20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BA76-EBAD-3444-8CE1-E12094BCA7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AC8-2040-E348-946C-5ADDC8D497C6}" type="datetimeFigureOut">
              <a:rPr lang="en-US" smtClean="0"/>
              <a:t>11/3/20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BA76-EBAD-3444-8CE1-E12094BCA7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96E1AC8-2040-E348-946C-5ADDC8D497C6}" type="datetimeFigureOut">
              <a:rPr lang="en-US" smtClean="0"/>
              <a:t>11/3/20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96E1AC8-2040-E348-946C-5ADDC8D497C6}" type="datetimeFigureOut">
              <a:rPr lang="en-US" smtClean="0"/>
              <a:t>11/3/20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BA76-EBAD-3444-8CE1-E12094BCA7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AC8-2040-E348-946C-5ADDC8D497C6}" type="datetimeFigureOut">
              <a:rPr lang="en-US" smtClean="0"/>
              <a:t>11/3/20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BA76-EBAD-3444-8CE1-E12094BCA7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6E1AC8-2040-E348-946C-5ADDC8D497C6}" type="datetimeFigureOut">
              <a:rPr lang="en-US" smtClean="0"/>
              <a:t>11/3/20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BA76-EBAD-3444-8CE1-E12094BCA7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6E1AC8-2040-E348-946C-5ADDC8D497C6}" type="datetimeFigureOut">
              <a:rPr lang="en-US" smtClean="0"/>
              <a:t>11/3/20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BA76-EBAD-3444-8CE1-E12094BCA7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96E1AC8-2040-E348-946C-5ADDC8D497C6}" type="datetimeFigureOut">
              <a:rPr lang="en-US" smtClean="0"/>
              <a:t>11/3/20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BA76-EBAD-3444-8CE1-E12094BCA7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AC8-2040-E348-946C-5ADDC8D497C6}" type="datetimeFigureOut">
              <a:rPr lang="en-US" smtClean="0"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BA76-EBAD-3444-8CE1-E12094BCA7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AC8-2040-E348-946C-5ADDC8D497C6}" type="datetimeFigureOut">
              <a:rPr lang="en-US" smtClean="0"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BA76-EBAD-3444-8CE1-E12094BCA7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AC8-2040-E348-946C-5ADDC8D497C6}" type="datetimeFigureOut">
              <a:rPr lang="en-US" smtClean="0"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BA76-EBAD-3444-8CE1-E12094BCA7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AC8-2040-E348-946C-5ADDC8D497C6}" type="datetimeFigureOut">
              <a:rPr lang="en-US" smtClean="0"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BA76-EBAD-3444-8CE1-E12094BCA7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96E1AC8-2040-E348-946C-5ADDC8D497C6}" type="datetimeFigureOut">
              <a:rPr lang="en-US" smtClean="0"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96E1AC8-2040-E348-946C-5ADDC8D497C6}" type="datetimeFigureOut">
              <a:rPr lang="en-US" smtClean="0"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9380BA76-EBAD-3444-8CE1-E12094BCA7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AC8-2040-E348-946C-5ADDC8D497C6}" type="datetimeFigureOut">
              <a:rPr lang="en-US" smtClean="0"/>
              <a:t>11/3/20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BA76-EBAD-3444-8CE1-E12094BCA7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AC8-2040-E348-946C-5ADDC8D497C6}" type="datetimeFigureOut">
              <a:rPr lang="en-US" smtClean="0"/>
              <a:t>11/3/20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BA76-EBAD-3444-8CE1-E12094BCA7C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AC8-2040-E348-946C-5ADDC8D497C6}" type="datetimeFigureOut">
              <a:rPr lang="en-US" smtClean="0"/>
              <a:t>11/3/20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9380BA76-EBAD-3444-8CE1-E12094BCA7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AC8-2040-E348-946C-5ADDC8D497C6}" type="datetimeFigureOut">
              <a:rPr lang="en-US" smtClean="0"/>
              <a:t>11/3/20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BA76-EBAD-3444-8CE1-E12094BCA7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6E1AC8-2040-E348-946C-5ADDC8D497C6}" type="datetimeFigureOut">
              <a:rPr lang="en-US" smtClean="0"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380BA76-EBAD-3444-8CE1-E12094BCA7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ww.youtube.com/watch?v=4rBAUtBmLlQ" TargetMode="Externa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5714" y="4624668"/>
            <a:ext cx="4038600" cy="673046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Lend a hand.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5714" y="5285618"/>
            <a:ext cx="4303486" cy="105228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Century Gothic"/>
                <a:cs typeface="Century Gothic"/>
              </a:rPr>
              <a:t>Students will discuss favors, borrowing and lending using modals, if clauses, and gerunds.  Students will be able to leave messages using indirect requests.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619" y="1173238"/>
            <a:ext cx="3144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Century Gothic"/>
                <a:cs typeface="Century Gothic"/>
              </a:rPr>
              <a:t>UNIT 3.</a:t>
            </a:r>
            <a:endParaRPr lang="en-US" sz="4800" b="1" dirty="0">
              <a:solidFill>
                <a:schemeClr val="accent2">
                  <a:lumMod val="10000"/>
                  <a:lumOff val="9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294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788" y="891975"/>
            <a:ext cx="7137232" cy="523661"/>
          </a:xfrm>
        </p:spPr>
        <p:txBody>
          <a:bodyPr>
            <a:normAutofit fontScale="92500" lnSpcReduction="10000"/>
          </a:bodyPr>
          <a:lstStyle/>
          <a:p>
            <a:r>
              <a:rPr lang="en-US" sz="1600" b="1" dirty="0" smtClean="0">
                <a:solidFill>
                  <a:srgbClr val="4D4D33"/>
                </a:solidFill>
                <a:latin typeface="Century Gothic"/>
                <a:cs typeface="Century Gothic"/>
              </a:rPr>
              <a:t>Read the situations.  Then complete the requests.  Share your answers in a Word Document.</a:t>
            </a:r>
            <a:endParaRPr lang="en-US" sz="1600" b="1" dirty="0">
              <a:solidFill>
                <a:srgbClr val="4D4D33"/>
              </a:solidFill>
              <a:latin typeface="Century Gothic"/>
              <a:cs typeface="Century Gothic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8475" y="278806"/>
            <a:ext cx="7475898" cy="613169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Activity 4. </a:t>
            </a:r>
            <a:r>
              <a:rPr lang="en-US" sz="2000" b="1" dirty="0" smtClean="0">
                <a:solidFill>
                  <a:srgbClr val="660066"/>
                </a:solidFill>
                <a:latin typeface="Century Gothic"/>
                <a:cs typeface="Century Gothic"/>
              </a:rPr>
              <a:t>Requests </a:t>
            </a:r>
            <a:r>
              <a:rPr lang="en-US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with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Century Gothic"/>
                <a:cs typeface="Century Gothic"/>
              </a:rPr>
              <a:t>modals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,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b="1" i="1" dirty="0" smtClean="0">
                <a:solidFill>
                  <a:schemeClr val="accent2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if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clauses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en-US" sz="2000" b="1" dirty="0" smtClean="0">
                <a:solidFill>
                  <a:schemeClr val="accent2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and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gerunds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.</a:t>
            </a:r>
            <a:endParaRPr lang="en-US" sz="2000" b="1" dirty="0">
              <a:solidFill>
                <a:schemeClr val="accent3">
                  <a:lumMod val="40000"/>
                  <a:lumOff val="6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468" y="1415636"/>
            <a:ext cx="6662008" cy="5224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50" dirty="0" smtClean="0">
                <a:solidFill>
                  <a:srgbClr val="660066"/>
                </a:solidFill>
                <a:latin typeface="Century Gothic"/>
                <a:cs typeface="Century Gothic"/>
              </a:rPr>
              <a:t> You want to borrow a friend’s underwater camera for a diving trip.</a:t>
            </a:r>
          </a:p>
          <a:p>
            <a:r>
              <a:rPr lang="en-US" sz="1450" dirty="0" smtClean="0">
                <a:solidFill>
                  <a:srgbClr val="660066"/>
                </a:solidFill>
                <a:latin typeface="Century Gothic"/>
                <a:cs typeface="Century Gothic"/>
              </a:rPr>
              <a:t>	A: I was wondering if _________________________________________.</a:t>
            </a:r>
          </a:p>
          <a:p>
            <a:r>
              <a:rPr lang="en-US" sz="1450" dirty="0">
                <a:solidFill>
                  <a:srgbClr val="660066"/>
                </a:solidFill>
                <a:latin typeface="Century Gothic"/>
                <a:cs typeface="Century Gothic"/>
              </a:rPr>
              <a:t>	</a:t>
            </a:r>
            <a:r>
              <a:rPr lang="en-US" sz="1450" dirty="0" smtClean="0">
                <a:solidFill>
                  <a:srgbClr val="660066"/>
                </a:solidFill>
                <a:latin typeface="Century Gothic"/>
                <a:cs typeface="Century Gothic"/>
              </a:rPr>
              <a:t>B:  Sure.  That’s fine.  Just please be careful with it.</a:t>
            </a:r>
          </a:p>
          <a:p>
            <a:endParaRPr lang="en-US" sz="1450" dirty="0" smtClean="0">
              <a:solidFill>
                <a:srgbClr val="660066"/>
              </a:solidFill>
              <a:latin typeface="Century Gothic"/>
              <a:cs typeface="Century Gothic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450" dirty="0" smtClean="0">
                <a:solidFill>
                  <a:srgbClr val="660066"/>
                </a:solidFill>
                <a:latin typeface="Century Gothic"/>
                <a:cs typeface="Century Gothic"/>
              </a:rPr>
              <a:t>You want to use your roommate’s computer.</a:t>
            </a:r>
          </a:p>
          <a:p>
            <a:pPr lvl="1"/>
            <a:r>
              <a:rPr lang="en-US" sz="1450" dirty="0" smtClean="0">
                <a:solidFill>
                  <a:srgbClr val="660066"/>
                </a:solidFill>
                <a:latin typeface="Century Gothic"/>
                <a:cs typeface="Century Gothic"/>
              </a:rPr>
              <a:t>A:  Is it OK ____________________________________________________?</a:t>
            </a:r>
          </a:p>
          <a:p>
            <a:pPr lvl="1"/>
            <a:r>
              <a:rPr lang="en-US" sz="1450" dirty="0" smtClean="0">
                <a:solidFill>
                  <a:srgbClr val="660066"/>
                </a:solidFill>
                <a:latin typeface="Century Gothic"/>
                <a:cs typeface="Century Gothic"/>
              </a:rPr>
              <a:t>B:  You can use it, but please don’t drink near it.</a:t>
            </a:r>
          </a:p>
          <a:p>
            <a:pPr lvl="1"/>
            <a:endParaRPr lang="en-US" sz="1450" dirty="0" smtClean="0">
              <a:solidFill>
                <a:srgbClr val="660066"/>
              </a:solidFill>
              <a:latin typeface="Century Gothic"/>
              <a:cs typeface="Century Gothic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450" dirty="0" smtClean="0">
                <a:solidFill>
                  <a:srgbClr val="660066"/>
                </a:solidFill>
                <a:latin typeface="Century Gothic"/>
                <a:cs typeface="Century Gothic"/>
              </a:rPr>
              <a:t>Your neighbor has a car.  You need a ride to class.</a:t>
            </a:r>
          </a:p>
          <a:p>
            <a:pPr lvl="1"/>
            <a:r>
              <a:rPr lang="en-US" sz="1450" dirty="0" smtClean="0">
                <a:solidFill>
                  <a:srgbClr val="660066"/>
                </a:solidFill>
                <a:latin typeface="Century Gothic"/>
                <a:cs typeface="Century Gothic"/>
              </a:rPr>
              <a:t>A:  Would you mind ___________________________________________?</a:t>
            </a:r>
          </a:p>
          <a:p>
            <a:pPr lvl="1"/>
            <a:r>
              <a:rPr lang="en-US" sz="1450" dirty="0" smtClean="0">
                <a:solidFill>
                  <a:srgbClr val="660066"/>
                </a:solidFill>
                <a:latin typeface="Century Gothic"/>
                <a:cs typeface="Century Gothic"/>
              </a:rPr>
              <a:t>B:  I’d be glad to.  What time should I pick you up?</a:t>
            </a:r>
          </a:p>
          <a:p>
            <a:pPr lvl="1"/>
            <a:endParaRPr lang="en-US" sz="1450" dirty="0" smtClean="0">
              <a:solidFill>
                <a:srgbClr val="660066"/>
              </a:solidFill>
              <a:latin typeface="Century Gothic"/>
              <a:cs typeface="Century Gothic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450" dirty="0" smtClean="0">
                <a:solidFill>
                  <a:srgbClr val="660066"/>
                </a:solidFill>
                <a:latin typeface="Century Gothic"/>
                <a:cs typeface="Century Gothic"/>
              </a:rPr>
              <a:t>You want your brother to help you move on Saturday.</a:t>
            </a:r>
          </a:p>
          <a:p>
            <a:pPr lvl="1"/>
            <a:r>
              <a:rPr lang="en-US" sz="1450" dirty="0" smtClean="0">
                <a:solidFill>
                  <a:srgbClr val="660066"/>
                </a:solidFill>
                <a:latin typeface="Century Gothic"/>
                <a:cs typeface="Century Gothic"/>
              </a:rPr>
              <a:t>A:  Can you __________________________________________________?</a:t>
            </a:r>
          </a:p>
          <a:p>
            <a:pPr lvl="1"/>
            <a:r>
              <a:rPr lang="en-US" sz="1450" dirty="0" smtClean="0">
                <a:solidFill>
                  <a:srgbClr val="660066"/>
                </a:solidFill>
                <a:latin typeface="Century Gothic"/>
                <a:cs typeface="Century Gothic"/>
              </a:rPr>
              <a:t>B:  I’m sorry.  I’m busy all weekend.</a:t>
            </a:r>
          </a:p>
          <a:p>
            <a:pPr lvl="1"/>
            <a:endParaRPr lang="en-US" sz="1450" dirty="0" smtClean="0">
              <a:solidFill>
                <a:srgbClr val="660066"/>
              </a:solidFill>
              <a:latin typeface="Century Gothic"/>
              <a:cs typeface="Century Gothic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450" dirty="0" smtClean="0">
                <a:solidFill>
                  <a:srgbClr val="660066"/>
                </a:solidFill>
                <a:latin typeface="Century Gothic"/>
                <a:cs typeface="Century Gothic"/>
              </a:rPr>
              <a:t>You would like a second piece of your aunt’s cherry pie.</a:t>
            </a:r>
          </a:p>
          <a:p>
            <a:pPr lvl="1"/>
            <a:r>
              <a:rPr lang="en-US" sz="1450" dirty="0" smtClean="0">
                <a:solidFill>
                  <a:srgbClr val="660066"/>
                </a:solidFill>
                <a:latin typeface="Century Gothic"/>
                <a:cs typeface="Century Gothic"/>
              </a:rPr>
              <a:t>A:  Would it be all right ________________________________________?</a:t>
            </a:r>
          </a:p>
          <a:p>
            <a:pPr lvl="1"/>
            <a:r>
              <a:rPr lang="en-US" sz="1450" dirty="0" smtClean="0">
                <a:solidFill>
                  <a:srgbClr val="660066"/>
                </a:solidFill>
                <a:latin typeface="Century Gothic"/>
                <a:cs typeface="Century Gothic"/>
              </a:rPr>
              <a:t>B: Yes, of course!  Just pass me your plate.</a:t>
            </a:r>
          </a:p>
          <a:p>
            <a:pPr lvl="1"/>
            <a:endParaRPr lang="en-US" sz="1450" dirty="0" smtClean="0">
              <a:solidFill>
                <a:srgbClr val="660066"/>
              </a:solidFill>
              <a:latin typeface="Century Gothic"/>
              <a:cs typeface="Century Gothic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450" dirty="0" smtClean="0">
                <a:solidFill>
                  <a:srgbClr val="660066"/>
                </a:solidFill>
                <a:latin typeface="Century Gothic"/>
                <a:cs typeface="Century Gothic"/>
              </a:rPr>
              <a:t>You want to borrow your cousin’s red sweater.</a:t>
            </a:r>
          </a:p>
          <a:p>
            <a:pPr lvl="1"/>
            <a:r>
              <a:rPr lang="en-US" sz="1450" dirty="0" smtClean="0">
                <a:solidFill>
                  <a:srgbClr val="660066"/>
                </a:solidFill>
                <a:latin typeface="Century Gothic"/>
                <a:cs typeface="Century Gothic"/>
              </a:rPr>
              <a:t>A:  Could you _________________________________________________?</a:t>
            </a:r>
          </a:p>
          <a:p>
            <a:pPr lvl="1"/>
            <a:r>
              <a:rPr lang="en-US" sz="1450" dirty="0" smtClean="0">
                <a:solidFill>
                  <a:srgbClr val="660066"/>
                </a:solidFill>
                <a:latin typeface="Century Gothic"/>
                <a:cs typeface="Century Gothic"/>
              </a:rPr>
              <a:t>B: Sorry.  I don’t like it when other people wear my clothes.</a:t>
            </a:r>
            <a:endParaRPr lang="en-US" sz="1450" dirty="0">
              <a:solidFill>
                <a:srgbClr val="66006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730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Summary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pic>
        <p:nvPicPr>
          <p:cNvPr id="9" name="Picture 8" descr="Screen Shot 2020-11-04 at 12.08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6" y="1904253"/>
            <a:ext cx="8331284" cy="442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8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Summary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Expressions</a:t>
            </a:r>
            <a:endParaRPr lang="en-US" dirty="0"/>
          </a:p>
        </p:txBody>
      </p:sp>
      <p:pic>
        <p:nvPicPr>
          <p:cNvPr id="3" name="Picture 2" descr="Screen Shot 2020-11-04 at 12.11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8" y="2138951"/>
            <a:ext cx="7558960" cy="34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2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4220" b="4220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4664" b="14664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03647" y="810749"/>
            <a:ext cx="2056191" cy="887622"/>
          </a:xfrm>
        </p:spPr>
        <p:txBody>
          <a:bodyPr/>
          <a:lstStyle/>
          <a:p>
            <a:r>
              <a:rPr lang="en-US" sz="2400" b="1" dirty="0" smtClean="0">
                <a:latin typeface="Century Gothic"/>
                <a:cs typeface="Century Gothic"/>
              </a:rPr>
              <a:t>Lend or Borrow</a:t>
            </a:r>
            <a:r>
              <a:rPr lang="mr-IN" sz="2400" b="1" dirty="0" smtClean="0">
                <a:latin typeface="Century Gothic"/>
                <a:cs typeface="Century Gothic"/>
              </a:rPr>
              <a:t>…</a:t>
            </a:r>
            <a:endParaRPr lang="en-US" sz="2400" b="1" dirty="0">
              <a:latin typeface="Century Gothic"/>
              <a:cs typeface="Century Gothic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553977" y="1157798"/>
            <a:ext cx="3747089" cy="1546697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latin typeface="Century Gothic"/>
                <a:cs typeface="Century Gothic"/>
              </a:rPr>
              <a:t>Could you do me a favor?</a:t>
            </a:r>
            <a:endParaRPr lang="en-US" sz="4000" b="1" dirty="0">
              <a:latin typeface="Century Gothic"/>
              <a:cs typeface="Century Gothic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625597" y="2910483"/>
            <a:ext cx="2056191" cy="887622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Century Gothic"/>
                <a:cs typeface="Century Gothic"/>
              </a:rPr>
              <a:t>Borrow or Lend</a:t>
            </a:r>
            <a:r>
              <a:rPr lang="mr-IN" sz="2400" b="1" dirty="0" smtClean="0">
                <a:latin typeface="Century Gothic"/>
                <a:cs typeface="Century Gothic"/>
              </a:rPr>
              <a:t>…</a:t>
            </a:r>
            <a:endParaRPr lang="en-US" sz="2400" b="1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256" y="4819454"/>
            <a:ext cx="8562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You </a:t>
            </a:r>
            <a:r>
              <a:rPr lang="en-US" b="1" u="sng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borrow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 something from somebody. In other words, you take something from someone for a limited time. </a:t>
            </a:r>
          </a:p>
          <a:p>
            <a:endParaRPr lang="en-US" dirty="0" smtClean="0">
              <a:solidFill>
                <a:schemeClr val="tx2">
                  <a:lumMod val="90000"/>
                  <a:lumOff val="10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You </a:t>
            </a:r>
            <a:r>
              <a:rPr lang="en-US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lend 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something to somebody. In other words, you give something to someone for a limited time.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56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779" y="281445"/>
            <a:ext cx="7697895" cy="60268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ACTIVITY</a:t>
            </a:r>
            <a:r>
              <a:rPr lang="en-US" sz="2800" b="1" dirty="0" smtClean="0">
                <a:latin typeface="Century Gothic"/>
                <a:cs typeface="Century Gothic"/>
              </a:rPr>
              <a:t> 1.  </a:t>
            </a:r>
            <a:r>
              <a:rPr lang="en-US" sz="2800" b="1" dirty="0" smtClean="0">
                <a:solidFill>
                  <a:schemeClr val="accent2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Annoying</a:t>
            </a:r>
            <a:r>
              <a:rPr lang="en-US" sz="2800" b="1" dirty="0" smtClean="0">
                <a:latin typeface="Century Gothic"/>
                <a:cs typeface="Century Gothic"/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Favors</a:t>
            </a:r>
            <a:r>
              <a:rPr lang="en-US" sz="2800" b="1" dirty="0" smtClean="0">
                <a:latin typeface="Century Gothic"/>
                <a:cs typeface="Century Gothic"/>
              </a:rPr>
              <a:t> </a:t>
            </a:r>
            <a:r>
              <a:rPr lang="en-US" sz="2800" b="1" dirty="0" smtClean="0">
                <a:solidFill>
                  <a:schemeClr val="accent2">
                    <a:lumMod val="25000"/>
                    <a:lumOff val="75000"/>
                  </a:schemeClr>
                </a:solidFill>
                <a:latin typeface="Century Gothic"/>
                <a:cs typeface="Century Gothic"/>
              </a:rPr>
              <a:t>People</a:t>
            </a:r>
            <a:r>
              <a:rPr lang="en-US" sz="2800" b="1" dirty="0" smtClean="0">
                <a:latin typeface="Century Gothic"/>
                <a:cs typeface="Century Gothic"/>
              </a:rPr>
              <a:t>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Century Gothic"/>
                <a:cs typeface="Century Gothic"/>
              </a:rPr>
              <a:t>Ask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955105"/>
            <a:ext cx="7569157" cy="3213243"/>
          </a:xfrm>
        </p:spPr>
        <p:txBody>
          <a:bodyPr>
            <a:noAutofit/>
          </a:bodyPr>
          <a:lstStyle/>
          <a:p>
            <a:r>
              <a:rPr lang="en-US" sz="15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COULD YOU</a:t>
            </a:r>
            <a:r>
              <a:rPr lang="mr-IN" sz="15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…</a:t>
            </a:r>
            <a:endParaRPr lang="en-US" sz="1500" b="1" dirty="0" smtClean="0">
              <a:solidFill>
                <a:schemeClr val="tx2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lvl="1"/>
            <a:r>
              <a:rPr lang="en-US" sz="15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b</a:t>
            </a:r>
            <a:r>
              <a:rPr lang="en-US" sz="15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abysit my kids on the weekend?</a:t>
            </a:r>
          </a:p>
          <a:p>
            <a:pPr lvl="1"/>
            <a:r>
              <a:rPr lang="en-US" sz="15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w</a:t>
            </a:r>
            <a:r>
              <a:rPr lang="en-US" sz="15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atch my stuff for a few minutes?</a:t>
            </a:r>
          </a:p>
          <a:p>
            <a:pPr lvl="1"/>
            <a:r>
              <a:rPr lang="en-US" sz="15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l</a:t>
            </a:r>
            <a:r>
              <a:rPr lang="en-US" sz="15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et me use your credit card?</a:t>
            </a:r>
          </a:p>
          <a:p>
            <a:pPr lvl="1"/>
            <a:r>
              <a:rPr lang="en-US" sz="15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</a:t>
            </a:r>
            <a:r>
              <a:rPr lang="en-US" sz="15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rive me to the airport?</a:t>
            </a:r>
          </a:p>
          <a:p>
            <a:pPr lvl="1"/>
            <a:r>
              <a:rPr lang="en-US" sz="15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l</a:t>
            </a:r>
            <a:r>
              <a:rPr lang="en-US" sz="15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et me use your passcode to download a movie or song?</a:t>
            </a:r>
          </a:p>
          <a:p>
            <a:pPr lvl="1"/>
            <a:r>
              <a:rPr lang="en-US" sz="15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h</a:t>
            </a:r>
            <a:r>
              <a:rPr lang="en-US" sz="15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elp me move to me new apartment?</a:t>
            </a:r>
          </a:p>
          <a:p>
            <a:pPr lvl="1"/>
            <a:r>
              <a:rPr lang="en-US" sz="15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</a:t>
            </a:r>
            <a:r>
              <a:rPr lang="en-US" sz="15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ome with me to my niece’s school concert?</a:t>
            </a:r>
          </a:p>
          <a:p>
            <a:pPr lvl="1"/>
            <a:r>
              <a:rPr lang="en-US" sz="15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l</a:t>
            </a:r>
            <a:r>
              <a:rPr lang="en-US" sz="15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et me stay at your place for a couple of weeks?</a:t>
            </a:r>
          </a:p>
          <a:p>
            <a:pPr lvl="1"/>
            <a:r>
              <a:rPr lang="en-US" sz="15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</a:t>
            </a:r>
            <a:r>
              <a:rPr lang="en-US" sz="15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onate to my favorite charity?</a:t>
            </a:r>
          </a:p>
          <a:p>
            <a:pPr lvl="1"/>
            <a:r>
              <a:rPr lang="en-US" sz="15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</a:t>
            </a:r>
            <a:r>
              <a:rPr lang="en-US" sz="15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o-sign a bank loan for me?</a:t>
            </a:r>
            <a:endParaRPr lang="en-US" sz="1500" dirty="0">
              <a:solidFill>
                <a:schemeClr val="tx2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216186" y="4350859"/>
            <a:ext cx="8674471" cy="238456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1900" b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>Upload a Word Document sharing your answers to the following questions:</a:t>
            </a:r>
          </a:p>
          <a:p>
            <a:pPr algn="just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Which of these favors would bother you the most?   Which would bother you the least?  </a:t>
            </a:r>
          </a:p>
          <a:p>
            <a:pPr algn="just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What are three other favors that you dislike being asked?</a:t>
            </a:r>
          </a:p>
          <a:p>
            <a:pPr algn="just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Imagine that a close friend asked you each of these favors.  What would you say?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867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78806"/>
            <a:ext cx="7475898" cy="825097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Requests with modals,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if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 clauses, and gerunds.</a:t>
            </a:r>
            <a:b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</a:b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STRUCTURES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083" y="1286001"/>
            <a:ext cx="8344152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1. </a:t>
            </a:r>
            <a:r>
              <a:rPr lang="en-US" sz="1600" b="1" u="sng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Requests with if clauses and the present tense</a:t>
            </a:r>
          </a:p>
          <a:p>
            <a:r>
              <a:rPr lang="en-US" sz="1600" i="1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Is it OK if </a:t>
            </a:r>
            <a:r>
              <a:rPr lang="en-US" sz="16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. . . ? and </a:t>
            </a:r>
            <a:r>
              <a:rPr lang="en-US" sz="1600" i="1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Do you mind if </a:t>
            </a:r>
            <a:r>
              <a:rPr lang="en-US" sz="16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. . . ? Are followed by the present tense:</a:t>
            </a:r>
          </a:p>
          <a:p>
            <a:r>
              <a:rPr lang="en-US" sz="16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Is it OK if I </a:t>
            </a:r>
            <a:r>
              <a:rPr lang="en-US" sz="16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borrow</a:t>
            </a:r>
            <a:r>
              <a:rPr lang="en-US" sz="16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 your phone?</a:t>
            </a:r>
          </a:p>
          <a:p>
            <a:r>
              <a:rPr lang="en-US" sz="16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Do you mind if I </a:t>
            </a:r>
            <a:r>
              <a:rPr lang="en-US" sz="16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use</a:t>
            </a:r>
            <a:r>
              <a:rPr lang="en-US" sz="16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 your CD burner?</a:t>
            </a:r>
          </a:p>
          <a:p>
            <a:endParaRPr lang="en-US" sz="1600" dirty="0" smtClean="0">
              <a:latin typeface="Century Gothic"/>
              <a:cs typeface="Century Gothic"/>
            </a:endParaRPr>
          </a:p>
          <a:p>
            <a:r>
              <a:rPr lang="en-US" sz="1600" b="1" u="sng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2. Requests with if clauses and the past tense</a:t>
            </a:r>
          </a:p>
          <a:p>
            <a:r>
              <a:rPr lang="en-US" sz="1600" i="1" dirty="0">
                <a:solidFill>
                  <a:srgbClr val="4E1765"/>
                </a:solidFill>
                <a:latin typeface="Century Gothic"/>
                <a:cs typeface="Century Gothic"/>
              </a:rPr>
              <a:t>Would it be OK if </a:t>
            </a:r>
            <a:r>
              <a:rPr lang="en-US" sz="1600" dirty="0" smtClean="0">
                <a:solidFill>
                  <a:srgbClr val="4E1765"/>
                </a:solidFill>
                <a:latin typeface="Century Gothic"/>
                <a:cs typeface="Century Gothic"/>
              </a:rPr>
              <a:t>. . . ? and </a:t>
            </a:r>
            <a:r>
              <a:rPr lang="en-US" sz="1600" i="1" dirty="0">
                <a:solidFill>
                  <a:srgbClr val="4E1765"/>
                </a:solidFill>
                <a:latin typeface="Century Gothic"/>
                <a:cs typeface="Century Gothic"/>
              </a:rPr>
              <a:t>Would you mind if </a:t>
            </a:r>
            <a:r>
              <a:rPr lang="en-US" sz="1600" dirty="0" smtClean="0">
                <a:solidFill>
                  <a:srgbClr val="4E1765"/>
                </a:solidFill>
                <a:latin typeface="Century Gothic"/>
                <a:cs typeface="Century Gothic"/>
              </a:rPr>
              <a:t>. . . ?  are followed by the past tense:</a:t>
            </a:r>
          </a:p>
          <a:p>
            <a:r>
              <a:rPr lang="en-US" sz="1600" dirty="0" smtClean="0">
                <a:solidFill>
                  <a:srgbClr val="4E1765"/>
                </a:solidFill>
                <a:latin typeface="Century Gothic"/>
                <a:cs typeface="Century Gothic"/>
              </a:rPr>
              <a:t>Would it be OK if I </a:t>
            </a:r>
            <a:r>
              <a:rPr lang="en-US" sz="1600" b="1" dirty="0" smtClean="0">
                <a:solidFill>
                  <a:srgbClr val="4E1765"/>
                </a:solidFill>
                <a:latin typeface="Century Gothic"/>
                <a:cs typeface="Century Gothic"/>
              </a:rPr>
              <a:t>picked</a:t>
            </a:r>
            <a:r>
              <a:rPr lang="en-US" sz="1600" dirty="0" smtClean="0">
                <a:solidFill>
                  <a:srgbClr val="4E1765"/>
                </a:solidFill>
                <a:latin typeface="Century Gothic"/>
                <a:cs typeface="Century Gothic"/>
              </a:rPr>
              <a:t> it up on Friday?</a:t>
            </a:r>
          </a:p>
          <a:p>
            <a:r>
              <a:rPr lang="en-US" sz="1600" dirty="0" smtClean="0">
                <a:solidFill>
                  <a:srgbClr val="4E1765"/>
                </a:solidFill>
                <a:latin typeface="Century Gothic"/>
                <a:cs typeface="Century Gothic"/>
              </a:rPr>
              <a:t>Would you mind if I </a:t>
            </a:r>
            <a:r>
              <a:rPr lang="en-US" sz="1600" b="1" dirty="0" smtClean="0">
                <a:solidFill>
                  <a:srgbClr val="4E1765"/>
                </a:solidFill>
                <a:latin typeface="Century Gothic"/>
                <a:cs typeface="Century Gothic"/>
              </a:rPr>
              <a:t>borrowed</a:t>
            </a:r>
            <a:r>
              <a:rPr lang="en-US" sz="1600" dirty="0" smtClean="0">
                <a:solidFill>
                  <a:srgbClr val="4E1765"/>
                </a:solidFill>
                <a:latin typeface="Century Gothic"/>
                <a:cs typeface="Century Gothic"/>
              </a:rPr>
              <a:t> your new digital camera?</a:t>
            </a:r>
          </a:p>
          <a:p>
            <a:r>
              <a:rPr lang="en-US" sz="1600" u="sng" dirty="0" smtClean="0">
                <a:solidFill>
                  <a:srgbClr val="4E1765"/>
                </a:solidFill>
                <a:latin typeface="Century Gothic"/>
                <a:cs typeface="Century Gothic"/>
              </a:rPr>
              <a:t>Note</a:t>
            </a:r>
            <a:r>
              <a:rPr lang="en-US" sz="1600" dirty="0" smtClean="0">
                <a:solidFill>
                  <a:srgbClr val="4E1765"/>
                </a:solidFill>
                <a:latin typeface="Century Gothic"/>
                <a:cs typeface="Century Gothic"/>
              </a:rPr>
              <a:t>: Would you mind is answered with “no” if the request is granted. “Yes” means the person denies the request.</a:t>
            </a:r>
          </a:p>
          <a:p>
            <a:endParaRPr lang="en-US" sz="1600" dirty="0" smtClean="0">
              <a:latin typeface="Century Gothic"/>
              <a:cs typeface="Century Gothic"/>
            </a:endParaRPr>
          </a:p>
          <a:p>
            <a:r>
              <a:rPr lang="en-US" sz="1600" b="1" u="sng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3. Requests with gerunds (-</a:t>
            </a:r>
            <a:r>
              <a:rPr lang="en-US" sz="1600" b="1" u="sng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ing</a:t>
            </a:r>
            <a:r>
              <a:rPr lang="en-US" sz="1600" b="1" u="sng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)</a:t>
            </a:r>
          </a:p>
          <a:p>
            <a:r>
              <a:rPr lang="en-US" sz="1600" dirty="0" smtClean="0">
                <a:solidFill>
                  <a:srgbClr val="4E1765"/>
                </a:solidFill>
                <a:latin typeface="Century Gothic"/>
                <a:cs typeface="Century Gothic"/>
              </a:rPr>
              <a:t>Would you mind (without if) is followed by a gerund:</a:t>
            </a:r>
          </a:p>
          <a:p>
            <a:r>
              <a:rPr lang="en-US" sz="1600" dirty="0" smtClean="0">
                <a:solidFill>
                  <a:srgbClr val="4E1765"/>
                </a:solidFill>
                <a:latin typeface="Century Gothic"/>
                <a:cs typeface="Century Gothic"/>
              </a:rPr>
              <a:t>Would you mind </a:t>
            </a:r>
            <a:r>
              <a:rPr lang="en-US" sz="1600" b="1" dirty="0" smtClean="0">
                <a:solidFill>
                  <a:srgbClr val="4E1765"/>
                </a:solidFill>
                <a:latin typeface="Century Gothic"/>
                <a:cs typeface="Century Gothic"/>
              </a:rPr>
              <a:t>letting</a:t>
            </a:r>
            <a:r>
              <a:rPr lang="en-US" sz="1600" dirty="0" smtClean="0">
                <a:solidFill>
                  <a:srgbClr val="4E1765"/>
                </a:solidFill>
                <a:latin typeface="Century Gothic"/>
                <a:cs typeface="Century Gothic"/>
              </a:rPr>
              <a:t> me use your laptop?</a:t>
            </a:r>
          </a:p>
          <a:p>
            <a:endParaRPr lang="en-US" sz="1600" dirty="0" smtClean="0">
              <a:latin typeface="Century Gothic"/>
              <a:cs typeface="Century Gothic"/>
            </a:endParaRPr>
          </a:p>
          <a:p>
            <a:r>
              <a:rPr lang="en-US" sz="1600" b="1" u="sng" dirty="0">
                <a:solidFill>
                  <a:schemeClr val="accent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4. Requests with if clauses and modals</a:t>
            </a:r>
          </a:p>
          <a:p>
            <a:r>
              <a:rPr lang="en-US" sz="1600" i="1" dirty="0" smtClean="0">
                <a:solidFill>
                  <a:srgbClr val="4E1765"/>
                </a:solidFill>
                <a:latin typeface="Century Gothic"/>
                <a:cs typeface="Century Gothic"/>
              </a:rPr>
              <a:t>Wonder</a:t>
            </a:r>
            <a:r>
              <a:rPr lang="en-US" sz="1600" dirty="0" smtClean="0">
                <a:solidFill>
                  <a:srgbClr val="4E1765"/>
                </a:solidFill>
                <a:latin typeface="Century Gothic"/>
                <a:cs typeface="Century Gothic"/>
              </a:rPr>
              <a:t> +</a:t>
            </a:r>
            <a:r>
              <a:rPr lang="en-US" sz="1600" i="1" dirty="0" smtClean="0">
                <a:solidFill>
                  <a:srgbClr val="4E1765"/>
                </a:solidFill>
                <a:latin typeface="Century Gothic"/>
                <a:cs typeface="Century Gothic"/>
              </a:rPr>
              <a:t> i</a:t>
            </a:r>
            <a:r>
              <a:rPr lang="en-US" sz="1600" i="1" dirty="0">
                <a:solidFill>
                  <a:srgbClr val="4E1765"/>
                </a:solidFill>
                <a:latin typeface="Century Gothic"/>
                <a:cs typeface="Century Gothic"/>
              </a:rPr>
              <a:t>f</a:t>
            </a:r>
            <a:r>
              <a:rPr lang="en-US" sz="1600" i="1" dirty="0" smtClean="0">
                <a:solidFill>
                  <a:srgbClr val="4E1765"/>
                </a:solidFill>
                <a:latin typeface="Century Gothic"/>
                <a:cs typeface="Century Gothic"/>
              </a:rPr>
              <a:t> </a:t>
            </a:r>
            <a:r>
              <a:rPr lang="en-US" sz="1600" dirty="0" smtClean="0">
                <a:solidFill>
                  <a:srgbClr val="4E1765"/>
                </a:solidFill>
                <a:latin typeface="Century Gothic"/>
                <a:cs typeface="Century Gothic"/>
              </a:rPr>
              <a:t>is followed by a modal:</a:t>
            </a:r>
          </a:p>
          <a:p>
            <a:r>
              <a:rPr lang="en-US" sz="1600" dirty="0" smtClean="0">
                <a:solidFill>
                  <a:srgbClr val="4E1765"/>
                </a:solidFill>
                <a:latin typeface="Century Gothic"/>
                <a:cs typeface="Century Gothic"/>
              </a:rPr>
              <a:t>I wonder if I </a:t>
            </a:r>
            <a:r>
              <a:rPr lang="en-US" sz="1600" b="1" dirty="0" smtClean="0">
                <a:solidFill>
                  <a:srgbClr val="4E1765"/>
                </a:solidFill>
                <a:latin typeface="Century Gothic"/>
                <a:cs typeface="Century Gothic"/>
              </a:rPr>
              <a:t>could</a:t>
            </a:r>
            <a:r>
              <a:rPr lang="en-US" sz="1600" dirty="0" smtClean="0">
                <a:solidFill>
                  <a:srgbClr val="4E1765"/>
                </a:solidFill>
                <a:latin typeface="Century Gothic"/>
                <a:cs typeface="Century Gothic"/>
              </a:rPr>
              <a:t> borrow some money.</a:t>
            </a:r>
          </a:p>
          <a:p>
            <a:r>
              <a:rPr lang="en-US" sz="1600" dirty="0" smtClean="0">
                <a:solidFill>
                  <a:srgbClr val="4E1765"/>
                </a:solidFill>
                <a:latin typeface="Century Gothic"/>
                <a:cs typeface="Century Gothic"/>
              </a:rPr>
              <a:t>I was wondering if you </a:t>
            </a:r>
            <a:r>
              <a:rPr lang="en-US" sz="1600" b="1" dirty="0" smtClean="0">
                <a:solidFill>
                  <a:srgbClr val="4E1765"/>
                </a:solidFill>
                <a:latin typeface="Century Gothic"/>
                <a:cs typeface="Century Gothic"/>
              </a:rPr>
              <a:t>would</a:t>
            </a:r>
            <a:r>
              <a:rPr lang="en-US" sz="1600" dirty="0" smtClean="0">
                <a:solidFill>
                  <a:srgbClr val="4E1765"/>
                </a:solidFill>
                <a:latin typeface="Century Gothic"/>
                <a:cs typeface="Century Gothic"/>
              </a:rPr>
              <a:t> mind letting me use your car.</a:t>
            </a:r>
          </a:p>
          <a:p>
            <a:r>
              <a:rPr lang="en-US" sz="1600" u="sng" dirty="0" smtClean="0">
                <a:solidFill>
                  <a:srgbClr val="4E1765"/>
                </a:solidFill>
                <a:latin typeface="Century Gothic"/>
                <a:cs typeface="Century Gothic"/>
              </a:rPr>
              <a:t>Note</a:t>
            </a:r>
            <a:r>
              <a:rPr lang="en-US" sz="1600" dirty="0" smtClean="0">
                <a:solidFill>
                  <a:srgbClr val="4E1765"/>
                </a:solidFill>
                <a:latin typeface="Century Gothic"/>
                <a:cs typeface="Century Gothic"/>
              </a:rPr>
              <a:t>: wonder + if is not a question</a:t>
            </a:r>
            <a:endParaRPr lang="en-US" sz="1600" dirty="0">
              <a:solidFill>
                <a:srgbClr val="4E1765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903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78806"/>
            <a:ext cx="7475898" cy="825097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Requests with modals,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if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 clauses, and gerunds.</a:t>
            </a:r>
            <a:b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</a:b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/>
                <a:cs typeface="Century Gothic"/>
              </a:rPr>
              <a:t>From FORMAL to INFORMAL</a:t>
            </a:r>
            <a:endParaRPr lang="en-US" sz="2400" b="1" dirty="0">
              <a:solidFill>
                <a:schemeClr val="accent3">
                  <a:lumMod val="40000"/>
                  <a:lumOff val="6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482317" y="2636301"/>
            <a:ext cx="1639891" cy="2895744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79447" y="2333512"/>
            <a:ext cx="6398790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Can I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borrow your truck, please?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Could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you lend me your truck, please?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Is it OK if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I use your credit card?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Do you mind if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I use your credit card?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Would it be all right if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I us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 your credit card?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Would you mind if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I borrow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 your truck?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Would you mind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help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 me on Sunday?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I was wondering if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you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 could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help me move.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014" y="2285287"/>
            <a:ext cx="145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Less Formal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408" y="5499895"/>
            <a:ext cx="158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More Formal</a:t>
            </a:r>
          </a:p>
        </p:txBody>
      </p:sp>
    </p:spTree>
    <p:extLst>
      <p:ext uri="{BB962C8B-B14F-4D97-AF65-F5344CB8AC3E}">
        <p14:creationId xmlns:p14="http://schemas.microsoft.com/office/powerpoint/2010/main" val="125694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361" y="275119"/>
            <a:ext cx="7556313" cy="721532"/>
          </a:xfrm>
        </p:spPr>
        <p:txBody>
          <a:bodyPr/>
          <a:lstStyle/>
          <a:p>
            <a:r>
              <a:rPr lang="en-US" sz="2800" b="1" dirty="0" smtClean="0">
                <a:latin typeface="Century Gothic"/>
                <a:cs typeface="Century Gothic"/>
              </a:rPr>
              <a:t>ACTIVITY 2.  </a:t>
            </a:r>
            <a:r>
              <a:rPr lang="en-US" sz="2800" b="1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Century Gothic"/>
                <a:cs typeface="Century Gothic"/>
              </a:rPr>
              <a:t>Formal</a:t>
            </a:r>
            <a:r>
              <a:rPr lang="en-US" sz="2800" b="1" dirty="0" smtClean="0">
                <a:latin typeface="Century Gothic"/>
                <a:cs typeface="Century Gothic"/>
              </a:rPr>
              <a:t> </a:t>
            </a:r>
            <a:r>
              <a:rPr lang="en-US" sz="2800" b="1" dirty="0" smtClean="0">
                <a:solidFill>
                  <a:schemeClr val="accent2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and</a:t>
            </a:r>
            <a:r>
              <a:rPr lang="en-US" sz="2800" b="1" dirty="0" smtClean="0">
                <a:latin typeface="Century Gothic"/>
                <a:cs typeface="Century Gothic"/>
              </a:rPr>
              <a:t>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Century Gothic"/>
                <a:cs typeface="Century Gothic"/>
              </a:rPr>
              <a:t>Informal</a:t>
            </a:r>
            <a:r>
              <a:rPr lang="en-US" sz="2800" b="1" dirty="0" smtClean="0">
                <a:latin typeface="Century Gothic"/>
                <a:cs typeface="Century Gothic"/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Requests</a:t>
            </a:r>
            <a:endParaRPr lang="en-US" sz="2800" b="1" dirty="0">
              <a:solidFill>
                <a:schemeClr val="accent2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361" y="996651"/>
            <a:ext cx="7569157" cy="1470163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Watch the following video (it is an oldie but still works for our purpose!).  As you listen to the dialogues, identify the structure used as someone is asking for a favor.</a:t>
            </a:r>
          </a:p>
          <a:p>
            <a:pPr marL="0" indent="0" algn="ctr">
              <a:buNone/>
            </a:pPr>
            <a:r>
              <a:rPr lang="en-US" dirty="0">
                <a:latin typeface="Century Gothic"/>
                <a:cs typeface="Century Gothic"/>
                <a:hlinkClick r:id="rId2"/>
              </a:rPr>
              <a:t>https://www.youtube.com/watch?v=</a:t>
            </a:r>
            <a:r>
              <a:rPr lang="en-US" dirty="0" smtClean="0">
                <a:latin typeface="Century Gothic"/>
                <a:cs typeface="Century Gothic"/>
                <a:hlinkClick r:id="rId2"/>
              </a:rPr>
              <a:t>4rBAUtBmLlQ</a:t>
            </a:r>
            <a:endParaRPr lang="en-US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462963" y="4404552"/>
            <a:ext cx="8135146" cy="2186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>Upload a Word Document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>with your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>answers to the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>following: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A) In the next slide you will find several prompts.  By using 5 of them, write formal and informal requests.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B) In the last slide, you will find an applied grammar exercise.  Complete it and share with me your answers.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Screen Shot 2020-11-03 at 9.30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35" y="2721403"/>
            <a:ext cx="1626341" cy="145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7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174" y="225987"/>
            <a:ext cx="6676013" cy="785832"/>
          </a:xfrm>
        </p:spPr>
        <p:txBody>
          <a:bodyPr/>
          <a:lstStyle/>
          <a:p>
            <a:r>
              <a:rPr lang="en-US" sz="3200" b="1" dirty="0" smtClean="0">
                <a:latin typeface="Century Gothic"/>
                <a:cs typeface="Century Gothic"/>
              </a:rPr>
              <a:t>ACTIVITY 3.  </a:t>
            </a:r>
            <a:r>
              <a:rPr lang="en-US" sz="32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Formal</a:t>
            </a:r>
            <a:r>
              <a:rPr lang="en-US" sz="3200" b="1" dirty="0" smtClean="0">
                <a:latin typeface="Century Gothic"/>
                <a:cs typeface="Century Gothic"/>
              </a:rPr>
              <a:t> </a:t>
            </a:r>
            <a:r>
              <a:rPr lang="en-US" sz="3200" b="1" dirty="0" err="1" smtClean="0">
                <a:latin typeface="Century Gothic"/>
                <a:cs typeface="Century Gothic"/>
              </a:rPr>
              <a:t>vs</a:t>
            </a:r>
            <a:r>
              <a:rPr lang="en-US" sz="3200" b="1" dirty="0" smtClean="0">
                <a:latin typeface="Century Gothic"/>
                <a:cs typeface="Century Gothic"/>
              </a:rPr>
              <a:t> </a:t>
            </a: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Informal</a:t>
            </a:r>
            <a:r>
              <a:rPr lang="en-US" sz="3200" b="1" dirty="0" smtClean="0">
                <a:latin typeface="Century Gothic"/>
                <a:cs typeface="Century Gothic"/>
              </a:rPr>
              <a:t> </a:t>
            </a:r>
            <a:endParaRPr lang="en-US" sz="3200" b="1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998" y="1251337"/>
            <a:ext cx="8378173" cy="560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You want to enter to a friend’s bathroom.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It’s a hot day; you want your classmate to open the door.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You need money, ask your partner if she can lend you some money.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It’s freezing cold and your partner has an extra coat, ask her if you can use it.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You have an exam but you forgot your pen, ask if you can borrow one.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Your uncle asks you to drive him to the airport.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You ran out of T-shirts; ask your friend if she can give you one.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You lost your cell phone, ask your boss if you can use hers/his.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sz="2000" b="1" dirty="0">
              <a:solidFill>
                <a:schemeClr val="accent4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986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244</TotalTime>
  <Words>848</Words>
  <Application>Microsoft Macintosh PowerPoint</Application>
  <PresentationFormat>On-screen Show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Advantage</vt:lpstr>
      <vt:lpstr>Lend a hand.</vt:lpstr>
      <vt:lpstr>Language Summary</vt:lpstr>
      <vt:lpstr>Language Summary</vt:lpstr>
      <vt:lpstr>PowerPoint Presentation</vt:lpstr>
      <vt:lpstr>ACTIVITY 1.  Annoying Favors People Ask</vt:lpstr>
      <vt:lpstr>Requests with modals, if clauses, and gerunds. STRUCTURES</vt:lpstr>
      <vt:lpstr>Requests with modals, if clauses, and gerunds. From FORMAL to INFORMAL</vt:lpstr>
      <vt:lpstr>ACTIVITY 2.  Formal and Informal Requests</vt:lpstr>
      <vt:lpstr>ACTIVITY 3.  Formal vs Informal </vt:lpstr>
      <vt:lpstr>Activity 4. Requests with modals, if clauses, and gerunds.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Lend a hand.</dc:title>
  <dc:creator>san patricio patricio</dc:creator>
  <cp:lastModifiedBy>san patricio patricio</cp:lastModifiedBy>
  <cp:revision>16</cp:revision>
  <dcterms:created xsi:type="dcterms:W3CDTF">2020-11-04T02:24:26Z</dcterms:created>
  <dcterms:modified xsi:type="dcterms:W3CDTF">2020-11-04T06:28:40Z</dcterms:modified>
</cp:coreProperties>
</file>