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8" r:id="rId3"/>
    <p:sldId id="257" r:id="rId4"/>
    <p:sldId id="258" r:id="rId5"/>
    <p:sldId id="260" r:id="rId6"/>
    <p:sldId id="261" r:id="rId7"/>
    <p:sldId id="279" r:id="rId8"/>
    <p:sldId id="280" r:id="rId9"/>
    <p:sldId id="262" r:id="rId10"/>
    <p:sldId id="263" r:id="rId11"/>
    <p:sldId id="265" r:id="rId12"/>
    <p:sldId id="264" r:id="rId13"/>
    <p:sldId id="267" r:id="rId14"/>
    <p:sldId id="266" r:id="rId15"/>
    <p:sldId id="268" r:id="rId16"/>
    <p:sldId id="270" r:id="rId17"/>
    <p:sldId id="269" r:id="rId18"/>
    <p:sldId id="271" r:id="rId19"/>
    <p:sldId id="272" r:id="rId20"/>
    <p:sldId id="273" r:id="rId21"/>
    <p:sldId id="274" r:id="rId22"/>
    <p:sldId id="275" r:id="rId23"/>
    <p:sldId id="276" r:id="rId24"/>
    <p:sldId id="277"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83CF8269-B222-41EF-8D89-EEF19B45192A}"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02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A5C7EF7-43B1-4B89-8012-D264C966094E}"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170764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77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1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328762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04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41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58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4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189371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5C7EF7-43B1-4B89-8012-D264C966094E}" type="datetimeFigureOut">
              <a:rPr lang="es-MX" smtClean="0"/>
              <a:t>08/03/2021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CF8269-B222-41EF-8D89-EEF19B45192A}"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3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5C7EF7-43B1-4B89-8012-D264C966094E}"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301973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5C7EF7-43B1-4B89-8012-D264C966094E}" type="datetimeFigureOut">
              <a:rPr lang="es-MX" smtClean="0"/>
              <a:t>08/03/2021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3CF8269-B222-41EF-8D89-EEF19B45192A}"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2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5C7EF7-43B1-4B89-8012-D264C966094E}" type="datetimeFigureOut">
              <a:rPr lang="es-MX" smtClean="0"/>
              <a:t>08/03/2021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3CF8269-B222-41EF-8D89-EEF19B45192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04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C7EF7-43B1-4B89-8012-D264C966094E}" type="datetimeFigureOut">
              <a:rPr lang="es-MX" smtClean="0"/>
              <a:t>08/03/2021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238484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A5C7EF7-43B1-4B89-8012-D264C966094E}"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CF8269-B222-41EF-8D89-EEF19B45192A}"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84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A5C7EF7-43B1-4B89-8012-D264C966094E}" type="datetimeFigureOut">
              <a:rPr lang="es-MX" smtClean="0"/>
              <a:t>08/03/2021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3CF8269-B222-41EF-8D89-EEF19B45192A}" type="slidenum">
              <a:rPr lang="es-MX" smtClean="0"/>
              <a:t>‹Nº›</a:t>
            </a:fld>
            <a:endParaRPr lang="es-MX"/>
          </a:p>
        </p:txBody>
      </p:sp>
    </p:spTree>
    <p:extLst>
      <p:ext uri="{BB962C8B-B14F-4D97-AF65-F5344CB8AC3E}">
        <p14:creationId xmlns:p14="http://schemas.microsoft.com/office/powerpoint/2010/main" val="325753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5C7EF7-43B1-4B89-8012-D264C966094E}" type="datetimeFigureOut">
              <a:rPr lang="es-MX" smtClean="0"/>
              <a:t>08/03/2021</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CF8269-B222-41EF-8D89-EEF19B45192A}" type="slidenum">
              <a:rPr lang="es-MX" smtClean="0"/>
              <a:t>‹Nº›</a:t>
            </a:fld>
            <a:endParaRPr lang="es-MX"/>
          </a:p>
        </p:txBody>
      </p:sp>
    </p:spTree>
    <p:extLst>
      <p:ext uri="{BB962C8B-B14F-4D97-AF65-F5344CB8AC3E}">
        <p14:creationId xmlns:p14="http://schemas.microsoft.com/office/powerpoint/2010/main" val="24653812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t9pySfA3eS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pagina12.com.ar/144153-la-rebeldia-de-lo-bello-lo-lento-lo-human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iudadesamigas.org/wpcontent/uploads/2018/11/%E2%80%9CLa-contribucio%CC%81n-del-juego-infantil-al-desarrollode-habilidades-para-el-cambio-social-activo%E2%80%9D.pdf" TargetMode="External"/><Relationship Id="rId2" Type="http://schemas.openxmlformats.org/officeDocument/2006/relationships/hyperlink" Target="https://www.unicefirc.org/publications/pdf/ie_participation_spa.pdf" TargetMode="External"/><Relationship Id="rId1" Type="http://schemas.openxmlformats.org/officeDocument/2006/relationships/slideLayout" Target="../slideLayouts/slideLayout2.xml"/><Relationship Id="rId4" Type="http://schemas.openxmlformats.org/officeDocument/2006/relationships/hyperlink" Target="https://rieoei.org/historico/documentos/rie26a07.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t>ENCUADRE </a:t>
            </a:r>
            <a:br>
              <a:rPr lang="es-MX"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s-MX"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t>DEL </a:t>
            </a:r>
            <a:br>
              <a:rPr lang="es-MX"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s-MX"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t>CURSO</a:t>
            </a:r>
            <a:endParaRPr lang="es-MX"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p:txBody>
          <a:bodyPr>
            <a:normAutofit fontScale="55000" lnSpcReduction="20000"/>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ESTRATEGIAS PARA LA EXPLORACIÓN DEL MUNDO SOCIAL</a:t>
            </a:r>
          </a:p>
          <a:p>
            <a:r>
              <a:rPr lang="es-MX"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4º semestre</a:t>
            </a:r>
          </a:p>
          <a:p>
            <a:r>
              <a:rPr lang="es-MX"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Ramiro García Elías </a:t>
            </a:r>
            <a:endParaRPr lang="es-MX" sz="33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071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24744" y="2704012"/>
            <a:ext cx="8334102" cy="646331"/>
          </a:xfrm>
          <a:prstGeom prst="rect">
            <a:avLst/>
          </a:prstGeom>
          <a:noFill/>
        </p:spPr>
        <p:txBody>
          <a:bodyPr wrap="square" rtlCol="0">
            <a:spAutoFit/>
          </a:bodyPr>
          <a:lstStyle/>
          <a:p>
            <a:pPr algn="ctr"/>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SECUENCIA DE CONTENIDOS</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69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715315"/>
          </a:xfrm>
        </p:spPr>
        <p:txBody>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a:xfrm>
            <a:off x="2692398" y="3657597"/>
            <a:ext cx="6815669" cy="1632860"/>
          </a:xfrm>
        </p:spPr>
        <p:txBody>
          <a:bodyPr>
            <a:normAutofit lnSpcReduction="10000"/>
          </a:bodyPr>
          <a:lstStyle/>
          <a:p>
            <a:pPr algn="l"/>
            <a:r>
              <a:rPr lang="es-MX"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Propósito:</a:t>
            </a:r>
            <a:r>
              <a:rPr lang="es-MX" sz="2000" dirty="0" smtClean="0">
                <a:latin typeface="Tahoma" panose="020B0604030504040204" pitchFamily="34" charset="0"/>
                <a:ea typeface="Tahoma" panose="020B0604030504040204" pitchFamily="34" charset="0"/>
                <a:cs typeface="Tahoma" panose="020B0604030504040204" pitchFamily="34" charset="0"/>
              </a:rPr>
              <a:t> </a:t>
            </a:r>
          </a:p>
          <a:p>
            <a:pPr algn="just"/>
            <a:r>
              <a:rPr lang="es-MX" sz="1600" dirty="0" smtClean="0">
                <a:latin typeface="Tahoma" panose="020B0604030504040204" pitchFamily="34" charset="0"/>
                <a:ea typeface="Tahoma" panose="020B0604030504040204" pitchFamily="34" charset="0"/>
                <a:cs typeface="Tahoma" panose="020B0604030504040204" pitchFamily="34" charset="0"/>
              </a:rPr>
              <a:t>Reflexionar </a:t>
            </a:r>
            <a:r>
              <a:rPr lang="es-MX" sz="1600" dirty="0">
                <a:latin typeface="Tahoma" panose="020B0604030504040204" pitchFamily="34" charset="0"/>
                <a:ea typeface="Tahoma" panose="020B0604030504040204" pitchFamily="34" charset="0"/>
                <a:cs typeface="Tahoma" panose="020B0604030504040204" pitchFamily="34" charset="0"/>
              </a:rPr>
              <a:t>sobre la construcción de la identidad en niños y niñas de preescolar a partir de entrevistas y desde todas aquellas expresiones de lo que son, desarrollarán actividades didácticas que permitan a los </a:t>
            </a:r>
            <a:r>
              <a:rPr lang="es-MX" sz="1600" dirty="0" smtClean="0">
                <a:latin typeface="Tahoma" panose="020B0604030504040204" pitchFamily="34" charset="0"/>
                <a:ea typeface="Tahoma" panose="020B0604030504040204" pitchFamily="34" charset="0"/>
                <a:cs typeface="Tahoma" panose="020B0604030504040204" pitchFamily="34" charset="0"/>
              </a:rPr>
              <a:t>niños </a:t>
            </a:r>
            <a:r>
              <a:rPr lang="es-MX" sz="1600" dirty="0">
                <a:latin typeface="Tahoma" panose="020B0604030504040204" pitchFamily="34" charset="0"/>
                <a:ea typeface="Tahoma" panose="020B0604030504040204" pitchFamily="34" charset="0"/>
                <a:cs typeface="Tahoma" panose="020B0604030504040204" pitchFamily="34" charset="0"/>
              </a:rPr>
              <a:t>expresarse sobre ellos mismos y sobre la relación que tienen con sus pares.</a:t>
            </a:r>
          </a:p>
        </p:txBody>
      </p:sp>
    </p:spTree>
    <p:extLst>
      <p:ext uri="{BB962C8B-B14F-4D97-AF65-F5344CB8AC3E}">
        <p14:creationId xmlns:p14="http://schemas.microsoft.com/office/powerpoint/2010/main" val="280280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0" y="1635274"/>
            <a:ext cx="3718455" cy="637663"/>
          </a:xfrm>
        </p:spPr>
        <p:txBody>
          <a:bodyPr/>
          <a:lstStyle/>
          <a:p>
            <a:r>
              <a:rPr lang="es-MX"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a:t>
            </a:r>
            <a:endParaRPr lang="es-MX"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p:txBody>
          <a:bodyPr/>
          <a:lstStyle/>
          <a:p>
            <a:r>
              <a:rPr lang="es-MX" dirty="0">
                <a:latin typeface="Tahoma" panose="020B0604030504040204" pitchFamily="34" charset="0"/>
                <a:ea typeface="Tahoma" panose="020B0604030504040204" pitchFamily="34" charset="0"/>
                <a:cs typeface="Tahoma" panose="020B0604030504040204" pitchFamily="34" charset="0"/>
              </a:rPr>
              <a:t>El concepto de infancia a través de la historia y </a:t>
            </a:r>
            <a:r>
              <a:rPr lang="es-MX" dirty="0" smtClean="0">
                <a:latin typeface="Tahoma" panose="020B0604030504040204" pitchFamily="34" charset="0"/>
                <a:ea typeface="Tahoma" panose="020B0604030504040204" pitchFamily="34" charset="0"/>
                <a:cs typeface="Tahoma" panose="020B0604030504040204" pitchFamily="34" charset="0"/>
              </a:rPr>
              <a:t>su repercusión </a:t>
            </a:r>
            <a:r>
              <a:rPr lang="es-MX" dirty="0">
                <a:latin typeface="Tahoma" panose="020B0604030504040204" pitchFamily="34" charset="0"/>
                <a:ea typeface="Tahoma" panose="020B0604030504040204" pitchFamily="34" charset="0"/>
                <a:cs typeface="Tahoma" panose="020B0604030504040204" pitchFamily="34" charset="0"/>
              </a:rPr>
              <a:t>en la vida social.</a:t>
            </a:r>
          </a:p>
          <a:p>
            <a:r>
              <a:rPr lang="es-MX" dirty="0" smtClean="0">
                <a:latin typeface="Tahoma" panose="020B0604030504040204" pitchFamily="34" charset="0"/>
                <a:ea typeface="Tahoma" panose="020B0604030504040204" pitchFamily="34" charset="0"/>
                <a:cs typeface="Tahoma" panose="020B0604030504040204" pitchFamily="34" charset="0"/>
              </a:rPr>
              <a:t>El </a:t>
            </a:r>
            <a:r>
              <a:rPr lang="es-MX" dirty="0">
                <a:latin typeface="Tahoma" panose="020B0604030504040204" pitchFamily="34" charset="0"/>
                <a:ea typeface="Tahoma" panose="020B0604030504040204" pitchFamily="34" charset="0"/>
                <a:cs typeface="Tahoma" panose="020B0604030504040204" pitchFamily="34" charset="0"/>
              </a:rPr>
              <a:t>conocimiento de sí mismo, y de los otros </a:t>
            </a:r>
            <a:r>
              <a:rPr lang="es-MX" dirty="0" smtClean="0">
                <a:latin typeface="Tahoma" panose="020B0604030504040204" pitchFamily="34" charset="0"/>
                <a:ea typeface="Tahoma" panose="020B0604030504040204" pitchFamily="34" charset="0"/>
                <a:cs typeface="Tahoma" panose="020B0604030504040204" pitchFamily="34" charset="0"/>
              </a:rPr>
              <a:t>como fundamentos </a:t>
            </a:r>
            <a:r>
              <a:rPr lang="es-MX" dirty="0">
                <a:latin typeface="Tahoma" panose="020B0604030504040204" pitchFamily="34" charset="0"/>
                <a:ea typeface="Tahoma" panose="020B0604030504040204" pitchFamily="34" charset="0"/>
                <a:cs typeface="Tahoma" panose="020B0604030504040204" pitchFamily="34" charset="0"/>
              </a:rPr>
              <a:t>para la construcción de identidad.</a:t>
            </a:r>
          </a:p>
          <a:p>
            <a:r>
              <a:rPr lang="es-MX" dirty="0" smtClean="0">
                <a:latin typeface="Tahoma" panose="020B0604030504040204" pitchFamily="34" charset="0"/>
                <a:ea typeface="Tahoma" panose="020B0604030504040204" pitchFamily="34" charset="0"/>
                <a:cs typeface="Tahoma" panose="020B0604030504040204" pitchFamily="34" charset="0"/>
              </a:rPr>
              <a:t>Estrategias </a:t>
            </a:r>
            <a:r>
              <a:rPr lang="es-MX" dirty="0">
                <a:latin typeface="Tahoma" panose="020B0604030504040204" pitchFamily="34" charset="0"/>
                <a:ea typeface="Tahoma" panose="020B0604030504040204" pitchFamily="34" charset="0"/>
                <a:cs typeface="Tahoma" panose="020B0604030504040204" pitchFamily="34" charset="0"/>
              </a:rPr>
              <a:t>para el desarrollo de la identidad.</a:t>
            </a:r>
          </a:p>
        </p:txBody>
      </p:sp>
      <p:sp>
        <p:nvSpPr>
          <p:cNvPr id="4" name="Marcador de texto 3"/>
          <p:cNvSpPr>
            <a:spLocks noGrp="1"/>
          </p:cNvSpPr>
          <p:nvPr>
            <p:ph type="body" sz="half" idx="2"/>
          </p:nvPr>
        </p:nvSpPr>
        <p:spPr/>
        <p:txBody>
          <a:bodyPr>
            <a:normAutofit/>
          </a:bodyPr>
          <a:lstStyle/>
          <a:p>
            <a:r>
              <a:rPr lang="es-MX" sz="2800" dirty="0">
                <a:latin typeface="Tahoma" panose="020B0604030504040204" pitchFamily="34" charset="0"/>
                <a:ea typeface="Tahoma" panose="020B0604030504040204" pitchFamily="34" charset="0"/>
                <a:cs typeface="Tahoma" panose="020B0604030504040204" pitchFamily="34" charset="0"/>
              </a:rPr>
              <a:t>El desarrollo de la identidad en los niños y las niñas de preescolar </a:t>
            </a:r>
          </a:p>
        </p:txBody>
      </p:sp>
    </p:spTree>
    <p:extLst>
      <p:ext uri="{BB962C8B-B14F-4D97-AF65-F5344CB8AC3E}">
        <p14:creationId xmlns:p14="http://schemas.microsoft.com/office/powerpoint/2010/main" val="261603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441719"/>
          </a:xfrm>
        </p:spPr>
        <p:txBody>
          <a:bodyPr>
            <a:normAutofit fontScale="90000"/>
          </a:bodyPr>
          <a:lstStyle/>
          <a:p>
            <a:pPr algn="l"/>
            <a:r>
              <a:rPr lang="es-MX"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Bibliografía</a:t>
            </a:r>
            <a:endParaRPr lang="es-MX"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p:txBody>
          <a:bodyPr>
            <a:normAutofit lnSpcReduction="10000"/>
          </a:bodyPr>
          <a:lstStyle/>
          <a:p>
            <a:r>
              <a:rPr lang="es-MX" sz="1400" dirty="0">
                <a:latin typeface="Tahoma" panose="020B0604030504040204" pitchFamily="34" charset="0"/>
                <a:ea typeface="Tahoma" panose="020B0604030504040204" pitchFamily="34" charset="0"/>
                <a:cs typeface="Tahoma" panose="020B0604030504040204" pitchFamily="34" charset="0"/>
              </a:rPr>
              <a:t>La vida secreta de los niños SERIE COMPLETA https://www.youtube.com/watch?v=-B-6- </a:t>
            </a:r>
            <a:r>
              <a:rPr lang="es-MX" sz="1400" dirty="0" err="1">
                <a:latin typeface="Tahoma" panose="020B0604030504040204" pitchFamily="34" charset="0"/>
                <a:ea typeface="Tahoma" panose="020B0604030504040204" pitchFamily="34" charset="0"/>
                <a:cs typeface="Tahoma" panose="020B0604030504040204" pitchFamily="34" charset="0"/>
              </a:rPr>
              <a:t>ATNbuM</a:t>
            </a:r>
            <a:r>
              <a:rPr lang="es-MX" sz="1400" dirty="0">
                <a:latin typeface="Tahoma" panose="020B0604030504040204" pitchFamily="34" charset="0"/>
                <a:ea typeface="Tahoma" panose="020B0604030504040204" pitchFamily="34" charset="0"/>
                <a:cs typeface="Tahoma" panose="020B0604030504040204" pitchFamily="34" charset="0"/>
              </a:rPr>
              <a:t>&amp;=&amp;</a:t>
            </a:r>
            <a:r>
              <a:rPr lang="es-MX" sz="1400" dirty="0" err="1" smtClean="0">
                <a:latin typeface="Tahoma" panose="020B0604030504040204" pitchFamily="34" charset="0"/>
                <a:ea typeface="Tahoma" panose="020B0604030504040204" pitchFamily="34" charset="0"/>
                <a:cs typeface="Tahoma" panose="020B0604030504040204" pitchFamily="34" charset="0"/>
              </a:rPr>
              <a:t>list</a:t>
            </a:r>
            <a:r>
              <a:rPr lang="es-MX" sz="1400" dirty="0" smtClean="0">
                <a:latin typeface="Tahoma" panose="020B0604030504040204" pitchFamily="34" charset="0"/>
                <a:ea typeface="Tahoma" panose="020B0604030504040204" pitchFamily="34" charset="0"/>
                <a:cs typeface="Tahoma" panose="020B0604030504040204" pitchFamily="34" charset="0"/>
              </a:rPr>
              <a:t>=PLSXGfg6XHVB5b00m4yY-E5czhVOnynSui</a:t>
            </a:r>
          </a:p>
          <a:p>
            <a:pPr marL="0" indent="0">
              <a:buNone/>
            </a:pP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Lucas Marín, Antonio. El proceso de socialización: un enfoque sociológico. Universidad Complutense de Madrid. Consultado en https://revistadepedagogia.org/wpcontent/uploads/2018/04/3-El-Proceso-de-Socializaci%C3%B3n.pdf </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err="1" smtClean="0">
                <a:latin typeface="Tahoma" panose="020B0604030504040204" pitchFamily="34" charset="0"/>
                <a:ea typeface="Tahoma" panose="020B0604030504040204" pitchFamily="34" charset="0"/>
                <a:cs typeface="Tahoma" panose="020B0604030504040204" pitchFamily="34" charset="0"/>
              </a:rPr>
              <a:t>Skliar</a:t>
            </a:r>
            <a:r>
              <a:rPr lang="es-MX" sz="1400" dirty="0">
                <a:latin typeface="Tahoma" panose="020B0604030504040204" pitchFamily="34" charset="0"/>
                <a:ea typeface="Tahoma" panose="020B0604030504040204" pitchFamily="34" charset="0"/>
                <a:cs typeface="Tahoma" panose="020B0604030504040204" pitchFamily="34" charset="0"/>
              </a:rPr>
              <a:t>, Carlos. Normal - Anormal / Identidad y Discapacidad </a:t>
            </a:r>
            <a:r>
              <a:rPr lang="es-MX" sz="1400" dirty="0">
                <a:latin typeface="Tahoma" panose="020B0604030504040204" pitchFamily="34" charset="0"/>
                <a:ea typeface="Tahoma" panose="020B0604030504040204" pitchFamily="34" charset="0"/>
                <a:cs typeface="Tahoma" panose="020B0604030504040204" pitchFamily="34" charset="0"/>
                <a:hlinkClick r:id="rId2"/>
              </a:rPr>
              <a:t>https://</a:t>
            </a:r>
            <a:r>
              <a:rPr lang="es-MX" sz="1400" dirty="0" smtClean="0">
                <a:latin typeface="Tahoma" panose="020B0604030504040204" pitchFamily="34" charset="0"/>
                <a:ea typeface="Tahoma" panose="020B0604030504040204" pitchFamily="34" charset="0"/>
                <a:cs typeface="Tahoma" panose="020B0604030504040204" pitchFamily="34" charset="0"/>
                <a:hlinkClick r:id="rId2"/>
              </a:rPr>
              <a:t>www.youtube.com/watch?v=t9pySfA3eS8</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err="1">
                <a:latin typeface="Tahoma" panose="020B0604030504040204" pitchFamily="34" charset="0"/>
                <a:ea typeface="Tahoma" panose="020B0604030504040204" pitchFamily="34" charset="0"/>
                <a:cs typeface="Tahoma" panose="020B0604030504040204" pitchFamily="34" charset="0"/>
              </a:rPr>
              <a:t>Skliar</a:t>
            </a:r>
            <a:r>
              <a:rPr lang="es-MX" sz="1400" dirty="0">
                <a:latin typeface="Tahoma" panose="020B0604030504040204" pitchFamily="34" charset="0"/>
                <a:ea typeface="Tahoma" panose="020B0604030504040204" pitchFamily="34" charset="0"/>
                <a:cs typeface="Tahoma" panose="020B0604030504040204" pitchFamily="34" charset="0"/>
              </a:rPr>
              <a:t>, Carlos LA INFANCIA, LA NIÑEZ, LAS INTERRUPCIONES. </a:t>
            </a:r>
            <a:r>
              <a:rPr lang="es-MX" sz="1400" dirty="0" err="1">
                <a:latin typeface="Tahoma" panose="020B0604030504040204" pitchFamily="34" charset="0"/>
                <a:ea typeface="Tahoma" panose="020B0604030504040204" pitchFamily="34" charset="0"/>
                <a:cs typeface="Tahoma" panose="020B0604030504040204" pitchFamily="34" charset="0"/>
              </a:rPr>
              <a:t>Childhood</a:t>
            </a:r>
            <a:r>
              <a:rPr lang="es-MX" sz="1400" dirty="0">
                <a:latin typeface="Tahoma" panose="020B0604030504040204" pitchFamily="34" charset="0"/>
                <a:ea typeface="Tahoma" panose="020B0604030504040204" pitchFamily="34" charset="0"/>
                <a:cs typeface="Tahoma" panose="020B0604030504040204" pitchFamily="34" charset="0"/>
              </a:rPr>
              <a:t> &amp; </a:t>
            </a:r>
            <a:r>
              <a:rPr lang="es-MX" sz="1400" dirty="0" err="1">
                <a:latin typeface="Tahoma" panose="020B0604030504040204" pitchFamily="34" charset="0"/>
                <a:ea typeface="Tahoma" panose="020B0604030504040204" pitchFamily="34" charset="0"/>
                <a:cs typeface="Tahoma" panose="020B0604030504040204" pitchFamily="34" charset="0"/>
              </a:rPr>
              <a:t>Philosophy</a:t>
            </a:r>
            <a:r>
              <a:rPr lang="es-MX" sz="1400" dirty="0">
                <a:latin typeface="Tahoma" panose="020B0604030504040204" pitchFamily="34" charset="0"/>
                <a:ea typeface="Tahoma" panose="020B0604030504040204" pitchFamily="34" charset="0"/>
                <a:cs typeface="Tahoma" panose="020B0604030504040204" pitchFamily="34" charset="0"/>
              </a:rPr>
              <a:t> [en </a:t>
            </a:r>
            <a:r>
              <a:rPr lang="es-MX" sz="1400" dirty="0" err="1">
                <a:latin typeface="Tahoma" panose="020B0604030504040204" pitchFamily="34" charset="0"/>
                <a:ea typeface="Tahoma" panose="020B0604030504040204" pitchFamily="34" charset="0"/>
                <a:cs typeface="Tahoma" panose="020B0604030504040204" pitchFamily="34" charset="0"/>
              </a:rPr>
              <a:t>linea</a:t>
            </a:r>
            <a:r>
              <a:rPr lang="es-MX" sz="1400" dirty="0">
                <a:latin typeface="Tahoma" panose="020B0604030504040204" pitchFamily="34" charset="0"/>
                <a:ea typeface="Tahoma" panose="020B0604030504040204" pitchFamily="34" charset="0"/>
                <a:cs typeface="Tahoma" panose="020B0604030504040204" pitchFamily="34" charset="0"/>
              </a:rPr>
              <a:t>]. 2012, 8(15), 67-81[fecha de Consulta 5 de Febrero de 2020]. ISSN: 2525-5061. Disponible </a:t>
            </a:r>
            <a:r>
              <a:rPr lang="es-MX" sz="1400" dirty="0" err="1">
                <a:latin typeface="Tahoma" panose="020B0604030504040204" pitchFamily="34" charset="0"/>
                <a:ea typeface="Tahoma" panose="020B0604030504040204" pitchFamily="34" charset="0"/>
                <a:cs typeface="Tahoma" panose="020B0604030504040204" pitchFamily="34" charset="0"/>
              </a:rPr>
              <a:t>en:https</a:t>
            </a:r>
            <a:r>
              <a:rPr lang="es-MX" sz="1400" dirty="0">
                <a:latin typeface="Tahoma" panose="020B0604030504040204" pitchFamily="34" charset="0"/>
                <a:ea typeface="Tahoma" panose="020B0604030504040204" pitchFamily="34" charset="0"/>
                <a:cs typeface="Tahoma" panose="020B0604030504040204" pitchFamily="34" charset="0"/>
              </a:rPr>
              <a:t>://www.redalyc.org/articulo.oa?id=512051606004 </a:t>
            </a:r>
          </a:p>
        </p:txBody>
      </p:sp>
    </p:spTree>
    <p:extLst>
      <p:ext uri="{BB962C8B-B14F-4D97-AF65-F5344CB8AC3E}">
        <p14:creationId xmlns:p14="http://schemas.microsoft.com/office/powerpoint/2010/main" val="308810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2"/>
            <a:ext cx="6815669" cy="793692"/>
          </a:xfrm>
        </p:spPr>
        <p:txBody>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II</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p:txBody>
          <a:bodyPr>
            <a:normAutofit fontScale="70000" lnSpcReduction="20000"/>
          </a:bodyPr>
          <a:lstStyle/>
          <a:p>
            <a:pPr algn="l"/>
            <a:r>
              <a:rPr lang="es-MX"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Propósito:</a:t>
            </a:r>
          </a:p>
          <a:p>
            <a:pPr algn="just"/>
            <a:r>
              <a:rPr lang="es-MX" sz="2000" dirty="0">
                <a:latin typeface="Tahoma" panose="020B0604030504040204" pitchFamily="34" charset="0"/>
                <a:ea typeface="Tahoma" panose="020B0604030504040204" pitchFamily="34" charset="0"/>
                <a:cs typeface="Tahoma" panose="020B0604030504040204" pitchFamily="34" charset="0"/>
              </a:rPr>
              <a:t>Las estudiantes normalistas, desarrollarán estrategias para que los niños y las niñas expresen compartan y reflexionen, de forma libre, lúdica y creativa la vida familiar que tienen y los lazos que los unen con ellas, con la finalidad de fortalecer su sentido de pertenencia y reconocer la diversidad de relaciones familiares en su entorno inmediato.</a:t>
            </a:r>
            <a:endParaRPr lang="es-MX"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s-MX"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84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II</a:t>
            </a:r>
            <a:endParaRPr lang="es-MX"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p:txBody>
          <a:bodyPr/>
          <a:lstStyle/>
          <a:p>
            <a:r>
              <a:rPr lang="es-MX" dirty="0">
                <a:latin typeface="Tahoma" panose="020B0604030504040204" pitchFamily="34" charset="0"/>
                <a:ea typeface="Tahoma" panose="020B0604030504040204" pitchFamily="34" charset="0"/>
                <a:cs typeface="Tahoma" panose="020B0604030504040204" pitchFamily="34" charset="0"/>
              </a:rPr>
              <a:t>La familia, como primer núcleo social de desarrollo de los niños y las niñas de preescolar. </a:t>
            </a:r>
            <a:endParaRPr lang="es-MX" dirty="0" smtClean="0">
              <a:latin typeface="Tahoma" panose="020B0604030504040204" pitchFamily="34" charset="0"/>
              <a:ea typeface="Tahoma" panose="020B0604030504040204" pitchFamily="34" charset="0"/>
              <a:cs typeface="Tahoma" panose="020B0604030504040204" pitchFamily="34" charset="0"/>
            </a:endParaRPr>
          </a:p>
          <a:p>
            <a:r>
              <a:rPr lang="es-MX" dirty="0" smtClean="0">
                <a:latin typeface="Tahoma" panose="020B0604030504040204" pitchFamily="34" charset="0"/>
                <a:ea typeface="Tahoma" panose="020B0604030504040204" pitchFamily="34" charset="0"/>
                <a:cs typeface="Tahoma" panose="020B0604030504040204" pitchFamily="34" charset="0"/>
              </a:rPr>
              <a:t>Estrategias </a:t>
            </a:r>
            <a:r>
              <a:rPr lang="es-MX" dirty="0">
                <a:latin typeface="Tahoma" panose="020B0604030504040204" pitchFamily="34" charset="0"/>
                <a:ea typeface="Tahoma" panose="020B0604030504040204" pitchFamily="34" charset="0"/>
                <a:cs typeface="Tahoma" panose="020B0604030504040204" pitchFamily="34" charset="0"/>
              </a:rPr>
              <a:t>para la exploración del mundo social, vinculado a la familia de los niños y niñas de preescolar..</a:t>
            </a:r>
          </a:p>
        </p:txBody>
      </p:sp>
      <p:sp>
        <p:nvSpPr>
          <p:cNvPr id="4" name="Marcador de texto 3"/>
          <p:cNvSpPr>
            <a:spLocks noGrp="1"/>
          </p:cNvSpPr>
          <p:nvPr>
            <p:ph type="body" sz="half" idx="2"/>
          </p:nvPr>
        </p:nvSpPr>
        <p:spPr/>
        <p:txBody>
          <a:bodyPr>
            <a:normAutofit/>
          </a:bodyPr>
          <a:lstStyle/>
          <a:p>
            <a:r>
              <a:rPr lang="es-MX" sz="2800" dirty="0">
                <a:latin typeface="Tahoma" panose="020B0604030504040204" pitchFamily="34" charset="0"/>
                <a:ea typeface="Tahoma" panose="020B0604030504040204" pitchFamily="34" charset="0"/>
                <a:cs typeface="Tahoma" panose="020B0604030504040204" pitchFamily="34" charset="0"/>
              </a:rPr>
              <a:t>La familia: el primer espacio social de las niñas y niños de preescolar.</a:t>
            </a:r>
          </a:p>
        </p:txBody>
      </p:sp>
    </p:spTree>
    <p:extLst>
      <p:ext uri="{BB962C8B-B14F-4D97-AF65-F5344CB8AC3E}">
        <p14:creationId xmlns:p14="http://schemas.microsoft.com/office/powerpoint/2010/main" val="204806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MX"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Bibliografía</a:t>
            </a:r>
            <a:endPar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p:txBody>
          <a:bodyPr>
            <a:normAutofit/>
          </a:bodyPr>
          <a:lstStyle/>
          <a:p>
            <a:r>
              <a:rPr lang="es-MX" sz="1400" dirty="0">
                <a:latin typeface="Tahoma" panose="020B0604030504040204" pitchFamily="34" charset="0"/>
                <a:ea typeface="Tahoma" panose="020B0604030504040204" pitchFamily="34" charset="0"/>
                <a:cs typeface="Tahoma" panose="020B0604030504040204" pitchFamily="34" charset="0"/>
              </a:rPr>
              <a:t>Entrevista al investigador especializado en educación Carlos </a:t>
            </a:r>
            <a:r>
              <a:rPr lang="es-MX" sz="1400" dirty="0" err="1">
                <a:latin typeface="Tahoma" panose="020B0604030504040204" pitchFamily="34" charset="0"/>
                <a:ea typeface="Tahoma" panose="020B0604030504040204" pitchFamily="34" charset="0"/>
                <a:cs typeface="Tahoma" panose="020B0604030504040204" pitchFamily="34" charset="0"/>
              </a:rPr>
              <a:t>Skliar</a:t>
            </a:r>
            <a:r>
              <a:rPr lang="es-MX" sz="1400" dirty="0">
                <a:latin typeface="Tahoma" panose="020B0604030504040204" pitchFamily="34" charset="0"/>
                <a:ea typeface="Tahoma" panose="020B0604030504040204" pitchFamily="34" charset="0"/>
                <a:cs typeface="Tahoma" panose="020B0604030504040204" pitchFamily="34" charset="0"/>
              </a:rPr>
              <a:t>, autor de Pedagogías de las diferencias. La rebeldía de lo bello, lo lento, lo humano. 24 de </a:t>
            </a:r>
            <a:r>
              <a:rPr lang="es-MX" sz="1400" dirty="0" smtClean="0">
                <a:latin typeface="Tahoma" panose="020B0604030504040204" pitchFamily="34" charset="0"/>
                <a:ea typeface="Tahoma" panose="020B0604030504040204" pitchFamily="34" charset="0"/>
                <a:cs typeface="Tahoma" panose="020B0604030504040204" pitchFamily="34" charset="0"/>
              </a:rPr>
              <a:t>septiembre </a:t>
            </a:r>
            <a:r>
              <a:rPr lang="es-MX" sz="1400" dirty="0">
                <a:latin typeface="Tahoma" panose="020B0604030504040204" pitchFamily="34" charset="0"/>
                <a:ea typeface="Tahoma" panose="020B0604030504040204" pitchFamily="34" charset="0"/>
                <a:cs typeface="Tahoma" panose="020B0604030504040204" pitchFamily="34" charset="0"/>
              </a:rPr>
              <a:t>de 2018 </a:t>
            </a:r>
            <a:r>
              <a:rPr lang="es-MX" sz="1400" dirty="0">
                <a:latin typeface="Tahoma" panose="020B0604030504040204" pitchFamily="34" charset="0"/>
                <a:ea typeface="Tahoma" panose="020B0604030504040204" pitchFamily="34" charset="0"/>
                <a:cs typeface="Tahoma" panose="020B0604030504040204" pitchFamily="34" charset="0"/>
                <a:hlinkClick r:id="rId2"/>
              </a:rPr>
              <a:t>https://</a:t>
            </a:r>
            <a:r>
              <a:rPr lang="es-MX" sz="1400" dirty="0" smtClean="0">
                <a:latin typeface="Tahoma" panose="020B0604030504040204" pitchFamily="34" charset="0"/>
                <a:ea typeface="Tahoma" panose="020B0604030504040204" pitchFamily="34" charset="0"/>
                <a:cs typeface="Tahoma" panose="020B0604030504040204" pitchFamily="34" charset="0"/>
                <a:hlinkClick r:id="rId2"/>
              </a:rPr>
              <a:t>www.pagina12.com.ar/144153-la-rebeldia-de-lo-bello-lo-lento-lo-humano</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endParaRPr lang="es-MX" sz="12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Documental Bebés https://www.documaniatv.com/ciencia-y-tecnologia/bebes-video_8f58c49e8.html </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endParaRPr lang="es-MX" sz="14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Rodrigo, María José. Contexto y desarrollo social. Editorial </a:t>
            </a:r>
            <a:r>
              <a:rPr lang="es-MX" sz="1400" dirty="0" err="1">
                <a:latin typeface="Tahoma" panose="020B0604030504040204" pitchFamily="34" charset="0"/>
                <a:ea typeface="Tahoma" panose="020B0604030504040204" pitchFamily="34" charset="0"/>
                <a:cs typeface="Tahoma" panose="020B0604030504040204" pitchFamily="34" charset="0"/>
              </a:rPr>
              <a:t>Sintesis</a:t>
            </a:r>
            <a:r>
              <a:rPr lang="es-MX" sz="1400" dirty="0">
                <a:latin typeface="Tahoma" panose="020B0604030504040204" pitchFamily="34" charset="0"/>
                <a:ea typeface="Tahoma" panose="020B0604030504040204" pitchFamily="34" charset="0"/>
                <a:cs typeface="Tahoma" panose="020B0604030504040204" pitchFamily="34" charset="0"/>
              </a:rPr>
              <a:t>. Consultado en http://www.terras.edu.ar/biblioteca/6/TA_Rodrigo_Unidad_5.pdf</a:t>
            </a:r>
          </a:p>
        </p:txBody>
      </p:sp>
    </p:spTree>
    <p:extLst>
      <p:ext uri="{BB962C8B-B14F-4D97-AF65-F5344CB8AC3E}">
        <p14:creationId xmlns:p14="http://schemas.microsoft.com/office/powerpoint/2010/main" val="138843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2"/>
            <a:ext cx="6815669" cy="728378"/>
          </a:xfrm>
        </p:spPr>
        <p:txBody>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III</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p:txBody>
          <a:bodyPr>
            <a:normAutofit fontScale="70000" lnSpcReduction="20000"/>
          </a:bodyPr>
          <a:lstStyle/>
          <a:p>
            <a:pPr algn="l"/>
            <a:r>
              <a:rPr lang="es-MX" dirty="0" smtClean="0">
                <a:solidFill>
                  <a:srgbClr val="002060"/>
                </a:solidFill>
              </a:rPr>
              <a:t>Propósito: </a:t>
            </a:r>
          </a:p>
          <a:p>
            <a:pPr algn="just"/>
            <a:r>
              <a:rPr lang="es-MX" sz="2000" dirty="0">
                <a:latin typeface="Tahoma" panose="020B0604030504040204" pitchFamily="34" charset="0"/>
                <a:ea typeface="Tahoma" panose="020B0604030504040204" pitchFamily="34" charset="0"/>
                <a:cs typeface="Tahoma" panose="020B0604030504040204" pitchFamily="34" charset="0"/>
              </a:rPr>
              <a:t>Las estudiantes normalistas reflexionarán sobre los niveles o escalas de participación de los niños y las niñas de preescolar a partir de identificar los espacios de participación activa desde el contexto cultural y social que los rodea, con la finalidad que promover espacios para la participación social activa, desde actividades lúdicas y artística en las escuelas de preescolar. </a:t>
            </a:r>
            <a:endParaRPr lang="es-MX"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982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solidFill>
                  <a:srgbClr val="002060"/>
                </a:solidFill>
                <a:latin typeface="Tahoma" panose="020B0604030504040204" pitchFamily="34" charset="0"/>
                <a:ea typeface="Tahoma" panose="020B0604030504040204" pitchFamily="34" charset="0"/>
                <a:cs typeface="Tahoma" panose="020B0604030504040204" pitchFamily="34" charset="0"/>
              </a:rPr>
              <a:t>UNIDAD III</a:t>
            </a:r>
            <a:endParaRPr lang="es-MX"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p:txBody>
          <a:bodyPr/>
          <a:lstStyle/>
          <a:p>
            <a:r>
              <a:rPr lang="es-MX" dirty="0">
                <a:latin typeface="Tahoma" panose="020B0604030504040204" pitchFamily="34" charset="0"/>
                <a:ea typeface="Tahoma" panose="020B0604030504040204" pitchFamily="34" charset="0"/>
                <a:cs typeface="Tahoma" panose="020B0604030504040204" pitchFamily="34" charset="0"/>
              </a:rPr>
              <a:t>El vínculo del niño con otras instituciones para su desarrollo social, cultural, económico, educativo. </a:t>
            </a:r>
            <a:endParaRPr lang="es-MX" dirty="0" smtClean="0">
              <a:latin typeface="Tahoma" panose="020B0604030504040204" pitchFamily="34" charset="0"/>
              <a:ea typeface="Tahoma" panose="020B0604030504040204" pitchFamily="34" charset="0"/>
              <a:cs typeface="Tahoma" panose="020B0604030504040204" pitchFamily="34" charset="0"/>
            </a:endParaRPr>
          </a:p>
          <a:p>
            <a:r>
              <a:rPr lang="es-MX" dirty="0" smtClean="0">
                <a:latin typeface="Tahoma" panose="020B0604030504040204" pitchFamily="34" charset="0"/>
                <a:ea typeface="Tahoma" panose="020B0604030504040204" pitchFamily="34" charset="0"/>
                <a:cs typeface="Tahoma" panose="020B0604030504040204" pitchFamily="34" charset="0"/>
              </a:rPr>
              <a:t>La </a:t>
            </a:r>
            <a:r>
              <a:rPr lang="es-MX" dirty="0">
                <a:latin typeface="Tahoma" panose="020B0604030504040204" pitchFamily="34" charset="0"/>
                <a:ea typeface="Tahoma" panose="020B0604030504040204" pitchFamily="34" charset="0"/>
                <a:cs typeface="Tahoma" panose="020B0604030504040204" pitchFamily="34" charset="0"/>
              </a:rPr>
              <a:t>participación del niño en su familia y comunidad, como sujeto de derecho. </a:t>
            </a:r>
            <a:endParaRPr lang="es-MX" dirty="0" smtClean="0">
              <a:latin typeface="Tahoma" panose="020B0604030504040204" pitchFamily="34" charset="0"/>
              <a:ea typeface="Tahoma" panose="020B0604030504040204" pitchFamily="34" charset="0"/>
              <a:cs typeface="Tahoma" panose="020B0604030504040204" pitchFamily="34" charset="0"/>
            </a:endParaRPr>
          </a:p>
          <a:p>
            <a:r>
              <a:rPr lang="es-MX" dirty="0" smtClean="0">
                <a:latin typeface="Tahoma" panose="020B0604030504040204" pitchFamily="34" charset="0"/>
                <a:ea typeface="Tahoma" panose="020B0604030504040204" pitchFamily="34" charset="0"/>
                <a:cs typeface="Tahoma" panose="020B0604030504040204" pitchFamily="34" charset="0"/>
              </a:rPr>
              <a:t>Diseño </a:t>
            </a:r>
            <a:r>
              <a:rPr lang="es-MX" dirty="0">
                <a:latin typeface="Tahoma" panose="020B0604030504040204" pitchFamily="34" charset="0"/>
                <a:ea typeface="Tahoma" panose="020B0604030504040204" pitchFamily="34" charset="0"/>
                <a:cs typeface="Tahoma" panose="020B0604030504040204" pitchFamily="34" charset="0"/>
              </a:rPr>
              <a:t>de estrategias para la participación social de niños y niñas de preescolar.</a:t>
            </a:r>
          </a:p>
        </p:txBody>
      </p:sp>
      <p:sp>
        <p:nvSpPr>
          <p:cNvPr id="4" name="Marcador de texto 3"/>
          <p:cNvSpPr>
            <a:spLocks noGrp="1"/>
          </p:cNvSpPr>
          <p:nvPr>
            <p:ph type="body" sz="half" idx="2"/>
          </p:nvPr>
        </p:nvSpPr>
        <p:spPr>
          <a:xfrm>
            <a:off x="1293811" y="3448593"/>
            <a:ext cx="3718455" cy="2020875"/>
          </a:xfrm>
        </p:spPr>
        <p:txBody>
          <a:bodyPr>
            <a:normAutofit/>
          </a:bodyPr>
          <a:lstStyle/>
          <a:p>
            <a:r>
              <a:rPr lang="es-MX" sz="2800" dirty="0">
                <a:latin typeface="Tahoma" panose="020B0604030504040204" pitchFamily="34" charset="0"/>
                <a:ea typeface="Tahoma" panose="020B0604030504040204" pitchFamily="34" charset="0"/>
                <a:cs typeface="Tahoma" panose="020B0604030504040204" pitchFamily="34" charset="0"/>
              </a:rPr>
              <a:t>La comunidad y la participación social de los niños y niñas de preescolar.</a:t>
            </a:r>
          </a:p>
        </p:txBody>
      </p:sp>
    </p:spTree>
    <p:extLst>
      <p:ext uri="{BB962C8B-B14F-4D97-AF65-F5344CB8AC3E}">
        <p14:creationId xmlns:p14="http://schemas.microsoft.com/office/powerpoint/2010/main" val="163682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585411"/>
          </a:xfrm>
        </p:spPr>
        <p:txBody>
          <a:bodyPr>
            <a:normAutofit/>
          </a:bodyPr>
          <a:lstStyle/>
          <a:p>
            <a:pPr algn="l"/>
            <a:r>
              <a:rPr lang="es-MX"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Bibliografía</a:t>
            </a:r>
            <a:endPar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a:xfrm>
            <a:off x="1295401" y="2556932"/>
            <a:ext cx="9601196" cy="3478108"/>
          </a:xfrm>
        </p:spPr>
        <p:txBody>
          <a:bodyPr>
            <a:normAutofit/>
          </a:bodyPr>
          <a:lstStyle/>
          <a:p>
            <a:r>
              <a:rPr lang="es-MX" sz="1400" dirty="0" err="1">
                <a:latin typeface="Tahoma" panose="020B0604030504040204" pitchFamily="34" charset="0"/>
                <a:ea typeface="Tahoma" panose="020B0604030504040204" pitchFamily="34" charset="0"/>
                <a:cs typeface="Tahoma" panose="020B0604030504040204" pitchFamily="34" charset="0"/>
              </a:rPr>
              <a:t>Hart</a:t>
            </a:r>
            <a:r>
              <a:rPr lang="es-MX" sz="1400" dirty="0">
                <a:latin typeface="Tahoma" panose="020B0604030504040204" pitchFamily="34" charset="0"/>
                <a:ea typeface="Tahoma" panose="020B0604030504040204" pitchFamily="34" charset="0"/>
                <a:cs typeface="Tahoma" panose="020B0604030504040204" pitchFamily="34" charset="0"/>
              </a:rPr>
              <a:t>, Roger A. La participación de los niños. De la participación simbólica a la participación auténtica. UNICEF. Consultada en </a:t>
            </a:r>
            <a:r>
              <a:rPr lang="es-MX" sz="1400" dirty="0">
                <a:latin typeface="Tahoma" panose="020B0604030504040204" pitchFamily="34" charset="0"/>
                <a:ea typeface="Tahoma" panose="020B0604030504040204" pitchFamily="34" charset="0"/>
                <a:cs typeface="Tahoma" panose="020B0604030504040204" pitchFamily="34" charset="0"/>
                <a:hlinkClick r:id="rId2"/>
              </a:rPr>
              <a:t>https://</a:t>
            </a:r>
            <a:r>
              <a:rPr lang="es-MX" sz="1400" dirty="0" smtClean="0">
                <a:latin typeface="Tahoma" panose="020B0604030504040204" pitchFamily="34" charset="0"/>
                <a:ea typeface="Tahoma" panose="020B0604030504040204" pitchFamily="34" charset="0"/>
                <a:cs typeface="Tahoma" panose="020B0604030504040204" pitchFamily="34" charset="0"/>
                <a:hlinkClick r:id="rId2"/>
              </a:rPr>
              <a:t>www.unicefirc.org/publications/pdf/ie_participation_spa.pdf</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Hernández Esquivel, Carolina. 2013. Yo opino. participación social infantil. Arte y diversión </a:t>
            </a:r>
            <a:r>
              <a:rPr lang="es-MX" sz="1400" dirty="0" err="1">
                <a:latin typeface="Tahoma" panose="020B0604030504040204" pitchFamily="34" charset="0"/>
                <a:ea typeface="Tahoma" panose="020B0604030504040204" pitchFamily="34" charset="0"/>
                <a:cs typeface="Tahoma" panose="020B0604030504040204" pitchFamily="34" charset="0"/>
              </a:rPr>
              <a:t>Recórcholis</a:t>
            </a:r>
            <a:r>
              <a:rPr lang="es-MX" sz="1400" dirty="0">
                <a:latin typeface="Tahoma" panose="020B0604030504040204" pitchFamily="34" charset="0"/>
                <a:ea typeface="Tahoma" panose="020B0604030504040204" pitchFamily="34" charset="0"/>
                <a:cs typeface="Tahoma" panose="020B0604030504040204" pitchFamily="34" charset="0"/>
              </a:rPr>
              <a:t> Teatro A. C. Consultado en http://data.evalua.cdmx.gob.mx/docs/estudios/i_opino_dif.pdf </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err="1">
                <a:latin typeface="Tahoma" panose="020B0604030504040204" pitchFamily="34" charset="0"/>
                <a:ea typeface="Tahoma" panose="020B0604030504040204" pitchFamily="34" charset="0"/>
                <a:cs typeface="Tahoma" panose="020B0604030504040204" pitchFamily="34" charset="0"/>
              </a:rPr>
              <a:t>Jover</a:t>
            </a:r>
            <a:r>
              <a:rPr lang="es-MX" sz="1400" dirty="0">
                <a:latin typeface="Tahoma" panose="020B0604030504040204" pitchFamily="34" charset="0"/>
                <a:ea typeface="Tahoma" panose="020B0604030504040204" pitchFamily="34" charset="0"/>
                <a:cs typeface="Tahoma" panose="020B0604030504040204" pitchFamily="34" charset="0"/>
              </a:rPr>
              <a:t> Olmeda, Gonzalo; Camas Garrido, Laura, et al. 2018. La contribución del juego infantil al desarrollo de habilidades para el cambio social. Consultado en </a:t>
            </a:r>
            <a:r>
              <a:rPr lang="es-MX" sz="1400" dirty="0">
                <a:latin typeface="Tahoma" panose="020B0604030504040204" pitchFamily="34" charset="0"/>
                <a:ea typeface="Tahoma" panose="020B0604030504040204" pitchFamily="34" charset="0"/>
                <a:cs typeface="Tahoma" panose="020B0604030504040204" pitchFamily="34" charset="0"/>
                <a:hlinkClick r:id="rId3"/>
              </a:rPr>
              <a:t>https://ciudadesamigas.org/wpcontent/uploads/2018/11/%</a:t>
            </a:r>
            <a:r>
              <a:rPr lang="es-MX" sz="1400" dirty="0" smtClean="0">
                <a:latin typeface="Tahoma" panose="020B0604030504040204" pitchFamily="34" charset="0"/>
                <a:ea typeface="Tahoma" panose="020B0604030504040204" pitchFamily="34" charset="0"/>
                <a:cs typeface="Tahoma" panose="020B0604030504040204" pitchFamily="34" charset="0"/>
                <a:hlinkClick r:id="rId3"/>
              </a:rPr>
              <a:t>E2%80%9CLa-contribucio%CC%81n-del-juego-infantil-al-desarrollode-habilidades-para-el-cambio-social-activo%E2%80%9D.pdf</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Trilla, Jaume y </a:t>
            </a:r>
            <a:r>
              <a:rPr lang="es-MX" sz="1400" dirty="0" err="1">
                <a:latin typeface="Tahoma" panose="020B0604030504040204" pitchFamily="34" charset="0"/>
                <a:ea typeface="Tahoma" panose="020B0604030504040204" pitchFamily="34" charset="0"/>
                <a:cs typeface="Tahoma" panose="020B0604030504040204" pitchFamily="34" charset="0"/>
              </a:rPr>
              <a:t>Novella</a:t>
            </a:r>
            <a:r>
              <a:rPr lang="es-MX" sz="1400" dirty="0">
                <a:latin typeface="Tahoma" panose="020B0604030504040204" pitchFamily="34" charset="0"/>
                <a:ea typeface="Tahoma" panose="020B0604030504040204" pitchFamily="34" charset="0"/>
                <a:cs typeface="Tahoma" panose="020B0604030504040204" pitchFamily="34" charset="0"/>
              </a:rPr>
              <a:t>, Ana. 2001. Educación y participación social de la infancia. Revista Iberoamérica. de la OEI. Consultado en </a:t>
            </a:r>
            <a:r>
              <a:rPr lang="es-MX" sz="1400" dirty="0">
                <a:latin typeface="Tahoma" panose="020B0604030504040204" pitchFamily="34" charset="0"/>
                <a:ea typeface="Tahoma" panose="020B0604030504040204" pitchFamily="34" charset="0"/>
                <a:cs typeface="Tahoma" panose="020B0604030504040204" pitchFamily="34" charset="0"/>
                <a:hlinkClick r:id="rId4"/>
              </a:rPr>
              <a:t>https://</a:t>
            </a:r>
            <a:r>
              <a:rPr lang="es-MX" sz="1400" dirty="0" smtClean="0">
                <a:latin typeface="Tahoma" panose="020B0604030504040204" pitchFamily="34" charset="0"/>
                <a:ea typeface="Tahoma" panose="020B0604030504040204" pitchFamily="34" charset="0"/>
                <a:cs typeface="Tahoma" panose="020B0604030504040204" pitchFamily="34" charset="0"/>
                <a:hlinkClick r:id="rId4"/>
              </a:rPr>
              <a:t>rieoei.org/historico/documentos/rie26a07.htm</a:t>
            </a:r>
            <a:endParaRPr lang="es-MX" sz="14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UNICEF. 2015. Hablemos de participación infantil. Consultado en https://ciudadesamigas.org/hablemos-de-participacion-infantil/</a:t>
            </a:r>
          </a:p>
        </p:txBody>
      </p:sp>
    </p:spTree>
    <p:extLst>
      <p:ext uri="{BB962C8B-B14F-4D97-AF65-F5344CB8AC3E}">
        <p14:creationId xmlns:p14="http://schemas.microsoft.com/office/powerpoint/2010/main" val="96239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02674" y="1854926"/>
            <a:ext cx="8778240" cy="1107996"/>
          </a:xfrm>
          <a:prstGeom prst="rect">
            <a:avLst/>
          </a:prstGeom>
          <a:noFill/>
        </p:spPr>
        <p:txBody>
          <a:bodyPr wrap="square" rtlCol="0">
            <a:spAutoFit/>
          </a:bodyPr>
          <a:lstStyle/>
          <a:p>
            <a:pPr algn="ctr"/>
            <a:r>
              <a:rPr lang="es-MX"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Trayecto Formativo: Formación para la enseñanza y el aprendizaje</a:t>
            </a:r>
            <a:endParaRPr lang="es-MX"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s-MX"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p:cNvSpPr txBox="1"/>
          <p:nvPr/>
        </p:nvSpPr>
        <p:spPr>
          <a:xfrm>
            <a:off x="4389120" y="3657600"/>
            <a:ext cx="3513909" cy="461665"/>
          </a:xfrm>
          <a:prstGeom prst="rect">
            <a:avLst/>
          </a:prstGeom>
          <a:noFill/>
        </p:spPr>
        <p:txBody>
          <a:bodyPr wrap="square" rtlCol="0">
            <a:spAutoFit/>
          </a:bodyPr>
          <a:lstStyle/>
          <a:p>
            <a:pPr algn="ctr"/>
            <a:r>
              <a:rPr lang="es-MX" sz="2400" dirty="0" smtClean="0">
                <a:latin typeface="Tahoma" panose="020B0604030504040204" pitchFamily="34" charset="0"/>
                <a:ea typeface="Tahoma" panose="020B0604030504040204" pitchFamily="34" charset="0"/>
                <a:cs typeface="Tahoma" panose="020B0604030504040204" pitchFamily="34" charset="0"/>
              </a:rPr>
              <a:t>Horas / Semana  4</a:t>
            </a:r>
            <a:endParaRPr lang="es-MX"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84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ACUERDOS DE EVALUACIÓN</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137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2046" y="1397726"/>
            <a:ext cx="9026434" cy="4185761"/>
          </a:xfrm>
          <a:prstGeom prst="rect">
            <a:avLst/>
          </a:prstGeom>
          <a:noFill/>
        </p:spPr>
        <p:txBody>
          <a:bodyPr wrap="square" rtlCol="0">
            <a:spAutoFit/>
          </a:bodyPr>
          <a:lstStyle/>
          <a:p>
            <a:pPr algn="ctr"/>
            <a:r>
              <a:rPr lang="es-MX" sz="1400" dirty="0">
                <a:latin typeface="Tahoma" panose="020B0604030504040204" pitchFamily="34" charset="0"/>
                <a:ea typeface="Tahoma" panose="020B0604030504040204" pitchFamily="34" charset="0"/>
                <a:cs typeface="Tahoma" panose="020B0604030504040204" pitchFamily="34" charset="0"/>
              </a:rPr>
              <a:t>ESCUELA NORMAL DE EDUCACION PRESCOLAR</a:t>
            </a:r>
          </a:p>
          <a:p>
            <a:pPr algn="ctr"/>
            <a:r>
              <a:rPr lang="es-MX" sz="1400" dirty="0">
                <a:latin typeface="Tahoma" panose="020B0604030504040204" pitchFamily="34" charset="0"/>
                <a:ea typeface="Tahoma" panose="020B0604030504040204" pitchFamily="34" charset="0"/>
                <a:cs typeface="Tahoma" panose="020B0604030504040204" pitchFamily="34" charset="0"/>
              </a:rPr>
              <a:t>COLEGIADO DE MAESTROS </a:t>
            </a:r>
          </a:p>
          <a:p>
            <a:r>
              <a:rPr lang="es-MX" sz="1400" dirty="0">
                <a:latin typeface="Tahoma" panose="020B0604030504040204" pitchFamily="34" charset="0"/>
                <a:ea typeface="Tahoma" panose="020B0604030504040204" pitchFamily="34" charset="0"/>
                <a:cs typeface="Tahoma" panose="020B0604030504040204" pitchFamily="34" charset="0"/>
              </a:rPr>
              <a:t>Acuerdos de evaluación del colegiado de 2º año 4º Semestre</a:t>
            </a:r>
          </a:p>
          <a:p>
            <a:endParaRPr lang="es-MX" sz="14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Ciclo Escolar 2020-2021</a:t>
            </a:r>
          </a:p>
          <a:p>
            <a:r>
              <a:rPr lang="es-MX" sz="1400" dirty="0">
                <a:latin typeface="Tahoma" panose="020B0604030504040204" pitchFamily="34" charset="0"/>
                <a:ea typeface="Tahoma" panose="020B0604030504040204" pitchFamily="34" charset="0"/>
                <a:cs typeface="Tahoma" panose="020B0604030504040204" pitchFamily="34" charset="0"/>
              </a:rPr>
              <a:t>Cursos que lo integran: </a:t>
            </a:r>
          </a:p>
          <a:p>
            <a:r>
              <a:rPr lang="es-MX" sz="1400" dirty="0">
                <a:latin typeface="Tahoma" panose="020B0604030504040204" pitchFamily="34" charset="0"/>
                <a:ea typeface="Tahoma" panose="020B0604030504040204" pitchFamily="34" charset="0"/>
                <a:cs typeface="Tahoma" panose="020B0604030504040204" pitchFamily="34" charset="0"/>
              </a:rPr>
              <a:t>Atención a la Diversidad, Modelos Pedagógicos, Desarrollo de la Competencia Lectora, Estrategias para el Desarrollo Socioemocional, Estrategias para el Mundo Social, Estrategias del Trabajo Docente, Optativa y Tutoría Grupal.</a:t>
            </a:r>
          </a:p>
          <a:p>
            <a:endParaRPr lang="es-MX" sz="14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Fecha:3 de marzo del 2021</a:t>
            </a:r>
          </a:p>
          <a:p>
            <a:endParaRPr lang="es-MX" sz="1400" dirty="0">
              <a:latin typeface="Tahoma" panose="020B0604030504040204" pitchFamily="34" charset="0"/>
              <a:ea typeface="Tahoma" panose="020B0604030504040204" pitchFamily="34" charset="0"/>
              <a:cs typeface="Tahoma" panose="020B0604030504040204" pitchFamily="34" charset="0"/>
            </a:endParaRPr>
          </a:p>
          <a:p>
            <a:r>
              <a:rPr lang="es-MX" sz="1400" dirty="0">
                <a:latin typeface="Tahoma" panose="020B0604030504040204" pitchFamily="34" charset="0"/>
                <a:ea typeface="Tahoma" panose="020B0604030504040204" pitchFamily="34" charset="0"/>
                <a:cs typeface="Tahoma" panose="020B0604030504040204" pitchFamily="34" charset="0"/>
              </a:rPr>
              <a:t>Propósitos:</a:t>
            </a:r>
          </a:p>
          <a:p>
            <a:r>
              <a:rPr lang="es-MX" sz="1400" dirty="0">
                <a:latin typeface="Tahoma" panose="020B0604030504040204" pitchFamily="34" charset="0"/>
                <a:ea typeface="Tahoma" panose="020B0604030504040204" pitchFamily="34" charset="0"/>
                <a:cs typeface="Tahoma" panose="020B0604030504040204" pitchFamily="34" charset="0"/>
              </a:rPr>
              <a:t>Docentes: Establecer los acuerdos de evaluación para unificar criterios en cada uno de los aspectos mencionados que se consideran para otorgar la calificación por unidad y por el curso de acuerdo a las normas de control escolar vigentes.</a:t>
            </a:r>
          </a:p>
          <a:p>
            <a:r>
              <a:rPr lang="es-MX" sz="1400" dirty="0">
                <a:latin typeface="Tahoma" panose="020B0604030504040204" pitchFamily="34" charset="0"/>
                <a:ea typeface="Tahoma" panose="020B0604030504040204" pitchFamily="34" charset="0"/>
                <a:cs typeface="Tahoma" panose="020B0604030504040204" pitchFamily="34" charset="0"/>
              </a:rPr>
              <a:t>.</a:t>
            </a:r>
          </a:p>
          <a:p>
            <a:r>
              <a:rPr lang="es-MX" sz="1400" dirty="0">
                <a:latin typeface="Tahoma" panose="020B0604030504040204" pitchFamily="34" charset="0"/>
                <a:ea typeface="Tahoma" panose="020B0604030504040204" pitchFamily="34" charset="0"/>
                <a:cs typeface="Tahoma" panose="020B0604030504040204" pitchFamily="34" charset="0"/>
              </a:rPr>
              <a:t>Alumnos: Dar a conocer a los alumnos los acuerdos establecidos de evaluación que se considerarán para otorgar la calificación por unidad y por el curso de acuerdo a las normas de control escolar vigentes.</a:t>
            </a:r>
          </a:p>
        </p:txBody>
      </p:sp>
    </p:spTree>
    <p:extLst>
      <p:ext uri="{BB962C8B-B14F-4D97-AF65-F5344CB8AC3E}">
        <p14:creationId xmlns:p14="http://schemas.microsoft.com/office/powerpoint/2010/main" val="336443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846850776"/>
              </p:ext>
            </p:extLst>
          </p:nvPr>
        </p:nvGraphicFramePr>
        <p:xfrm>
          <a:off x="1188720" y="1084218"/>
          <a:ext cx="9744891" cy="4767942"/>
        </p:xfrm>
        <a:graphic>
          <a:graphicData uri="http://schemas.openxmlformats.org/presentationml/2006/ole">
            <mc:AlternateContent xmlns:mc="http://schemas.openxmlformats.org/markup-compatibility/2006">
              <mc:Choice xmlns:v="urn:schemas-microsoft-com:vml" Requires="v">
                <p:oleObj spid="_x0000_s3084" name="Documento" r:id="rId3" imgW="5619988" imgH="1967009" progId="Word.Document.12">
                  <p:embed/>
                </p:oleObj>
              </mc:Choice>
              <mc:Fallback>
                <p:oleObj name="Documento" r:id="rId3" imgW="5619988" imgH="1967009" progId="Word.Document.12">
                  <p:embed/>
                  <p:pic>
                    <p:nvPicPr>
                      <p:cNvPr id="0" name=""/>
                      <p:cNvPicPr/>
                      <p:nvPr/>
                    </p:nvPicPr>
                    <p:blipFill>
                      <a:blip r:embed="rId4"/>
                      <a:stretch>
                        <a:fillRect/>
                      </a:stretch>
                    </p:blipFill>
                    <p:spPr>
                      <a:xfrm>
                        <a:off x="1188720" y="1084218"/>
                        <a:ext cx="9744891" cy="4767942"/>
                      </a:xfrm>
                      <a:prstGeom prst="rect">
                        <a:avLst/>
                      </a:prstGeom>
                    </p:spPr>
                  </p:pic>
                </p:oleObj>
              </mc:Fallback>
            </mc:AlternateContent>
          </a:graphicData>
        </a:graphic>
      </p:graphicFrame>
    </p:spTree>
    <p:extLst>
      <p:ext uri="{BB962C8B-B14F-4D97-AF65-F5344CB8AC3E}">
        <p14:creationId xmlns:p14="http://schemas.microsoft.com/office/powerpoint/2010/main" val="297444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233749" y="1828799"/>
            <a:ext cx="7994467" cy="3344092"/>
          </a:xfrm>
          <a:prstGeom prst="rect">
            <a:avLst/>
          </a:prstGeom>
        </p:spPr>
      </p:pic>
    </p:spTree>
    <p:extLst>
      <p:ext uri="{BB962C8B-B14F-4D97-AF65-F5344CB8AC3E}">
        <p14:creationId xmlns:p14="http://schemas.microsoft.com/office/powerpoint/2010/main" val="2108221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20240" y="1580606"/>
            <a:ext cx="8451669" cy="2677656"/>
          </a:xfrm>
          <a:prstGeom prst="rect">
            <a:avLst/>
          </a:prstGeom>
          <a:noFill/>
        </p:spPr>
        <p:txBody>
          <a:bodyPr wrap="square" rtlCol="0">
            <a:spAutoFit/>
          </a:bodyPr>
          <a:lstStyle/>
          <a:p>
            <a:r>
              <a:rPr lang="es-MX" sz="1400" b="1" dirty="0">
                <a:latin typeface="Tahoma" panose="020B0604030504040204" pitchFamily="34" charset="0"/>
                <a:ea typeface="Tahoma" panose="020B0604030504040204" pitchFamily="34" charset="0"/>
                <a:cs typeface="Tahoma" panose="020B0604030504040204" pitchFamily="34" charset="0"/>
              </a:rPr>
              <a:t>Observación:</a:t>
            </a:r>
            <a:r>
              <a:rPr lang="es-MX" sz="1400" dirty="0">
                <a:latin typeface="Tahoma" panose="020B0604030504040204" pitchFamily="34" charset="0"/>
                <a:ea typeface="Tahoma" panose="020B0604030504040204" pitchFamily="34" charset="0"/>
                <a:cs typeface="Tahoma" panose="020B0604030504040204" pitchFamily="34" charset="0"/>
              </a:rPr>
              <a:t> </a:t>
            </a:r>
            <a:endParaRPr lang="es-MX" sz="1400" dirty="0" smtClean="0">
              <a:latin typeface="Tahoma" panose="020B0604030504040204" pitchFamily="34" charset="0"/>
              <a:ea typeface="Tahoma" panose="020B0604030504040204" pitchFamily="34" charset="0"/>
              <a:cs typeface="Tahoma" panose="020B0604030504040204" pitchFamily="34" charset="0"/>
            </a:endParaRPr>
          </a:p>
          <a:p>
            <a:endParaRPr lang="es-MX" sz="1400" dirty="0">
              <a:latin typeface="Tahoma" panose="020B0604030504040204" pitchFamily="34" charset="0"/>
              <a:ea typeface="Tahoma" panose="020B0604030504040204" pitchFamily="34" charset="0"/>
              <a:cs typeface="Tahoma" panose="020B0604030504040204" pitchFamily="34" charset="0"/>
            </a:endParaRPr>
          </a:p>
          <a:p>
            <a:endParaRPr lang="es-MX" sz="1400" dirty="0" smtClean="0">
              <a:latin typeface="Tahoma" panose="020B0604030504040204" pitchFamily="34" charset="0"/>
              <a:ea typeface="Tahoma" panose="020B0604030504040204" pitchFamily="34" charset="0"/>
              <a:cs typeface="Tahoma" panose="020B0604030504040204" pitchFamily="34" charset="0"/>
            </a:endParaRPr>
          </a:p>
          <a:p>
            <a:endParaRPr lang="es-MX" sz="1400" dirty="0">
              <a:latin typeface="Tahoma" panose="020B0604030504040204" pitchFamily="34" charset="0"/>
              <a:ea typeface="Tahoma" panose="020B0604030504040204" pitchFamily="34" charset="0"/>
              <a:cs typeface="Tahoma" panose="020B0604030504040204" pitchFamily="34" charset="0"/>
            </a:endParaRPr>
          </a:p>
          <a:p>
            <a:pPr algn="just"/>
            <a:r>
              <a:rPr lang="es-MX" sz="1400" dirty="0">
                <a:latin typeface="Tahoma" panose="020B0604030504040204" pitchFamily="34" charset="0"/>
                <a:ea typeface="Tahoma" panose="020B0604030504040204" pitchFamily="34" charset="0"/>
                <a:cs typeface="Tahoma" panose="020B0604030504040204" pitchFamily="34" charset="0"/>
              </a:rPr>
              <a:t>La buena actitud y disposición, respeto y atención será factor determinante para la aprobación de los cursos.</a:t>
            </a:r>
          </a:p>
          <a:p>
            <a:pPr algn="just"/>
            <a:endParaRPr lang="es-MX" sz="1400" dirty="0">
              <a:latin typeface="Tahoma" panose="020B0604030504040204" pitchFamily="34" charset="0"/>
              <a:ea typeface="Tahoma" panose="020B0604030504040204" pitchFamily="34" charset="0"/>
              <a:cs typeface="Tahoma" panose="020B0604030504040204" pitchFamily="34" charset="0"/>
            </a:endParaRPr>
          </a:p>
          <a:p>
            <a:pPr algn="just"/>
            <a:r>
              <a:rPr lang="es-MX" sz="1400" dirty="0">
                <a:latin typeface="Tahoma" panose="020B0604030504040204" pitchFamily="34" charset="0"/>
                <a:ea typeface="Tahoma" panose="020B0604030504040204" pitchFamily="34" charset="0"/>
                <a:cs typeface="Tahoma" panose="020B0604030504040204" pitchFamily="34" charset="0"/>
              </a:rPr>
              <a:t>Todas las evidencias (desempeño, conocimiento y de producto) que muestre el alumno a través del portafolio, serán acompañadas de Rúbricas, Listas de cotejo y/o Escalas de estimación que previamente dio a conocer el docente.</a:t>
            </a:r>
          </a:p>
          <a:p>
            <a:pPr algn="just"/>
            <a:r>
              <a:rPr lang="es-MX" sz="1400" dirty="0">
                <a:latin typeface="Tahoma" panose="020B0604030504040204" pitchFamily="34" charset="0"/>
                <a:ea typeface="Tahoma" panose="020B0604030504040204" pitchFamily="34" charset="0"/>
                <a:cs typeface="Tahoma" panose="020B0604030504040204" pitchFamily="34" charset="0"/>
              </a:rPr>
              <a:t>Todas las unidades deben ser acreditadas con el mínimo de 6 y con una asistencia del 85 % por unidad evaluada.</a:t>
            </a:r>
          </a:p>
        </p:txBody>
      </p:sp>
    </p:spTree>
    <p:extLst>
      <p:ext uri="{BB962C8B-B14F-4D97-AF65-F5344CB8AC3E}">
        <p14:creationId xmlns:p14="http://schemas.microsoft.com/office/powerpoint/2010/main" val="415232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4773" y="1047447"/>
            <a:ext cx="9601196" cy="1303867"/>
          </a:xfrm>
        </p:spPr>
        <p:txBody>
          <a:bodyPr>
            <a:normAutofit/>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PROPÓSITO GENERAL DEL CURSO</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342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06285" y="1946366"/>
            <a:ext cx="9692640" cy="3046988"/>
          </a:xfrm>
          <a:prstGeom prst="rect">
            <a:avLst/>
          </a:prstGeom>
          <a:noFill/>
        </p:spPr>
        <p:txBody>
          <a:bodyPr wrap="square" rtlCol="0">
            <a:spAutoFit/>
          </a:bodyPr>
          <a:lstStyle/>
          <a:p>
            <a:pPr algn="ctr"/>
            <a:r>
              <a:rPr lang="es-MX" sz="2400" dirty="0" smtClean="0">
                <a:latin typeface="Tahoma" panose="020B0604030504040204" pitchFamily="34" charset="0"/>
                <a:ea typeface="Tahoma" panose="020B0604030504040204" pitchFamily="34" charset="0"/>
                <a:cs typeface="Tahoma" panose="020B0604030504040204" pitchFamily="34" charset="0"/>
              </a:rPr>
              <a:t>A partir de los aprendizajes teóricos y metodológicos construidos del curso Estudio del mundo</a:t>
            </a:r>
          </a:p>
          <a:p>
            <a:pPr algn="ctr"/>
            <a:r>
              <a:rPr lang="es-MX" sz="2400" dirty="0" smtClean="0">
                <a:latin typeface="Tahoma" panose="020B0604030504040204" pitchFamily="34" charset="0"/>
                <a:ea typeface="Tahoma" panose="020B0604030504040204" pitchFamily="34" charset="0"/>
                <a:cs typeface="Tahoma" panose="020B0604030504040204" pitchFamily="34" charset="0"/>
              </a:rPr>
              <a:t>social, las estudiantes normalistas pondrán en juego las experiencias de observación y práctica en</a:t>
            </a:r>
          </a:p>
          <a:p>
            <a:pPr algn="ctr"/>
            <a:r>
              <a:rPr lang="es-MX" sz="2400" dirty="0" smtClean="0">
                <a:latin typeface="Tahoma" panose="020B0604030504040204" pitchFamily="34" charset="0"/>
                <a:ea typeface="Tahoma" panose="020B0604030504040204" pitchFamily="34" charset="0"/>
                <a:cs typeface="Tahoma" panose="020B0604030504040204" pitchFamily="34" charset="0"/>
              </a:rPr>
              <a:t>los centros de preescolar para diseñar actividades que posibiliten la exploración y reflexión de las</a:t>
            </a:r>
          </a:p>
          <a:p>
            <a:pPr algn="ctr"/>
            <a:r>
              <a:rPr lang="es-MX" sz="2400" dirty="0" smtClean="0">
                <a:latin typeface="Tahoma" panose="020B0604030504040204" pitchFamily="34" charset="0"/>
                <a:ea typeface="Tahoma" panose="020B0604030504040204" pitchFamily="34" charset="0"/>
                <a:cs typeface="Tahoma" panose="020B0604030504040204" pitchFamily="34" charset="0"/>
              </a:rPr>
              <a:t>niñas y niños de preescolar sobre los procesos de socialización de su mundo social. </a:t>
            </a:r>
            <a:endParaRPr lang="es-MX"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792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Cursos con los que se relaciona</a:t>
            </a:r>
            <a:endParaRPr lang="es-MX"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a:xfrm>
            <a:off x="1295401" y="2556932"/>
            <a:ext cx="9601196" cy="2929468"/>
          </a:xfrm>
        </p:spPr>
        <p:txBody>
          <a:bodyPr>
            <a:normAutofit/>
          </a:bodyPr>
          <a:lstStyle/>
          <a:p>
            <a:r>
              <a:rPr lang="es-MX" sz="2000" dirty="0" smtClean="0">
                <a:latin typeface="Tahoma" panose="020B0604030504040204" pitchFamily="34" charset="0"/>
                <a:ea typeface="Tahoma" panose="020B0604030504040204" pitchFamily="34" charset="0"/>
                <a:cs typeface="Tahoma" panose="020B0604030504040204" pitchFamily="34" charset="0"/>
              </a:rPr>
              <a:t>Desarrollo y aprendizaje</a:t>
            </a:r>
          </a:p>
          <a:p>
            <a:r>
              <a:rPr lang="es-MX" sz="2000" dirty="0" smtClean="0">
                <a:latin typeface="Tahoma" panose="020B0604030504040204" pitchFamily="34" charset="0"/>
                <a:ea typeface="Tahoma" panose="020B0604030504040204" pitchFamily="34" charset="0"/>
                <a:cs typeface="Tahoma" panose="020B0604030504040204" pitchFamily="34" charset="0"/>
              </a:rPr>
              <a:t>Lenguaje y comunicación </a:t>
            </a:r>
          </a:p>
          <a:p>
            <a:r>
              <a:rPr lang="es-MX" sz="2000" dirty="0" smtClean="0">
                <a:latin typeface="Tahoma" panose="020B0604030504040204" pitchFamily="34" charset="0"/>
                <a:ea typeface="Tahoma" panose="020B0604030504040204" pitchFamily="34" charset="0"/>
                <a:cs typeface="Tahoma" panose="020B0604030504040204" pitchFamily="34" charset="0"/>
              </a:rPr>
              <a:t>Educación socioemocional</a:t>
            </a:r>
          </a:p>
          <a:p>
            <a:r>
              <a:rPr lang="es-MX" sz="2000" dirty="0" smtClean="0">
                <a:latin typeface="Tahoma" panose="020B0604030504040204" pitchFamily="34" charset="0"/>
                <a:ea typeface="Tahoma" panose="020B0604030504040204" pitchFamily="34" charset="0"/>
                <a:cs typeface="Tahoma" panose="020B0604030504040204" pitchFamily="34" charset="0"/>
              </a:rPr>
              <a:t>Estudio del Mundo Social</a:t>
            </a:r>
          </a:p>
          <a:p>
            <a:r>
              <a:rPr lang="es-MX" sz="2000" dirty="0" smtClean="0">
                <a:latin typeface="Tahoma" panose="020B0604030504040204" pitchFamily="34" charset="0"/>
                <a:ea typeface="Tahoma" panose="020B0604030504040204" pitchFamily="34" charset="0"/>
                <a:cs typeface="Tahoma" panose="020B0604030504040204" pitchFamily="34" charset="0"/>
              </a:rPr>
              <a:t>Atención a la diversidad</a:t>
            </a:r>
          </a:p>
          <a:p>
            <a:r>
              <a:rPr lang="es-MX" sz="2000" dirty="0" smtClean="0">
                <a:latin typeface="Tahoma" panose="020B0604030504040204" pitchFamily="34" charset="0"/>
                <a:ea typeface="Tahoma" panose="020B0604030504040204" pitchFamily="34" charset="0"/>
                <a:cs typeface="Tahoma" panose="020B0604030504040204" pitchFamily="34" charset="0"/>
              </a:rPr>
              <a:t>Educación inclusiva</a:t>
            </a:r>
          </a:p>
          <a:p>
            <a:endParaRPr lang="es-MX"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057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Descripción general del curso</a:t>
            </a:r>
            <a:endParaRPr lang="es-MX"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a:xfrm>
            <a:off x="1295402" y="2974943"/>
            <a:ext cx="9601196" cy="2354702"/>
          </a:xfrm>
        </p:spPr>
        <p:txBody>
          <a:bodyPr/>
          <a:lstStyle/>
          <a:p>
            <a:pPr marL="0" indent="0" algn="just">
              <a:buNone/>
            </a:pP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El curso Estrategias para la exploración del mundo social, tiene como antecedente inmediato al curso de tercer semestre Estudio del Mundo Social, donde las estudiantes normalistas reflexionaron entre otras cosas, sobre los procesos de socialización que pueden vivir los niños a esta edad y la función social que tiene la escuela vinculada a estos procesos.</a:t>
            </a:r>
          </a:p>
        </p:txBody>
      </p:sp>
    </p:spTree>
    <p:extLst>
      <p:ext uri="{BB962C8B-B14F-4D97-AF65-F5344CB8AC3E}">
        <p14:creationId xmlns:p14="http://schemas.microsoft.com/office/powerpoint/2010/main" val="11126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06286" y="1750423"/>
            <a:ext cx="9640389" cy="3046988"/>
          </a:xfrm>
          <a:prstGeom prst="rect">
            <a:avLst/>
          </a:prstGeom>
          <a:noFill/>
        </p:spPr>
        <p:txBody>
          <a:bodyPr wrap="square" rtlCol="0">
            <a:spAutoFit/>
          </a:bodyPr>
          <a:lstStyle/>
          <a:p>
            <a:pPr algn="just"/>
            <a:r>
              <a:rPr lang="es-MX" sz="2400" dirty="0">
                <a:latin typeface="Tahoma" panose="020B0604030504040204" pitchFamily="34" charset="0"/>
                <a:ea typeface="Tahoma" panose="020B0604030504040204" pitchFamily="34" charset="0"/>
                <a:cs typeface="Tahoma" panose="020B0604030504040204" pitchFamily="34" charset="0"/>
              </a:rPr>
              <a:t>En este curso se abordarán tres esferas o ámbitos del desarrollo social de los niños y niñas de preescolar: </a:t>
            </a:r>
            <a:endParaRPr lang="es-MX"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s-MX" sz="2400" dirty="0" smtClean="0">
                <a:latin typeface="Tahoma" panose="020B0604030504040204" pitchFamily="34" charset="0"/>
                <a:ea typeface="Tahoma" panose="020B0604030504040204" pitchFamily="34" charset="0"/>
                <a:cs typeface="Tahoma" panose="020B0604030504040204" pitchFamily="34" charset="0"/>
              </a:rPr>
              <a:t>1º es </a:t>
            </a:r>
            <a:r>
              <a:rPr lang="es-MX" sz="2400" dirty="0">
                <a:latin typeface="Tahoma" panose="020B0604030504040204" pitchFamily="34" charset="0"/>
                <a:ea typeface="Tahoma" panose="020B0604030504040204" pitchFamily="34" charset="0"/>
                <a:cs typeface="Tahoma" panose="020B0604030504040204" pitchFamily="34" charset="0"/>
              </a:rPr>
              <a:t>el que tiene que ver con el reconocimiento y valoración de sí mismo y de los </a:t>
            </a:r>
            <a:r>
              <a:rPr lang="es-MX" sz="2400" dirty="0" smtClean="0">
                <a:latin typeface="Tahoma" panose="020B0604030504040204" pitchFamily="34" charset="0"/>
                <a:ea typeface="Tahoma" panose="020B0604030504040204" pitchFamily="34" charset="0"/>
                <a:cs typeface="Tahoma" panose="020B0604030504040204" pitchFamily="34" charset="0"/>
              </a:rPr>
              <a:t>otros</a:t>
            </a:r>
          </a:p>
          <a:p>
            <a:pPr algn="just"/>
            <a:r>
              <a:rPr lang="es-MX" sz="2400" dirty="0" smtClean="0">
                <a:latin typeface="Tahoma" panose="020B0604030504040204" pitchFamily="34" charset="0"/>
                <a:ea typeface="Tahoma" panose="020B0604030504040204" pitchFamily="34" charset="0"/>
                <a:cs typeface="Tahoma" panose="020B0604030504040204" pitchFamily="34" charset="0"/>
              </a:rPr>
              <a:t>2º corresponde </a:t>
            </a:r>
            <a:r>
              <a:rPr lang="es-MX" sz="2400" dirty="0">
                <a:latin typeface="Tahoma" panose="020B0604030504040204" pitchFamily="34" charset="0"/>
                <a:ea typeface="Tahoma" panose="020B0604030504040204" pitchFamily="34" charset="0"/>
                <a:cs typeface="Tahoma" panose="020B0604030504040204" pitchFamily="34" charset="0"/>
              </a:rPr>
              <a:t>a las relaciones que construye con su familia </a:t>
            </a:r>
            <a:endParaRPr lang="es-MX"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s-MX" sz="2400" dirty="0" smtClean="0">
                <a:latin typeface="Tahoma" panose="020B0604030504040204" pitchFamily="34" charset="0"/>
                <a:ea typeface="Tahoma" panose="020B0604030504040204" pitchFamily="34" charset="0"/>
                <a:cs typeface="Tahoma" panose="020B0604030504040204" pitchFamily="34" charset="0"/>
              </a:rPr>
              <a:t>3º el </a:t>
            </a:r>
            <a:r>
              <a:rPr lang="es-MX" sz="2400" dirty="0">
                <a:latin typeface="Tahoma" panose="020B0604030504040204" pitchFamily="34" charset="0"/>
                <a:ea typeface="Tahoma" panose="020B0604030504040204" pitchFamily="34" charset="0"/>
                <a:cs typeface="Tahoma" panose="020B0604030504040204" pitchFamily="34" charset="0"/>
              </a:rPr>
              <a:t>que edifica con el mundo fuera de su familia y que incluye además de la escuela, aquellos espacios de socialización institucional y comunitario. </a:t>
            </a:r>
          </a:p>
        </p:txBody>
      </p:sp>
    </p:spTree>
    <p:extLst>
      <p:ext uri="{BB962C8B-B14F-4D97-AF65-F5344CB8AC3E}">
        <p14:creationId xmlns:p14="http://schemas.microsoft.com/office/powerpoint/2010/main" val="405235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45919" y="1802674"/>
            <a:ext cx="8843555" cy="3785652"/>
          </a:xfrm>
          <a:prstGeom prst="rect">
            <a:avLst/>
          </a:prstGeom>
          <a:noFill/>
        </p:spPr>
        <p:txBody>
          <a:bodyPr wrap="square" rtlCol="0">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Abordar estos ámbitos de socialización implicará problematizar desde las actividades de práctica profesional cómo se construye la identidad de los niños en sus múltiples facetas y tensiones; identificar a la familia como ese primer espacio de sostenimiento afectivo que se verá enriquecido por otros vínculos y referentes de familia, vinculados a las familias de sus compañeros y por último el establecimiento de códigos, reglas y acuerdos que posibilitan incidir en nuevas formas, más conscientes de socialización, como es la escuela, las instituciones públicas y la vida comunitaria. Las estudiantes normalistas recurrirán a los referentes teóricos y metodológicos que permitan crear espacios de encuentro con la propia identidad de los niños y niñas, las tensiones al convivir con sus pares y las formas en que participan de la vida social e institucional</a:t>
            </a:r>
            <a:r>
              <a:rPr lang="es-MX" dirty="0"/>
              <a:t>. </a:t>
            </a:r>
          </a:p>
        </p:txBody>
      </p:sp>
    </p:spTree>
    <p:extLst>
      <p:ext uri="{BB962C8B-B14F-4D97-AF65-F5344CB8AC3E}">
        <p14:creationId xmlns:p14="http://schemas.microsoft.com/office/powerpoint/2010/main" val="16412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Competencias del perfil de egreso a las que contribuye el curso</a:t>
            </a:r>
            <a:endParaRPr lang="es-MX"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sz="half" idx="1"/>
          </p:nvPr>
        </p:nvSpPr>
        <p:spPr>
          <a:xfrm>
            <a:off x="1295402" y="2560319"/>
            <a:ext cx="4718304" cy="3618411"/>
          </a:xfrm>
        </p:spPr>
        <p:txBody>
          <a:bodyPr>
            <a:normAutofit lnSpcReduction="10000"/>
          </a:bodyPr>
          <a:lstStyle/>
          <a:p>
            <a:pPr marL="0" indent="0">
              <a:buNone/>
            </a:pPr>
            <a:r>
              <a:rPr lang="es-MX"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Competencias genéricas </a:t>
            </a:r>
          </a:p>
          <a:p>
            <a:r>
              <a:rPr lang="es-MX" sz="1500" dirty="0">
                <a:latin typeface="Tahoma" panose="020B0604030504040204" pitchFamily="34" charset="0"/>
                <a:ea typeface="Tahoma" panose="020B0604030504040204" pitchFamily="34" charset="0"/>
                <a:cs typeface="Tahoma" panose="020B0604030504040204" pitchFamily="34" charset="0"/>
              </a:rPr>
              <a:t>Soluciona problemas y toma decisiones utilizando su pensamiento crítico y creativo.</a:t>
            </a:r>
          </a:p>
          <a:p>
            <a:r>
              <a:rPr lang="es-MX" sz="1500" dirty="0" smtClean="0">
                <a:latin typeface="Tahoma" panose="020B0604030504040204" pitchFamily="34" charset="0"/>
                <a:ea typeface="Tahoma" panose="020B0604030504040204" pitchFamily="34" charset="0"/>
                <a:cs typeface="Tahoma" panose="020B0604030504040204" pitchFamily="34" charset="0"/>
              </a:rPr>
              <a:t>Aprende </a:t>
            </a:r>
            <a:r>
              <a:rPr lang="es-MX" sz="1500" dirty="0">
                <a:latin typeface="Tahoma" panose="020B0604030504040204" pitchFamily="34" charset="0"/>
                <a:ea typeface="Tahoma" panose="020B0604030504040204" pitchFamily="34" charset="0"/>
                <a:cs typeface="Tahoma" panose="020B0604030504040204" pitchFamily="34" charset="0"/>
              </a:rPr>
              <a:t>de manera autónoma y muestra iniciativa para autorregularse y </a:t>
            </a:r>
            <a:r>
              <a:rPr lang="es-MX" sz="1500" dirty="0" smtClean="0">
                <a:latin typeface="Tahoma" panose="020B0604030504040204" pitchFamily="34" charset="0"/>
                <a:ea typeface="Tahoma" panose="020B0604030504040204" pitchFamily="34" charset="0"/>
                <a:cs typeface="Tahoma" panose="020B0604030504040204" pitchFamily="34" charset="0"/>
              </a:rPr>
              <a:t>fortalecer su </a:t>
            </a:r>
            <a:r>
              <a:rPr lang="es-MX" sz="1500" dirty="0">
                <a:latin typeface="Tahoma" panose="020B0604030504040204" pitchFamily="34" charset="0"/>
                <a:ea typeface="Tahoma" panose="020B0604030504040204" pitchFamily="34" charset="0"/>
                <a:cs typeface="Tahoma" panose="020B0604030504040204" pitchFamily="34" charset="0"/>
              </a:rPr>
              <a:t>desarrollo personal.</a:t>
            </a:r>
          </a:p>
          <a:p>
            <a:r>
              <a:rPr lang="es-MX" sz="1500" dirty="0" smtClean="0">
                <a:latin typeface="Tahoma" panose="020B0604030504040204" pitchFamily="34" charset="0"/>
                <a:ea typeface="Tahoma" panose="020B0604030504040204" pitchFamily="34" charset="0"/>
                <a:cs typeface="Tahoma" panose="020B0604030504040204" pitchFamily="34" charset="0"/>
              </a:rPr>
              <a:t>Colabora </a:t>
            </a:r>
            <a:r>
              <a:rPr lang="es-MX" sz="1500" dirty="0">
                <a:latin typeface="Tahoma" panose="020B0604030504040204" pitchFamily="34" charset="0"/>
                <a:ea typeface="Tahoma" panose="020B0604030504040204" pitchFamily="34" charset="0"/>
                <a:cs typeface="Tahoma" panose="020B0604030504040204" pitchFamily="34" charset="0"/>
              </a:rPr>
              <a:t>con diversos actores para generar proyectos innovadores de </a:t>
            </a:r>
            <a:r>
              <a:rPr lang="es-MX" sz="1500" dirty="0" smtClean="0">
                <a:latin typeface="Tahoma" panose="020B0604030504040204" pitchFamily="34" charset="0"/>
                <a:ea typeface="Tahoma" panose="020B0604030504040204" pitchFamily="34" charset="0"/>
                <a:cs typeface="Tahoma" panose="020B0604030504040204" pitchFamily="34" charset="0"/>
              </a:rPr>
              <a:t>impacto social </a:t>
            </a:r>
            <a:r>
              <a:rPr lang="es-MX" sz="1500" dirty="0">
                <a:latin typeface="Tahoma" panose="020B0604030504040204" pitchFamily="34" charset="0"/>
                <a:ea typeface="Tahoma" panose="020B0604030504040204" pitchFamily="34" charset="0"/>
                <a:cs typeface="Tahoma" panose="020B0604030504040204" pitchFamily="34" charset="0"/>
              </a:rPr>
              <a:t>y educativo.</a:t>
            </a:r>
          </a:p>
          <a:p>
            <a:r>
              <a:rPr lang="es-MX" sz="1500" dirty="0" smtClean="0">
                <a:latin typeface="Tahoma" panose="020B0604030504040204" pitchFamily="34" charset="0"/>
                <a:ea typeface="Tahoma" panose="020B0604030504040204" pitchFamily="34" charset="0"/>
                <a:cs typeface="Tahoma" panose="020B0604030504040204" pitchFamily="34" charset="0"/>
              </a:rPr>
              <a:t>Utiliza </a:t>
            </a:r>
            <a:r>
              <a:rPr lang="es-MX" sz="1500" dirty="0">
                <a:latin typeface="Tahoma" panose="020B0604030504040204" pitchFamily="34" charset="0"/>
                <a:ea typeface="Tahoma" panose="020B0604030504040204" pitchFamily="34" charset="0"/>
                <a:cs typeface="Tahoma" panose="020B0604030504040204" pitchFamily="34" charset="0"/>
              </a:rPr>
              <a:t>las tecnologías de la información y la comunicación de manera crítica.</a:t>
            </a:r>
          </a:p>
          <a:p>
            <a:r>
              <a:rPr lang="es-MX" sz="1500" dirty="0" smtClean="0">
                <a:latin typeface="Tahoma" panose="020B0604030504040204" pitchFamily="34" charset="0"/>
                <a:ea typeface="Tahoma" panose="020B0604030504040204" pitchFamily="34" charset="0"/>
                <a:cs typeface="Tahoma" panose="020B0604030504040204" pitchFamily="34" charset="0"/>
              </a:rPr>
              <a:t>Aplica </a:t>
            </a:r>
            <a:r>
              <a:rPr lang="es-MX" sz="1500" dirty="0">
                <a:latin typeface="Tahoma" panose="020B0604030504040204" pitchFamily="34" charset="0"/>
                <a:ea typeface="Tahoma" panose="020B0604030504040204" pitchFamily="34" charset="0"/>
                <a:cs typeface="Tahoma" panose="020B0604030504040204" pitchFamily="34" charset="0"/>
              </a:rPr>
              <a:t>sus habilidades lingüísticas y comunicativas en diversos contextos.</a:t>
            </a:r>
          </a:p>
          <a:p>
            <a:pPr marL="0" indent="0">
              <a:buNone/>
            </a:pPr>
            <a:endParaRPr lang="es-MX" dirty="0"/>
          </a:p>
        </p:txBody>
      </p:sp>
      <p:sp>
        <p:nvSpPr>
          <p:cNvPr id="4" name="Marcador de contenido 3"/>
          <p:cNvSpPr>
            <a:spLocks noGrp="1"/>
          </p:cNvSpPr>
          <p:nvPr>
            <p:ph sz="half" idx="2"/>
          </p:nvPr>
        </p:nvSpPr>
        <p:spPr>
          <a:xfrm>
            <a:off x="6181344" y="2560320"/>
            <a:ext cx="4718304" cy="3618410"/>
          </a:xfrm>
        </p:spPr>
        <p:txBody>
          <a:bodyPr>
            <a:normAutofit lnSpcReduction="10000"/>
          </a:bodyPr>
          <a:lstStyle/>
          <a:p>
            <a:pPr marL="0" indent="0">
              <a:buNone/>
            </a:pPr>
            <a:r>
              <a:rPr lang="es-MX" sz="14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Competencias profesionales</a:t>
            </a:r>
          </a:p>
          <a:p>
            <a:r>
              <a:rPr lang="es-MX" sz="1000" dirty="0">
                <a:latin typeface="Tahoma" panose="020B0604030504040204" pitchFamily="34" charset="0"/>
                <a:ea typeface="Tahoma" panose="020B0604030504040204" pitchFamily="34" charset="0"/>
                <a:cs typeface="Tahoma" panose="020B0604030504040204" pitchFamily="34" charset="0"/>
              </a:rPr>
              <a:t>Detecta los procesos de aprendizaje de sus alumnos para favorecer su desarrollo cognitivo y socioemocional</a:t>
            </a:r>
            <a:r>
              <a:rPr lang="es-MX" sz="1000" dirty="0" smtClean="0">
                <a:latin typeface="Tahoma" panose="020B0604030504040204" pitchFamily="34" charset="0"/>
                <a:ea typeface="Tahoma" panose="020B0604030504040204" pitchFamily="34" charset="0"/>
                <a:cs typeface="Tahoma" panose="020B0604030504040204" pitchFamily="34" charset="0"/>
              </a:rPr>
              <a:t>.</a:t>
            </a:r>
          </a:p>
          <a:p>
            <a:r>
              <a:rPr lang="es-MX" sz="1000" dirty="0">
                <a:latin typeface="Tahoma" panose="020B0604030504040204" pitchFamily="34" charset="0"/>
                <a:ea typeface="Tahoma" panose="020B0604030504040204" pitchFamily="34" charset="0"/>
                <a:cs typeface="Tahoma" panose="020B0604030504040204" pitchFamily="34" charset="0"/>
              </a:rPr>
              <a:t>Aplica el plan y programas de estudio para alcanzar los propósitos educativos y contribuir al pleno desenvolvimiento de las </a:t>
            </a:r>
            <a:r>
              <a:rPr lang="es-MX" sz="1000" dirty="0" smtClean="0">
                <a:latin typeface="Tahoma" panose="020B0604030504040204" pitchFamily="34" charset="0"/>
                <a:ea typeface="Tahoma" panose="020B0604030504040204" pitchFamily="34" charset="0"/>
                <a:cs typeface="Tahoma" panose="020B0604030504040204" pitchFamily="34" charset="0"/>
              </a:rPr>
              <a:t>capacidades </a:t>
            </a:r>
            <a:r>
              <a:rPr lang="es-MX" sz="1000" dirty="0">
                <a:latin typeface="Tahoma" panose="020B0604030504040204" pitchFamily="34" charset="0"/>
                <a:ea typeface="Tahoma" panose="020B0604030504040204" pitchFamily="34" charset="0"/>
                <a:cs typeface="Tahoma" panose="020B0604030504040204" pitchFamily="34" charset="0"/>
              </a:rPr>
              <a:t>de sus alumnos</a:t>
            </a:r>
            <a:r>
              <a:rPr lang="es-MX" sz="1000" dirty="0" smtClean="0">
                <a:latin typeface="Tahoma" panose="020B0604030504040204" pitchFamily="34" charset="0"/>
                <a:ea typeface="Tahoma" panose="020B0604030504040204" pitchFamily="34" charset="0"/>
                <a:cs typeface="Tahoma" panose="020B0604030504040204" pitchFamily="34" charset="0"/>
              </a:rPr>
              <a:t>.</a:t>
            </a:r>
          </a:p>
          <a:p>
            <a:r>
              <a:rPr lang="es-MX" sz="1000" dirty="0">
                <a:latin typeface="Tahoma" panose="020B0604030504040204" pitchFamily="34" charset="0"/>
                <a:ea typeface="Tahoma" panose="020B0604030504040204" pitchFamily="34" charset="0"/>
                <a:cs typeface="Tahoma" panose="020B060403050404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r>
              <a:rPr lang="es-MX" sz="1000" dirty="0" smtClean="0"/>
              <a:t>.</a:t>
            </a:r>
          </a:p>
          <a:p>
            <a:r>
              <a:rPr lang="es-MX" sz="1000" dirty="0">
                <a:latin typeface="Tahoma" panose="020B0604030504040204" pitchFamily="34" charset="0"/>
                <a:ea typeface="Tahoma" panose="020B0604030504040204" pitchFamily="34" charset="0"/>
                <a:cs typeface="Tahoma" panose="020B0604030504040204" pitchFamily="34" charset="0"/>
              </a:rPr>
              <a:t>Emplea la evaluación para intervenir en los diferentes ámbitos y momentos de la tarea educativa para mejorar los aprendizajes de sus alumnos</a:t>
            </a:r>
            <a:r>
              <a:rPr lang="es-MX" sz="1000" dirty="0" smtClean="0">
                <a:latin typeface="Tahoma" panose="020B0604030504040204" pitchFamily="34" charset="0"/>
                <a:ea typeface="Tahoma" panose="020B0604030504040204" pitchFamily="34" charset="0"/>
                <a:cs typeface="Tahoma" panose="020B0604030504040204" pitchFamily="34" charset="0"/>
              </a:rPr>
              <a:t>.</a:t>
            </a:r>
          </a:p>
          <a:p>
            <a:r>
              <a:rPr lang="es-MX" sz="1000" dirty="0">
                <a:latin typeface="Tahoma" panose="020B0604030504040204" pitchFamily="34" charset="0"/>
                <a:ea typeface="Tahoma" panose="020B0604030504040204" pitchFamily="34" charset="0"/>
                <a:cs typeface="Tahoma" panose="020B0604030504040204" pitchFamily="34" charset="0"/>
              </a:rPr>
              <a:t>Integra recursos de la investigación educativa para enriquecer su práctica profesional, expresando su interés por el conocimiento, la ciencia y la mejora de la educación</a:t>
            </a:r>
            <a:r>
              <a:rPr lang="es-MX" sz="1000" dirty="0" smtClean="0">
                <a:latin typeface="Tahoma" panose="020B0604030504040204" pitchFamily="34" charset="0"/>
                <a:ea typeface="Tahoma" panose="020B0604030504040204" pitchFamily="34" charset="0"/>
                <a:cs typeface="Tahoma" panose="020B0604030504040204" pitchFamily="34" charset="0"/>
              </a:rPr>
              <a:t>.</a:t>
            </a:r>
          </a:p>
          <a:p>
            <a:r>
              <a:rPr lang="es-MX" sz="1000" dirty="0">
                <a:latin typeface="Tahoma" panose="020B0604030504040204" pitchFamily="34" charset="0"/>
                <a:ea typeface="Tahoma" panose="020B0604030504040204" pitchFamily="34" charset="0"/>
                <a:cs typeface="Tahoma" panose="020B0604030504040204" pitchFamily="34" charset="0"/>
              </a:rPr>
              <a:t>Actúa de manera ética ante la diversidad de situaciones que se presentan en la práctica profesional.</a:t>
            </a:r>
            <a:endParaRPr lang="es-MX"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83132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129</TotalTime>
  <Words>1504</Words>
  <Application>Microsoft Office PowerPoint</Application>
  <PresentationFormat>Panorámica</PresentationFormat>
  <Paragraphs>106</Paragraphs>
  <Slides>24</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9" baseType="lpstr">
      <vt:lpstr>Arial</vt:lpstr>
      <vt:lpstr>Garamond</vt:lpstr>
      <vt:lpstr>Tahoma</vt:lpstr>
      <vt:lpstr>Orgánico</vt:lpstr>
      <vt:lpstr>Documento</vt:lpstr>
      <vt:lpstr>ENCUADRE  DEL  CURSO</vt:lpstr>
      <vt:lpstr>Presentación de PowerPoint</vt:lpstr>
      <vt:lpstr>PROPÓSITO GENERAL DEL CURSO</vt:lpstr>
      <vt:lpstr>Presentación de PowerPoint</vt:lpstr>
      <vt:lpstr>Cursos con los que se relaciona</vt:lpstr>
      <vt:lpstr>Descripción general del curso</vt:lpstr>
      <vt:lpstr>Presentación de PowerPoint</vt:lpstr>
      <vt:lpstr>Presentación de PowerPoint</vt:lpstr>
      <vt:lpstr>Competencias del perfil de egreso a las que contribuye el curso</vt:lpstr>
      <vt:lpstr>Presentación de PowerPoint</vt:lpstr>
      <vt:lpstr>UNIDAD I</vt:lpstr>
      <vt:lpstr>UNIDAD I</vt:lpstr>
      <vt:lpstr>Bibliografía</vt:lpstr>
      <vt:lpstr>UNIDAD II</vt:lpstr>
      <vt:lpstr>UNIDAD II</vt:lpstr>
      <vt:lpstr>Bibliografía</vt:lpstr>
      <vt:lpstr>UNIDAD III</vt:lpstr>
      <vt:lpstr>UNIDAD III</vt:lpstr>
      <vt:lpstr>Bibliografía</vt:lpstr>
      <vt:lpstr>ACUERDOS DE EVALUACIÓN</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ENCUADRE</dc:title>
  <dc:creator>Ramiro</dc:creator>
  <cp:lastModifiedBy>Ramiro</cp:lastModifiedBy>
  <cp:revision>20</cp:revision>
  <dcterms:created xsi:type="dcterms:W3CDTF">2021-03-07T23:58:16Z</dcterms:created>
  <dcterms:modified xsi:type="dcterms:W3CDTF">2021-03-08T18:23:50Z</dcterms:modified>
</cp:coreProperties>
</file>