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sldIdLst>
    <p:sldId id="258" r:id="rId5"/>
    <p:sldId id="259" r:id="rId6"/>
    <p:sldId id="260" r:id="rId7"/>
    <p:sldId id="261" r:id="rId8"/>
    <p:sldId id="267" r:id="rId9"/>
    <p:sldId id="262" r:id="rId10"/>
    <p:sldId id="263" r:id="rId11"/>
    <p:sldId id="264" r:id="rId12"/>
    <p:sldId id="265" r:id="rId13"/>
    <p:sldId id="268" r:id="rId14"/>
    <p:sldId id="279" r:id="rId15"/>
    <p:sldId id="270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5AC1D13-957E-4D62-962E-A88727B80430}" v="74" dt="2021-08-23T17:21:06.0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48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MA EDITH VARGAS RODRIGUEZ" userId="S::irmaedith.vargas@docentecoahuila.gob.mx::89740f24-9580-4db3-b65c-8821aa4520ce" providerId="AD" clId="Web-{E5AC1D13-957E-4D62-962E-A88727B80430}"/>
    <pc:docChg chg="modSld">
      <pc:chgData name="IRMA EDITH VARGAS RODRIGUEZ" userId="S::irmaedith.vargas@docentecoahuila.gob.mx::89740f24-9580-4db3-b65c-8821aa4520ce" providerId="AD" clId="Web-{E5AC1D13-957E-4D62-962E-A88727B80430}" dt="2021-08-23T17:21:00.067" v="35" actId="20577"/>
      <pc:docMkLst>
        <pc:docMk/>
      </pc:docMkLst>
      <pc:sldChg chg="modSp">
        <pc:chgData name="IRMA EDITH VARGAS RODRIGUEZ" userId="S::irmaedith.vargas@docentecoahuila.gob.mx::89740f24-9580-4db3-b65c-8821aa4520ce" providerId="AD" clId="Web-{E5AC1D13-957E-4D62-962E-A88727B80430}" dt="2021-08-23T17:21:00.067" v="35" actId="20577"/>
        <pc:sldMkLst>
          <pc:docMk/>
          <pc:sldMk cId="1213456689" sldId="258"/>
        </pc:sldMkLst>
        <pc:spChg chg="mod">
          <ac:chgData name="IRMA EDITH VARGAS RODRIGUEZ" userId="S::irmaedith.vargas@docentecoahuila.gob.mx::89740f24-9580-4db3-b65c-8821aa4520ce" providerId="AD" clId="Web-{E5AC1D13-957E-4D62-962E-A88727B80430}" dt="2021-08-23T17:21:00.067" v="35" actId="20577"/>
          <ac:spMkLst>
            <pc:docMk/>
            <pc:sldMk cId="1213456689" sldId="258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ED91B9-DAC9-422D-83F8-980B3D100077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E8AF08-C8D3-4171-8F41-11BFE63AC78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0757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10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11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12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2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3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4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5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6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7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8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1E9C4-AA76-464A-AB1A-FD626D640B8F}" type="slidenum">
              <a:rPr lang="es-ES">
                <a:solidFill>
                  <a:prstClr val="black"/>
                </a:solidFill>
              </a:rPr>
              <a:pPr/>
              <a:t>9</a:t>
            </a:fld>
            <a:endParaRPr lang="es-E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658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8822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7124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89564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3938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890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56756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000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79421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20153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6745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72609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9FA763-8FD4-456D-AA35-47A5D21FC11F}" type="datetimeFigureOut">
              <a:rPr lang="es-ES" smtClean="0"/>
              <a:pPr/>
              <a:t>23/08/2021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12B592-3AE7-49C3-B015-CFB014507C6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63469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500166" y="857232"/>
            <a:ext cx="7056784" cy="480131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s-MX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Escuela Normal de Educación Preescolar</a:t>
            </a:r>
          </a:p>
          <a:p>
            <a:pPr algn="ctr"/>
            <a:endParaRPr lang="es-MX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“PROGRAMA INSTITUCIONAL DE TUTORÍA EDUCATIVA PARA LAS ESCUELAS NORMALES DEL ESTADO DE COAHUILA DE ZARAGOZA ”</a:t>
            </a:r>
          </a:p>
          <a:p>
            <a:pPr algn="ctr"/>
            <a:endParaRPr lang="es-ES_tradnl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ES_tradnl" sz="24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PITEENC</a:t>
            </a: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endParaRPr lang="es-ES_tradnl" b="1" dirty="0">
              <a:solidFill>
                <a:prstClr val="black"/>
              </a:solidFill>
            </a:endParaRPr>
          </a:p>
          <a:p>
            <a:pPr algn="ctr"/>
            <a:r>
              <a:rPr lang="es-ES_tradnl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SEMESTRE.  </a:t>
            </a:r>
            <a:r>
              <a:rPr lang="es-ES_tradnl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SEPTIMO</a:t>
            </a:r>
            <a:endParaRPr lang="es-ES_tradnl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PROFRA. </a:t>
            </a:r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KARLA GRISELDA GARCIA PIMENTEL</a:t>
            </a:r>
            <a:r>
              <a:rPr lang="es-ES_tradn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  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1213456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285852" y="1166843"/>
            <a:ext cx="6572296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_tradnl"/>
              <a:t/>
            </a:r>
            <a:br>
              <a:rPr lang="es-ES_tradnl"/>
            </a:br>
            <a:r>
              <a:rPr lang="es-ES_tradnl"/>
              <a:t/>
            </a:r>
            <a:br>
              <a:rPr lang="es-ES_tradnl"/>
            </a:br>
            <a:r>
              <a:rPr lang="es-ES_tradnl" sz="2400">
                <a:latin typeface="Arial" pitchFamily="34" charset="0"/>
                <a:cs typeface="Arial" pitchFamily="34" charset="0"/>
              </a:rPr>
              <a:t>Trabajos escritos                                 20%                        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/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Participación                                        20%                        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/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Asistencia                                            30%                        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/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Portafolio                                             30%                        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      </a:t>
            </a:r>
            <a:br>
              <a:rPr lang="es-ES_tradnl" sz="2400">
                <a:latin typeface="Arial" pitchFamily="34" charset="0"/>
                <a:cs typeface="Arial" pitchFamily="34" charset="0"/>
              </a:rPr>
            </a:br>
            <a:r>
              <a:rPr lang="es-ES_tradnl" sz="2400">
                <a:latin typeface="Arial" pitchFamily="34" charset="0"/>
                <a:cs typeface="Arial" pitchFamily="34" charset="0"/>
              </a:rPr>
              <a:t>Total de evaluación                           100</a:t>
            </a:r>
            <a:r>
              <a:rPr lang="es-ES_tradnl" sz="3200">
                <a:latin typeface="Arial" pitchFamily="34" charset="0"/>
                <a:cs typeface="Arial" pitchFamily="34" charset="0"/>
              </a:rPr>
              <a:t>%</a:t>
            </a:r>
            <a:endParaRPr lang="es-ES" sz="32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2357422" y="642918"/>
            <a:ext cx="518340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_tradnl" sz="2800" b="1">
                <a:latin typeface="Arial" pitchFamily="34" charset="0"/>
                <a:cs typeface="Arial" pitchFamily="34" charset="0"/>
              </a:rPr>
              <a:t>CRITERIOS DE EVALUACIÓN</a:t>
            </a:r>
            <a:endParaRPr lang="es-ES" sz="2800" b="1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1403648" y="1028343"/>
            <a:ext cx="6552728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>
                <a:latin typeface="Arial" panose="020B0604020202020204" pitchFamily="34" charset="0"/>
                <a:cs typeface="Arial" panose="020B0604020202020204" pitchFamily="34" charset="0"/>
              </a:rPr>
              <a:t>REGLAMENTO DE LA CLASE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Llegar puntualmente a la clase, presentarse con su playera del uniforme.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Traer  en cada clase los materiales  solicitados (cuaderno, lecturas, tareas, etc.), de lo contrario se aplicará las falta correspondiente. 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Mantener la cámara encendida y el audio apagado, hasta que la tutora le solicite.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Entregar en tiempo y forma trabajos y tareas, no se aceptan trabajos fuera de tiempo, sólo si están justificadas las faltas. </a:t>
            </a:r>
          </a:p>
          <a:p>
            <a:pPr algn="just"/>
            <a:r>
              <a:rPr lang="es-MX" sz="2000">
                <a:latin typeface="Arial" panose="020B0604020202020204" pitchFamily="34" charset="0"/>
                <a:cs typeface="Arial" panose="020B0604020202020204" pitchFamily="34" charset="0"/>
              </a:rPr>
              <a:t>- La evaluación final de cada bimestre quedará sujeta a la buena actitud, disposición y respeto en cada sesión, hacia el docente y compañeros, de ser lo contrario automáticamente pasará a una evaluación reprobatoria.</a:t>
            </a:r>
          </a:p>
        </p:txBody>
      </p:sp>
    </p:spTree>
    <p:extLst>
      <p:ext uri="{BB962C8B-B14F-4D97-AF65-F5344CB8AC3E}">
        <p14:creationId xmlns:p14="http://schemas.microsoft.com/office/powerpoint/2010/main" val="29350399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  <a:p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57224" y="2571744"/>
            <a:ext cx="7790915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s-ES" sz="4800" b="1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¡Gracias por su atención !</a:t>
            </a:r>
          </a:p>
        </p:txBody>
      </p:sp>
    </p:spTree>
    <p:extLst>
      <p:ext uri="{BB962C8B-B14F-4D97-AF65-F5344CB8AC3E}">
        <p14:creationId xmlns:p14="http://schemas.microsoft.com/office/powerpoint/2010/main" val="2203349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  <a:p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/>
          </a:p>
          <a:p>
            <a:pPr algn="ctr"/>
            <a:r>
              <a:rPr lang="es-MX" sz="2400" b="1">
                <a:latin typeface="Arial" pitchFamily="34" charset="0"/>
                <a:cs typeface="Arial" pitchFamily="34" charset="0"/>
              </a:rPr>
              <a:t>ENFOQUE</a:t>
            </a:r>
          </a:p>
          <a:p>
            <a:pPr algn="ctr"/>
            <a:endParaRPr lang="es-MX" sz="2400" b="1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s-MX" sz="2400" b="1">
                <a:latin typeface="Arial" pitchFamily="34" charset="0"/>
                <a:cs typeface="Arial" pitchFamily="34" charset="0"/>
              </a:rPr>
              <a:t>Basado en el desarrollo de competencias.</a:t>
            </a:r>
          </a:p>
          <a:p>
            <a:pPr algn="ctr"/>
            <a:r>
              <a:rPr lang="es-MX" sz="2400" b="1">
                <a:latin typeface="Arial" pitchFamily="34" charset="0"/>
                <a:cs typeface="Arial" pitchFamily="34" charset="0"/>
              </a:rPr>
              <a:t>Centrado en el aprendizaje.</a:t>
            </a:r>
          </a:p>
          <a:p>
            <a:pPr algn="ctr"/>
            <a:r>
              <a:rPr lang="es-MX" sz="2400" b="1">
                <a:latin typeface="Arial" pitchFamily="34" charset="0"/>
                <a:cs typeface="Arial" pitchFamily="34" charset="0"/>
              </a:rPr>
              <a:t>Aprendizaje colaborativo.</a:t>
            </a:r>
          </a:p>
          <a:p>
            <a:pPr algn="ctr"/>
            <a:endParaRPr lang="es-MX" b="1">
              <a:latin typeface="Arial" pitchFamily="34" charset="0"/>
              <a:cs typeface="Arial" pitchFamily="34" charset="0"/>
            </a:endParaRPr>
          </a:p>
          <a:p>
            <a:pPr algn="just">
              <a:buNone/>
            </a:pPr>
            <a:r>
              <a:rPr lang="es-MX">
                <a:latin typeface="Arial" pitchFamily="34" charset="0"/>
                <a:cs typeface="Arial" pitchFamily="34" charset="0"/>
              </a:rPr>
              <a:t>    </a:t>
            </a:r>
            <a:r>
              <a:rPr lang="es-MX" sz="2000">
                <a:latin typeface="Arial" pitchFamily="34" charset="0"/>
                <a:cs typeface="Arial" pitchFamily="34" charset="0"/>
              </a:rPr>
              <a:t>La competencia es una capacidad que, no sólo se tiene o se adquiere, sino que se muestra y se demuestra, es operativa, y por tanto, debe responder a las demandas que en determinado momento pueden hacerse a quienes las poseen. También se pone en práctica, en movimiento, frente a determinadas demandas del contexto. </a:t>
            </a:r>
          </a:p>
          <a:p>
            <a:pPr algn="ctr"/>
            <a:endParaRPr lang="es-MX" b="1"/>
          </a:p>
          <a:p>
            <a:pPr algn="ctr"/>
            <a:endParaRPr lang="es-MX" b="1"/>
          </a:p>
        </p:txBody>
      </p:sp>
    </p:spTree>
    <p:extLst>
      <p:ext uri="{BB962C8B-B14F-4D97-AF65-F5344CB8AC3E}">
        <p14:creationId xmlns:p14="http://schemas.microsoft.com/office/powerpoint/2010/main" val="4634909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642910" y="6215082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539553" y="692696"/>
            <a:ext cx="8280919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/>
          </a:p>
          <a:p>
            <a:pPr algn="ctr"/>
            <a:r>
              <a:rPr lang="es-ES_tradnl" sz="2800" b="1">
                <a:latin typeface="Arial" pitchFamily="34" charset="0"/>
                <a:cs typeface="Arial" pitchFamily="34" charset="0"/>
              </a:rPr>
              <a:t>OBJETIVOS</a:t>
            </a:r>
            <a:r>
              <a:rPr lang="es-MX" sz="2800" b="1">
                <a:latin typeface="Arial" pitchFamily="34" charset="0"/>
                <a:cs typeface="Arial" pitchFamily="34" charset="0"/>
              </a:rPr>
              <a:t> QUE SE PRETENDEN CON LA OPERACIÓN DEL PITEENC:</a:t>
            </a:r>
            <a:r>
              <a:rPr lang="es-ES_tradnl" sz="2800" b="1">
                <a:latin typeface="Arial" pitchFamily="34" charset="0"/>
                <a:cs typeface="Arial" pitchFamily="34" charset="0"/>
              </a:rPr>
              <a:t> </a:t>
            </a: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Favorecer el Desarrollo Integral de la Persona.</a:t>
            </a:r>
          </a:p>
          <a:p>
            <a:pPr algn="just"/>
            <a:endParaRPr lang="es-MX" sz="200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Desarrollar Competencias para la vida, atendiendo al contexto real y su entorno para la adquisición de aprendizajes significativos.</a:t>
            </a:r>
          </a:p>
          <a:p>
            <a:pPr algn="just"/>
            <a:endParaRPr lang="es-MX" sz="200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Prevenir Dificultades de aprendizaje: reprobación, deserción, fracaso y/o inadaptación escolar.</a:t>
            </a:r>
          </a:p>
          <a:p>
            <a:pPr algn="just"/>
            <a:endParaRPr lang="es-MX" sz="200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Elevar el nivel de logro de los estudiantes.</a:t>
            </a:r>
          </a:p>
          <a:p>
            <a:pPr algn="just"/>
            <a:endParaRPr lang="es-MX" sz="2000" cap="none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s-MX" sz="2000" cap="none">
                <a:latin typeface="Arial" panose="020B0604020202020204" pitchFamily="34" charset="0"/>
                <a:cs typeface="Arial" panose="020B0604020202020204" pitchFamily="34" charset="0"/>
              </a:rPr>
              <a:t>Contribuir a la adecuada relación e interacción entre los distintos integrantes de la comunidad educativa.</a:t>
            </a: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04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85918" y="785794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>
                <a:latin typeface="Arial" pitchFamily="34" charset="0"/>
                <a:cs typeface="Arial" pitchFamily="34" charset="0"/>
              </a:rPr>
              <a:t> DEL  PITEENC.</a:t>
            </a:r>
            <a:endParaRPr lang="es-E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1285852" y="2136338"/>
            <a:ext cx="724658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Personalizada:  </a:t>
            </a:r>
            <a:r>
              <a:rPr lang="es-ES" sz="2400">
                <a:latin typeface="Arial" pitchFamily="34" charset="0"/>
                <a:cs typeface="Arial" pitchFamily="34" charset="0"/>
              </a:rPr>
              <a:t>Relación directa y confidencial con el alumno. </a:t>
            </a:r>
          </a:p>
          <a:p>
            <a:pPr algn="just">
              <a:buNone/>
            </a:pPr>
            <a:endParaRPr lang="es-ES" sz="240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Planificada: </a:t>
            </a:r>
            <a:r>
              <a:rPr lang="es-ES" sz="2400">
                <a:latin typeface="Arial" pitchFamily="34" charset="0"/>
                <a:cs typeface="Arial" pitchFamily="34" charset="0"/>
              </a:rPr>
              <a:t>actividades organizadas de modo sistemático.</a:t>
            </a:r>
          </a:p>
          <a:p>
            <a:pPr algn="just">
              <a:buNone/>
            </a:pPr>
            <a:endParaRPr lang="es-ES" sz="240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Continua</a:t>
            </a:r>
            <a:r>
              <a:rPr lang="es-ES" sz="2400">
                <a:latin typeface="Arial" pitchFamily="34" charset="0"/>
                <a:cs typeface="Arial" pitchFamily="34" charset="0"/>
              </a:rPr>
              <a:t>: encuentro regular y permanente, definido en tiempo y espacio entre el tutor y tutorado (s).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928662" y="6143644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1714480" y="714356"/>
            <a:ext cx="778674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>
                <a:latin typeface="Arial" pitchFamily="34" charset="0"/>
                <a:cs typeface="Arial" pitchFamily="34" charset="0"/>
              </a:rPr>
              <a:t>CARACTERÍSTICAS DE LA ATENCIÓN</a:t>
            </a:r>
          </a:p>
          <a:p>
            <a:pPr algn="ctr"/>
            <a:r>
              <a:rPr lang="es-MX" sz="2800" b="1">
                <a:latin typeface="Arial" pitchFamily="34" charset="0"/>
                <a:cs typeface="Arial" pitchFamily="34" charset="0"/>
              </a:rPr>
              <a:t> DEL  PITEENC.</a:t>
            </a:r>
            <a:endParaRPr lang="es-E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214414" y="2000240"/>
            <a:ext cx="760605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Intencionada: </a:t>
            </a:r>
            <a:r>
              <a:rPr lang="es-ES" sz="2400">
                <a:latin typeface="Arial" pitchFamily="34" charset="0"/>
                <a:cs typeface="Arial" pitchFamily="34" charset="0"/>
              </a:rPr>
              <a:t>identifica necesidades de formación y/o aspectos problema para eficientar el desempeño y logro académico de los estudiantes.</a:t>
            </a:r>
          </a:p>
          <a:p>
            <a:pPr lvl="0" algn="just"/>
            <a:endParaRPr lang="es-ES" sz="240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Preventiva: </a:t>
            </a:r>
            <a:r>
              <a:rPr lang="es-ES" sz="2400">
                <a:latin typeface="Arial" pitchFamily="34" charset="0"/>
                <a:cs typeface="Arial" pitchFamily="34" charset="0"/>
              </a:rPr>
              <a:t>Anticipa la presencia de situaciones de riesgo en los estudiantes.</a:t>
            </a:r>
          </a:p>
          <a:p>
            <a:pPr lvl="0" algn="just"/>
            <a:endParaRPr lang="es-ES" sz="2400"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es-ES" sz="2400" b="1" i="1">
                <a:latin typeface="Arial" pitchFamily="34" charset="0"/>
                <a:cs typeface="Arial" pitchFamily="34" charset="0"/>
              </a:rPr>
              <a:t>Resolutiva:  </a:t>
            </a:r>
            <a:r>
              <a:rPr lang="es-ES" sz="2400">
                <a:latin typeface="Arial" pitchFamily="34" charset="0"/>
                <a:cs typeface="Arial" pitchFamily="34" charset="0"/>
              </a:rPr>
              <a:t>intervención y participación de diferentes dependencias de la institución  y en caso necesario,  derivación a espacios profesionalizados para la atención de situaciones específicas. 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1785918" y="2000240"/>
            <a:ext cx="4572000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s-ES" sz="2400" b="1">
                <a:latin typeface="Arial" pitchFamily="34" charset="0"/>
                <a:cs typeface="Arial" pitchFamily="34" charset="0"/>
              </a:rPr>
              <a:t>Tutoría de Grupo.</a:t>
            </a:r>
          </a:p>
          <a:p>
            <a:pPr algn="just"/>
            <a:endParaRPr lang="es-ES" sz="2400" b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>
                <a:latin typeface="Arial" pitchFamily="34" charset="0"/>
                <a:cs typeface="Arial" pitchFamily="34" charset="0"/>
              </a:rPr>
              <a:t>Tutoría en pequeños grupos.</a:t>
            </a:r>
          </a:p>
          <a:p>
            <a:pPr algn="just"/>
            <a:endParaRPr lang="es-ES" sz="2400" b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>
                <a:latin typeface="Arial" pitchFamily="34" charset="0"/>
                <a:cs typeface="Arial" pitchFamily="34" charset="0"/>
              </a:rPr>
              <a:t>Tutoría individual.</a:t>
            </a:r>
          </a:p>
          <a:p>
            <a:pPr algn="just"/>
            <a:endParaRPr lang="es-ES" sz="2400" b="1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 b="1">
                <a:latin typeface="Arial" pitchFamily="34" charset="0"/>
                <a:cs typeface="Arial" pitchFamily="34" charset="0"/>
              </a:rPr>
              <a:t>Tutoría de pares.</a:t>
            </a:r>
            <a:endParaRPr lang="es-ES" sz="2400"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3071802" y="1071546"/>
            <a:ext cx="40292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3200" b="1">
                <a:latin typeface="Arial" pitchFamily="34" charset="0"/>
                <a:cs typeface="Arial" pitchFamily="34" charset="0"/>
              </a:rPr>
              <a:t>TIPOS DE TUTORÍA</a:t>
            </a:r>
            <a:endParaRPr lang="es-ES" sz="320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2714612" y="1000108"/>
            <a:ext cx="37748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2800" b="1">
                <a:latin typeface="Arial" pitchFamily="34" charset="0"/>
                <a:cs typeface="Arial" pitchFamily="34" charset="0"/>
              </a:rPr>
              <a:t>TUTORÍA DE GRUPO</a:t>
            </a:r>
            <a:endParaRPr lang="es-ES" sz="280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642910" y="1859340"/>
            <a:ext cx="735811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2400">
                <a:latin typeface="Arial" pitchFamily="34" charset="0"/>
                <a:cs typeface="Arial" pitchFamily="34" charset="0"/>
              </a:rPr>
              <a:t>Este tipo de intervención la recibirán el total de los grupos que integran la  licenciatura DE EDUCACIÓN PREESCOLAR. de acuerdo a las líneas de acción/temas que integran el Programa Institucional de Tutoría Educativa. </a:t>
            </a:r>
          </a:p>
          <a:p>
            <a:pPr algn="just">
              <a:buNone/>
            </a:pPr>
            <a:endParaRPr lang="es-ES" sz="240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es-ES" sz="2400">
                <a:latin typeface="Arial" pitchFamily="34" charset="0"/>
                <a:cs typeface="Arial" pitchFamily="34" charset="0"/>
              </a:rPr>
              <a:t>Las líneas de acción son consideradas los ejes temáticos a abordar para el desarrollo de la(s) competencia (s) que le son inherentes; y cada una de ellas se circunscribe en alguno de los ámbitos.</a:t>
            </a:r>
          </a:p>
        </p:txBody>
      </p:sp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450836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428596" y="6304002"/>
            <a:ext cx="88678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  <a:p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2" y="0"/>
          <a:ext cx="9143998" cy="6858000"/>
        </p:xfrm>
        <a:graphic>
          <a:graphicData uri="http://schemas.openxmlformats.org/drawingml/2006/table">
            <a:tbl>
              <a:tblPr/>
              <a:tblGrid>
                <a:gridCol w="123424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2287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079929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67472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915965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087654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99322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1542634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</a:tblGrid>
              <a:tr h="180423">
                <a:tc gridSpan="8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SEMESTRE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1804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PRIMERO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SEGUNDO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TERCERO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CUARTO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QUINTO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SEXTO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SEPTIMO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OCTAVO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0798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Plan de Vida y Carrera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Memoria y reflexión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Preparar una declaración de mi misión personal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Toma de decisiones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Seguimiento al Plan de Vida y Carrera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Arial"/>
                          <a:ea typeface="Calibri"/>
                          <a:cs typeface="Times New Roman"/>
                        </a:rPr>
                        <a:t>(3) </a:t>
                      </a:r>
                      <a:endParaRPr lang="es-ES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Tutoría de pares y Anticipando lo que viene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Orientación Profesional (Programa para generar raíces con su Alma Mater)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59242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estudiante exitoso y Administración del tiempo.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Tomar apuntes dirigidos a cada estilo de aprendizaje y Cómo estudiar para exámenes según el estilo de aprendizaje y área de conocimiento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Auto concepto y autoestima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Inteligencia emocional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conflictos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Manejo de emociones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(1)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Cómo ser un profesional exitoso (Preparación del Currículum Vitae, Entrevistas profesionales y Conexiones profesionales)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8444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Análisis de diferentes eventos II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Identificación de historias de éxito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(3)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Mejorar la habilidad de comprensión lectora IV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(2)</a:t>
                      </a:r>
                    </a:p>
                  </a:txBody>
                  <a:tcPr marL="64372" marR="6437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420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Reconocer mi ritmo y estilo de aprendizaje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Aprovechar la tecnología al máximo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4355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Escrita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Comunicación Oral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Realización de presentaciones exitosas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introducción a la elaboración del Portafolio de Competencia Docente (PCD)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Práctica de elaboración del Portafolio de Competencia Docente (PCD) Anteproyecto.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Elaboración y presentación de medio término del Portafolio de Competencia Docente (PCD 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Presentación final del Portafolio de Competencia Docente (PCD) (Curso: Práctica Profesional)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9420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III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Matemáticas IV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(2)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5B8B7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6405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" sz="1000">
                          <a:solidFill>
                            <a:srgbClr val="000000"/>
                          </a:solidFill>
                          <a:latin typeface="Arial"/>
                          <a:ea typeface="Calibri"/>
                        </a:rPr>
                        <a:t>Realizar selecciones académicas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000">
                          <a:latin typeface="Calibri"/>
                          <a:ea typeface="Calibri"/>
                          <a:cs typeface="Times New Roman"/>
                        </a:rPr>
                        <a:t>(3) </a:t>
                      </a: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3E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1000">
                        <a:latin typeface="Arial"/>
                        <a:ea typeface="Calibri"/>
                        <a:cs typeface="Times New Roman"/>
                      </a:endParaRPr>
                    </a:p>
                  </a:txBody>
                  <a:tcPr marL="64372" marR="6437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ChangeArrowheads="1"/>
          </p:cNvSpPr>
          <p:nvPr/>
        </p:nvSpPr>
        <p:spPr bwMode="auto">
          <a:xfrm>
            <a:off x="1475656" y="3256235"/>
            <a:ext cx="6768752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66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s-ES_tradnl" altLang="es-ES" sz="1400">
              <a:solidFill>
                <a:prstClr val="black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s-ES" altLang="es-ES">
              <a:solidFill>
                <a:prstClr val="black"/>
              </a:solidFill>
            </a:endParaRPr>
          </a:p>
        </p:txBody>
      </p:sp>
      <p:pic>
        <p:nvPicPr>
          <p:cNvPr id="5" name="Imagen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85728"/>
            <a:ext cx="1360257" cy="10339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Imagen 5" descr="logo chiquito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6093296"/>
            <a:ext cx="402972" cy="339601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CuadroTexto 6"/>
          <p:cNvSpPr txBox="1"/>
          <p:nvPr/>
        </p:nvSpPr>
        <p:spPr>
          <a:xfrm>
            <a:off x="1051501" y="6093296"/>
            <a:ext cx="8867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000">
                <a:solidFill>
                  <a:prstClr val="black"/>
                </a:solidFill>
              </a:rPr>
              <a:t>ENEP-ST-F-15</a:t>
            </a:r>
          </a:p>
          <a:p>
            <a:r>
              <a:rPr lang="es-ES_tradnl" sz="1000">
                <a:solidFill>
                  <a:prstClr val="black"/>
                </a:solidFill>
              </a:rPr>
              <a:t>V00/102017</a:t>
            </a:r>
            <a:endParaRPr lang="es-ES" sz="1000">
              <a:solidFill>
                <a:prstClr val="black"/>
              </a:solidFill>
            </a:endParaRPr>
          </a:p>
        </p:txBody>
      </p:sp>
      <p:sp>
        <p:nvSpPr>
          <p:cNvPr id="2" name="1 Rectángulo"/>
          <p:cNvSpPr/>
          <p:nvPr/>
        </p:nvSpPr>
        <p:spPr>
          <a:xfrm>
            <a:off x="1475656" y="1484784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ES" b="1">
              <a:solidFill>
                <a:prstClr val="black"/>
              </a:solidFill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1219681" y="692696"/>
            <a:ext cx="731275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s-MX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ES_tradnl" b="1">
              <a:solidFill>
                <a:prstClr val="black"/>
              </a:solidFill>
            </a:endParaRPr>
          </a:p>
          <a:p>
            <a:pPr algn="ctr"/>
            <a:endParaRPr lang="es-MX" b="1">
              <a:solidFill>
                <a:prstClr val="black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071538" y="857232"/>
            <a:ext cx="7710054" cy="5049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779764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5579E692DCB7B4C84391CCFBA6D048D" ma:contentTypeVersion="4" ma:contentTypeDescription="Crear nuevo documento." ma:contentTypeScope="" ma:versionID="5e65d5b04e4eb1ea1d531363639f91ed">
  <xsd:schema xmlns:xsd="http://www.w3.org/2001/XMLSchema" xmlns:xs="http://www.w3.org/2001/XMLSchema" xmlns:p="http://schemas.microsoft.com/office/2006/metadata/properties" xmlns:ns2="66d35e65-36e4-4c97-8190-36645396f651" targetNamespace="http://schemas.microsoft.com/office/2006/metadata/properties" ma:root="true" ma:fieldsID="dff74451a1961f6fe03511571f289237" ns2:_="">
    <xsd:import namespace="66d35e65-36e4-4c97-8190-36645396f6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d35e65-36e4-4c97-8190-36645396f65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E27C59-F832-4DB5-B47D-ECE7EE42A10A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66d35e65-36e4-4c97-8190-36645396f651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607E35C-4A47-498F-9BAB-57B5AE146B6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E7C161-A7A6-4FE4-8BA0-ECCC0BC65E90}">
  <ds:schemaRefs>
    <ds:schemaRef ds:uri="66d35e65-36e4-4c97-8190-36645396f65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951</Words>
  <Application>Microsoft Office PowerPoint</Application>
  <PresentationFormat>Presentación en pantalla (4:3)</PresentationFormat>
  <Paragraphs>216</Paragraphs>
  <Slides>12</Slides>
  <Notes>12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6" baseType="lpstr">
      <vt:lpstr>Arial</vt:lpstr>
      <vt:lpstr>Calibri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ENEP</cp:lastModifiedBy>
  <cp:revision>2</cp:revision>
  <dcterms:created xsi:type="dcterms:W3CDTF">2017-07-11T17:21:51Z</dcterms:created>
  <dcterms:modified xsi:type="dcterms:W3CDTF">2021-08-24T02:25:35Z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0x01010025579E692DCB7B4C84391CCFBA6D048D</vt:lpwstr>
  </property>
</Properties>
</file>