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FF"/>
    <a:srgbClr val="66CCFF"/>
    <a:srgbClr val="FF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12BBA-FA30-45D0-AFB9-4B5E7A28B2C0}" v="164" dt="2022-01-12T17:55:12.400"/>
    <p1510:client id="{4FB537D7-91C9-4800-A486-DC8FF397BBBD}" v="2" dt="2021-02-28T03:28:20.694"/>
    <p1510:client id="{AE981EC6-11DE-447A-B853-6A646DDA2153}" v="99" dt="2021-03-02T20:21:03.708"/>
    <p1510:client id="{D3EBE7D8-5787-467D-9F1C-380EF7879FEF}" v="37" dt="2021-03-08T07:49:33.160"/>
    <p1510:client id="{F0689065-25BF-4932-B4E6-E094213B1C49}" v="4" dt="2021-02-10T04:15:04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C8600-FFD8-4D60-BD20-3A88AC0D8846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A186C-9145-41BC-AAC1-D65E6B682DD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7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0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71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4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97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30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1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25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4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52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9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89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7A2F-5ACA-4F77-8C99-AD139C239DE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2373-9776-4149-AAB6-8F47A81AC9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94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7914C8AB-5892-4484-8DD5-246F5327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89143" cy="685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0EE69A-36B5-475C-B878-23A0B948EB19}"/>
              </a:ext>
            </a:extLst>
          </p:cNvPr>
          <p:cNvSpPr txBox="1"/>
          <p:nvPr/>
        </p:nvSpPr>
        <p:spPr>
          <a:xfrm>
            <a:off x="3359053" y="1002105"/>
            <a:ext cx="5596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/>
              <a:t>Trabajo Docente y Proyectos de Mejora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ADED95-B1D6-4E41-BE47-0FEEB623E905}"/>
              </a:ext>
            </a:extLst>
          </p:cNvPr>
          <p:cNvSpPr txBox="1"/>
          <p:nvPr/>
        </p:nvSpPr>
        <p:spPr>
          <a:xfrm>
            <a:off x="4035865" y="4943352"/>
            <a:ext cx="368573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3600" b="1" dirty="0"/>
              <a:t>SEXTO SEMESTRE</a:t>
            </a:r>
          </a:p>
          <a:p>
            <a:pPr algn="ctr"/>
            <a:r>
              <a:rPr lang="es-MX" sz="3600" b="1" dirty="0"/>
              <a:t>CICLO ESCOLAR </a:t>
            </a:r>
            <a:r>
              <a:rPr lang="es-MX" sz="2800" b="1" dirty="0"/>
              <a:t>2021-2022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98685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E2BC268A-310D-439E-ACA8-70E0529A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80"/>
            <a:ext cx="9144000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CFC528-01C7-48CE-84BF-E29710E1A041}"/>
              </a:ext>
            </a:extLst>
          </p:cNvPr>
          <p:cNvSpPr txBox="1"/>
          <p:nvPr/>
        </p:nvSpPr>
        <p:spPr>
          <a:xfrm>
            <a:off x="2549769" y="865838"/>
            <a:ext cx="55250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1800" b="1" dirty="0"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Flaired" panose="00000400000000000000" pitchFamily="2" charset="0"/>
              </a:rPr>
              <a:t>Metodologías activas de trabajo docente inmersiones  temáticas, Progresiones de aprendizaje y Método inductivo intercultural.</a:t>
            </a:r>
          </a:p>
          <a:p>
            <a:pPr algn="just"/>
            <a:endParaRPr lang="es-MX" sz="28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CoopFlaired" panose="000004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Flaired" panose="00000400000000000000" pitchFamily="2" charset="0"/>
              </a:rPr>
              <a:t>Secuencias didácticas innovadoras y planes de clases que impulsen el logro de las metas del PEMC. ¿Cuáles son las lecciones aprendidas 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78C9A-5A46-4408-A7B6-7F2AAF402A54}"/>
              </a:ext>
            </a:extLst>
          </p:cNvPr>
          <p:cNvSpPr txBox="1"/>
          <p:nvPr/>
        </p:nvSpPr>
        <p:spPr>
          <a:xfrm>
            <a:off x="2817056" y="55979"/>
            <a:ext cx="4621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Unidad de aprendizaje 2.</a:t>
            </a:r>
          </a:p>
        </p:txBody>
      </p:sp>
    </p:spTree>
    <p:extLst>
      <p:ext uri="{BB962C8B-B14F-4D97-AF65-F5344CB8AC3E}">
        <p14:creationId xmlns:p14="http://schemas.microsoft.com/office/powerpoint/2010/main" val="291970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Dell Inspiron\Pictures\1\Imagen10.png">
            <a:extLst>
              <a:ext uri="{FF2B5EF4-FFF2-40B4-BE49-F238E27FC236}">
                <a16:creationId xmlns:a16="http://schemas.microsoft.com/office/drawing/2014/main" id="{D845E5F9-4D5E-4400-AC49-0056F5CD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4A05D1-4344-42F4-AD8F-667434038712}"/>
              </a:ext>
            </a:extLst>
          </p:cNvPr>
          <p:cNvSpPr txBox="1"/>
          <p:nvPr/>
        </p:nvSpPr>
        <p:spPr>
          <a:xfrm>
            <a:off x="3249637" y="-1"/>
            <a:ext cx="5753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EVIDENCIA DE PORTAFOLIO</a:t>
            </a:r>
          </a:p>
          <a:p>
            <a:pPr algn="ctr"/>
            <a:r>
              <a:rPr lang="es-MX" sz="2400" dirty="0"/>
              <a:t>Unidad 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487F69-C6D7-424A-B6EE-B704E6B6E4E8}"/>
              </a:ext>
            </a:extLst>
          </p:cNvPr>
          <p:cNvSpPr txBox="1"/>
          <p:nvPr/>
        </p:nvSpPr>
        <p:spPr>
          <a:xfrm>
            <a:off x="3545058" y="1017621"/>
            <a:ext cx="4670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1800" dirty="0">
                <a:latin typeface="36 days ago BRK" pitchFamily="2" charset="0"/>
              </a:rPr>
              <a:t>Diseño de dos documentos académicos denominados </a:t>
            </a:r>
            <a:r>
              <a:rPr lang="es-MX" sz="1800" b="1" dirty="0">
                <a:latin typeface="36 days ago BRK" pitchFamily="2" charset="0"/>
              </a:rPr>
              <a:t>¿Sabías qué…?.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b="1" dirty="0">
                <a:latin typeface="36 days ago BRK" pitchFamily="2" charset="0"/>
              </a:rPr>
              <a:t>Entrevista a supervisoras y /o Supervisores de educación preescolar</a:t>
            </a:r>
            <a:r>
              <a:rPr lang="es-MX" dirty="0">
                <a:latin typeface="36 days ago BRK" pitchFamily="2" charset="0"/>
              </a:rPr>
              <a:t>. </a:t>
            </a:r>
            <a:endParaRPr lang="es-MX" sz="1800" dirty="0">
              <a:latin typeface="36 days ago BRK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99BE1F-341F-4D3E-9639-50955ECFE7D0}"/>
              </a:ext>
            </a:extLst>
          </p:cNvPr>
          <p:cNvSpPr txBox="1"/>
          <p:nvPr/>
        </p:nvSpPr>
        <p:spPr>
          <a:xfrm>
            <a:off x="3791243" y="2432959"/>
            <a:ext cx="467047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dirty="0"/>
              <a:t>EVIDENCIA DE PORTAFOLIO</a:t>
            </a:r>
          </a:p>
          <a:p>
            <a:pPr algn="ctr"/>
            <a:r>
              <a:rPr lang="es-MX" sz="2400" dirty="0"/>
              <a:t>Unidad 2</a:t>
            </a:r>
            <a:endParaRPr lang="es-MX" sz="2400" dirty="0"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5147CA-8F95-4D52-8692-AA92B4BE813F}"/>
              </a:ext>
            </a:extLst>
          </p:cNvPr>
          <p:cNvSpPr txBox="1"/>
          <p:nvPr/>
        </p:nvSpPr>
        <p:spPr>
          <a:xfrm>
            <a:off x="3249637" y="3382699"/>
            <a:ext cx="53893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1800" dirty="0">
                <a:latin typeface="36 days ago BRK" pitchFamily="2" charset="0"/>
              </a:rPr>
              <a:t>Portafolio con el </a:t>
            </a:r>
            <a:r>
              <a:rPr lang="es-MX" sz="1800" b="1" dirty="0">
                <a:latin typeface="36 days ago BRK" pitchFamily="2" charset="0"/>
              </a:rPr>
              <a:t>diseño de secuencias didácticas </a:t>
            </a:r>
            <a:r>
              <a:rPr lang="es-MX" sz="1800" dirty="0">
                <a:latin typeface="36 days ago BRK" pitchFamily="2" charset="0"/>
              </a:rPr>
              <a:t>y </a:t>
            </a:r>
            <a:r>
              <a:rPr lang="es-MX" sz="1800" b="1" dirty="0">
                <a:latin typeface="36 days ago BRK" pitchFamily="2" charset="0"/>
              </a:rPr>
              <a:t>planes</a:t>
            </a:r>
            <a:r>
              <a:rPr lang="es-MX" sz="1800" dirty="0">
                <a:latin typeface="36 days ago BRK" pitchFamily="2" charset="0"/>
              </a:rPr>
              <a:t> de clases que incorporan las </a:t>
            </a:r>
            <a:r>
              <a:rPr lang="es-MX" sz="1800" b="1" dirty="0">
                <a:latin typeface="36 days ago BRK" pitchFamily="2" charset="0"/>
              </a:rPr>
              <a:t>estrategias innovadoras del trabajo docente estudiadas.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b="1" dirty="0">
                <a:latin typeface="36 days ago BRK" pitchFamily="2" charset="0"/>
              </a:rPr>
              <a:t>El informe de prácticas sobre las implementación de algunas de las tres metodologías activas del trabajo docente estudiadas:</a:t>
            </a:r>
            <a:r>
              <a:rPr lang="es-MX" dirty="0">
                <a:latin typeface="36 days ago BRK" pitchFamily="2" charset="0"/>
              </a:rPr>
              <a:t> Inmersión temática. Progresiones de aprendizaje y Método inductivo intercultural. </a:t>
            </a:r>
            <a:endParaRPr lang="es-MX" sz="1800" dirty="0">
              <a:latin typeface="36 days ago B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8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Dell Inspiron\Pictures\1\Imagen10.png">
            <a:extLst>
              <a:ext uri="{FF2B5EF4-FFF2-40B4-BE49-F238E27FC236}">
                <a16:creationId xmlns:a16="http://schemas.microsoft.com/office/drawing/2014/main" id="{D845E5F9-4D5E-4400-AC49-0056F5CD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599BE1F-341F-4D3E-9639-50955ECFE7D0}"/>
              </a:ext>
            </a:extLst>
          </p:cNvPr>
          <p:cNvSpPr txBox="1"/>
          <p:nvPr/>
        </p:nvSpPr>
        <p:spPr>
          <a:xfrm>
            <a:off x="3843996" y="1057834"/>
            <a:ext cx="4670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accent6">
                    <a:lumMod val="75000"/>
                  </a:schemeClr>
                </a:solidFill>
              </a:rPr>
              <a:t>EVIDENCIA INTEGRADORA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5147CA-8F95-4D52-8692-AA92B4BE813F}"/>
              </a:ext>
            </a:extLst>
          </p:cNvPr>
          <p:cNvSpPr txBox="1"/>
          <p:nvPr/>
        </p:nvSpPr>
        <p:spPr>
          <a:xfrm>
            <a:off x="2770495" y="2680194"/>
            <a:ext cx="60596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s-MX" sz="4800" dirty="0">
                <a:latin typeface="36 days ago BRK" pitchFamily="2" charset="0"/>
              </a:rPr>
              <a:t>Cierre del Semestre: Foro Académico sobre las experiencias en las prácticas</a:t>
            </a:r>
          </a:p>
        </p:txBody>
      </p:sp>
    </p:spTree>
    <p:extLst>
      <p:ext uri="{BB962C8B-B14F-4D97-AF65-F5344CB8AC3E}">
        <p14:creationId xmlns:p14="http://schemas.microsoft.com/office/powerpoint/2010/main" val="341133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7 Grupo">
            <a:extLst>
              <a:ext uri="{FF2B5EF4-FFF2-40B4-BE49-F238E27FC236}">
                <a16:creationId xmlns:a16="http://schemas.microsoft.com/office/drawing/2014/main" id="{C8C950D4-BEF4-41F2-B07E-BA7CAFB55CBF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3440113" y="2608263"/>
            <a:chExt cx="3327400" cy="1743075"/>
          </a:xfrm>
        </p:grpSpPr>
        <p:pic>
          <p:nvPicPr>
            <p:cNvPr id="3" name="Picture 9" descr="C:\Users\Dell Inspiron\Pictures\1\Imagen23.png">
              <a:extLst>
                <a:ext uri="{FF2B5EF4-FFF2-40B4-BE49-F238E27FC236}">
                  <a16:creationId xmlns:a16="http://schemas.microsoft.com/office/drawing/2014/main" id="{F35FCC6F-B3D5-43A2-A6AC-86EDE943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13" y="2608263"/>
              <a:ext cx="3327400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20">
              <a:extLst>
                <a:ext uri="{FF2B5EF4-FFF2-40B4-BE49-F238E27FC236}">
                  <a16:creationId xmlns:a16="http://schemas.microsoft.com/office/drawing/2014/main" id="{84463F97-4888-4B53-82AE-CDF81FF598D1}"/>
                </a:ext>
              </a:extLst>
            </p:cNvPr>
            <p:cNvSpPr txBox="1"/>
            <p:nvPr/>
          </p:nvSpPr>
          <p:spPr>
            <a:xfrm>
              <a:off x="4471642" y="2650586"/>
              <a:ext cx="2115211" cy="13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3399"/>
                  </a:solidFill>
                  <a:effectLst>
                    <a:glow rad="127000">
                      <a:schemeClr val="bg1"/>
                    </a:glow>
                  </a:effectLst>
                  <a:latin typeface="Xiomara" pitchFamily="66" charset="0"/>
                </a:rPr>
                <a:t>Criterios de Evaluación </a:t>
              </a:r>
            </a:p>
          </p:txBody>
        </p:sp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9F0CA2BA-5416-4FBC-96A9-B1FF490D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46" y="3390597"/>
            <a:ext cx="635743" cy="174023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024338-6069-4C0B-8AC2-8714E7218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96512"/>
              </p:ext>
            </p:extLst>
          </p:nvPr>
        </p:nvGraphicFramePr>
        <p:xfrm>
          <a:off x="2834735" y="689737"/>
          <a:ext cx="5364664" cy="4446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560">
                  <a:extLst>
                    <a:ext uri="{9D8B030D-6E8A-4147-A177-3AD203B41FA5}">
                      <a16:colId xmlns:a16="http://schemas.microsoft.com/office/drawing/2014/main" val="3880158301"/>
                    </a:ext>
                  </a:extLst>
                </a:gridCol>
                <a:gridCol w="1686552">
                  <a:extLst>
                    <a:ext uri="{9D8B030D-6E8A-4147-A177-3AD203B41FA5}">
                      <a16:colId xmlns:a16="http://schemas.microsoft.com/office/drawing/2014/main" val="2042503835"/>
                    </a:ext>
                  </a:extLst>
                </a:gridCol>
                <a:gridCol w="1686552">
                  <a:extLst>
                    <a:ext uri="{9D8B030D-6E8A-4147-A177-3AD203B41FA5}">
                      <a16:colId xmlns:a16="http://schemas.microsoft.com/office/drawing/2014/main" val="2418503801"/>
                    </a:ext>
                  </a:extLst>
                </a:gridCol>
              </a:tblGrid>
              <a:tr h="1500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Criterios de evaluación  por Unidad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Porcentajes de Evaluación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94349"/>
                  </a:ext>
                </a:extLst>
              </a:tr>
              <a:tr h="1603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Formativa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Sumativa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extLst>
                  <a:ext uri="{0D108BD9-81ED-4DB2-BD59-A6C34878D82A}">
                    <a16:rowId xmlns:a16="http://schemas.microsoft.com/office/drawing/2014/main" val="3718361862"/>
                  </a:ext>
                </a:extLst>
              </a:tr>
              <a:tr h="1336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Portafolio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50%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Trabajo de unidad 45%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Autoevaluación 2%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Coevaluación 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extLst>
                  <a:ext uri="{0D108BD9-81ED-4DB2-BD59-A6C34878D82A}">
                    <a16:rowId xmlns:a16="http://schemas.microsoft.com/office/drawing/2014/main" val="1447719723"/>
                  </a:ext>
                </a:extLst>
              </a:tr>
              <a:tr h="783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Participación 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10% participación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extLst>
                  <a:ext uri="{0D108BD9-81ED-4DB2-BD59-A6C34878D82A}">
                    <a16:rowId xmlns:a16="http://schemas.microsoft.com/office/drawing/2014/main" val="376058725"/>
                  </a:ext>
                </a:extLst>
              </a:tr>
              <a:tr h="1921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Trabajos escritos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 40%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Ensayos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Cuadros de doble entrada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Mapas conceptuales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Exámenes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Práctica docente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5" marR="62745" marT="0" marB="0" anchor="ctr"/>
                </a:tc>
                <a:extLst>
                  <a:ext uri="{0D108BD9-81ED-4DB2-BD59-A6C34878D82A}">
                    <a16:rowId xmlns:a16="http://schemas.microsoft.com/office/drawing/2014/main" val="188509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72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7 Grupo">
            <a:extLst>
              <a:ext uri="{FF2B5EF4-FFF2-40B4-BE49-F238E27FC236}">
                <a16:creationId xmlns:a16="http://schemas.microsoft.com/office/drawing/2014/main" id="{C8C950D4-BEF4-41F2-B07E-BA7CAFB55CBF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3440113" y="2608263"/>
            <a:chExt cx="3327400" cy="1743075"/>
          </a:xfrm>
        </p:grpSpPr>
        <p:pic>
          <p:nvPicPr>
            <p:cNvPr id="3" name="Picture 9" descr="C:\Users\Dell Inspiron\Pictures\1\Imagen23.png">
              <a:extLst>
                <a:ext uri="{FF2B5EF4-FFF2-40B4-BE49-F238E27FC236}">
                  <a16:creationId xmlns:a16="http://schemas.microsoft.com/office/drawing/2014/main" id="{F35FCC6F-B3D5-43A2-A6AC-86EDE943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13" y="2608263"/>
              <a:ext cx="3327400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20">
              <a:extLst>
                <a:ext uri="{FF2B5EF4-FFF2-40B4-BE49-F238E27FC236}">
                  <a16:creationId xmlns:a16="http://schemas.microsoft.com/office/drawing/2014/main" id="{84463F97-4888-4B53-82AE-CDF81FF598D1}"/>
                </a:ext>
              </a:extLst>
            </p:cNvPr>
            <p:cNvSpPr txBox="1"/>
            <p:nvPr/>
          </p:nvSpPr>
          <p:spPr>
            <a:xfrm>
              <a:off x="4471642" y="2650586"/>
              <a:ext cx="2115211" cy="13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3399"/>
                  </a:solidFill>
                  <a:effectLst>
                    <a:glow rad="127000">
                      <a:schemeClr val="bg1"/>
                    </a:glow>
                  </a:effectLst>
                  <a:latin typeface="Xiomara" pitchFamily="66" charset="0"/>
                </a:rPr>
                <a:t>Criterios de Evaluación </a:t>
              </a:r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4CC675F-C4DE-4805-A5D1-77C43765C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70000"/>
              </p:ext>
            </p:extLst>
          </p:nvPr>
        </p:nvGraphicFramePr>
        <p:xfrm>
          <a:off x="2081719" y="1381327"/>
          <a:ext cx="6035187" cy="304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4">
                  <a:extLst>
                    <a:ext uri="{9D8B030D-6E8A-4147-A177-3AD203B41FA5}">
                      <a16:colId xmlns:a16="http://schemas.microsoft.com/office/drawing/2014/main" val="2811610523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val="455740181"/>
                    </a:ext>
                  </a:extLst>
                </a:gridCol>
                <a:gridCol w="2011728">
                  <a:extLst>
                    <a:ext uri="{9D8B030D-6E8A-4147-A177-3AD203B41FA5}">
                      <a16:colId xmlns:a16="http://schemas.microsoft.com/office/drawing/2014/main" val="3223156921"/>
                    </a:ext>
                  </a:extLst>
                </a:gridCol>
              </a:tblGrid>
              <a:tr h="110942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Criterios de evaluación  Semestral por curso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Porcentajes de Evaluación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11813"/>
                  </a:ext>
                </a:extLst>
              </a:tr>
              <a:tr h="884079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Evaluación global (trabajo semestral)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Heteroevaluación 50%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50%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321"/>
                  </a:ext>
                </a:extLst>
              </a:tr>
              <a:tr h="944752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Evaluación Final </a:t>
                      </a:r>
                      <a:endParaRPr lang="es-MX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Evidencia semestral  50%</a:t>
                      </a:r>
                      <a:endParaRPr lang="es-MX" dirty="0"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Unidades 50%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100%</a:t>
                      </a:r>
                      <a:endParaRPr lang="es-MX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968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8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7 Grupo">
            <a:extLst>
              <a:ext uri="{FF2B5EF4-FFF2-40B4-BE49-F238E27FC236}">
                <a16:creationId xmlns:a16="http://schemas.microsoft.com/office/drawing/2014/main" id="{C8C950D4-BEF4-41F2-B07E-BA7CAFB55CBF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3440113" y="2608263"/>
            <a:chExt cx="3327400" cy="1743075"/>
          </a:xfrm>
        </p:grpSpPr>
        <p:pic>
          <p:nvPicPr>
            <p:cNvPr id="3" name="Picture 9" descr="C:\Users\Dell Inspiron\Pictures\1\Imagen23.png">
              <a:extLst>
                <a:ext uri="{FF2B5EF4-FFF2-40B4-BE49-F238E27FC236}">
                  <a16:creationId xmlns:a16="http://schemas.microsoft.com/office/drawing/2014/main" id="{F35FCC6F-B3D5-43A2-A6AC-86EDE943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13" y="2608263"/>
              <a:ext cx="3327400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20">
              <a:extLst>
                <a:ext uri="{FF2B5EF4-FFF2-40B4-BE49-F238E27FC236}">
                  <a16:creationId xmlns:a16="http://schemas.microsoft.com/office/drawing/2014/main" id="{84463F97-4888-4B53-82AE-CDF81FF598D1}"/>
                </a:ext>
              </a:extLst>
            </p:cNvPr>
            <p:cNvSpPr txBox="1"/>
            <p:nvPr/>
          </p:nvSpPr>
          <p:spPr>
            <a:xfrm>
              <a:off x="4579143" y="2650586"/>
              <a:ext cx="2115211" cy="13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66CCFF"/>
                  </a:solidFill>
                  <a:effectLst>
                    <a:glow rad="127000">
                      <a:schemeClr val="bg1"/>
                    </a:glow>
                  </a:effectLst>
                  <a:latin typeface="Xiomara" pitchFamily="66" charset="0"/>
                </a:rPr>
                <a:t>Criterios de Evaluación 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F3CD02D7-4CCF-4AE0-9B8F-C0B6FA73ED12}"/>
              </a:ext>
            </a:extLst>
          </p:cNvPr>
          <p:cNvSpPr txBox="1"/>
          <p:nvPr/>
        </p:nvSpPr>
        <p:spPr>
          <a:xfrm>
            <a:off x="1983118" y="620002"/>
            <a:ext cx="6274190" cy="5181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dirty="0"/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El estudiante tendrá derecho a la acreditación del curso cuando asista por lo mínimo un 85% del tiempo establecido del mismo 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Para tener derecho a ser promediado el 50% de su trabajo de unidad deberá obtener calificación mínima aprobatoria de 6 de acuerdo con el Plan de estudios 2018.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La buena ACTITUD, DISPOSICIÓN y RESPETO serán factor determinante para la aprobación de los cursos.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La acreditación de cada unidad de aprendizaje, no será condición para que el estudiante tenga derecho a la evaluación global.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Las alumnas que reprueben semestre deberán presentar la EVIDENCIA FINAL para tener derecho al examen de regularización. 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La máxima calificación que se le otorgará al examen extraordinario será de 8. 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</a:p>
          <a:p>
            <a:pPr algn="just" rtl="0">
              <a:lnSpc>
                <a:spcPct val="150000"/>
              </a:lnSpc>
            </a:pP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La falta se registrara por hora (45 min) Atendiendo a las horas clases presenciales  que se señala en cada curso (4 o 6 </a:t>
            </a:r>
            <a:r>
              <a:rPr lang="es-ES" sz="1400" dirty="0" err="1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Hrs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Segoe UI"/>
                <a:cs typeface="Segoe UI"/>
              </a:rPr>
              <a:t>.) </a:t>
            </a:r>
            <a:r>
              <a:rPr lang="es-ES" sz="1400" dirty="0">
                <a:solidFill>
                  <a:srgbClr val="660066"/>
                </a:solidFill>
                <a:latin typeface="Arial"/>
                <a:ea typeface="Arial"/>
                <a:cs typeface="Arial"/>
              </a:rPr>
              <a:t> </a:t>
            </a:r>
            <a:endParaRPr lang="es-MX" sz="1400" dirty="0">
              <a:solidFill>
                <a:srgbClr val="66006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19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EE360999-CCD0-4FDA-BA9B-77D7C522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9144001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D76747-A2D3-4F60-87BC-F335AD53F177}"/>
              </a:ext>
            </a:extLst>
          </p:cNvPr>
          <p:cNvSpPr txBox="1"/>
          <p:nvPr/>
        </p:nvSpPr>
        <p:spPr>
          <a:xfrm>
            <a:off x="1600034" y="498783"/>
            <a:ext cx="729613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JORNADAS DE PRÁCTICA</a:t>
            </a:r>
          </a:p>
          <a:p>
            <a:pPr algn="ctr"/>
            <a:endParaRPr lang="es-MX" sz="2400" dirty="0"/>
          </a:p>
          <a:p>
            <a:pPr algn="ctr"/>
            <a:r>
              <a:rPr lang="es-MX" sz="2400" b="1" dirty="0"/>
              <a:t>1°JORNADA</a:t>
            </a:r>
          </a:p>
          <a:p>
            <a:pPr algn="ctr"/>
            <a:endParaRPr lang="es-MX" sz="2400" dirty="0"/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MX" sz="2000" dirty="0">
                <a:latin typeface="36 days ago BRK" pitchFamily="2" charset="0"/>
              </a:rPr>
              <a:t>14 al 18 de Marzo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s-MX" sz="2000" dirty="0">
              <a:latin typeface="36 days ago BRK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MX" sz="2000" dirty="0">
                <a:latin typeface="36 days ago BRK" pitchFamily="2" charset="0"/>
              </a:rPr>
              <a:t>21 al 25 de Marzo</a:t>
            </a:r>
            <a:endParaRPr lang="es-MX" sz="2000" dirty="0">
              <a:solidFill>
                <a:schemeClr val="bg1"/>
              </a:solidFill>
              <a:latin typeface="36 days ago BRK" pitchFamily="2" charset="0"/>
            </a:endParaRPr>
          </a:p>
          <a:p>
            <a:pPr algn="ctr"/>
            <a:endParaRPr lang="es-MX" sz="1800" dirty="0">
              <a:latin typeface="36 days ago BR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86FC94-5D48-403A-A45E-87C14A2E613F}"/>
              </a:ext>
            </a:extLst>
          </p:cNvPr>
          <p:cNvSpPr txBox="1"/>
          <p:nvPr/>
        </p:nvSpPr>
        <p:spPr>
          <a:xfrm>
            <a:off x="1798318" y="0"/>
            <a:ext cx="46704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400" dirty="0"/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s-MX" sz="1800" dirty="0">
              <a:latin typeface="36 days ago BRK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F8A354-14E2-4F1B-B942-9146982E5ED7}"/>
              </a:ext>
            </a:extLst>
          </p:cNvPr>
          <p:cNvSpPr txBox="1"/>
          <p:nvPr/>
        </p:nvSpPr>
        <p:spPr>
          <a:xfrm>
            <a:off x="3027182" y="3607326"/>
            <a:ext cx="467047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36 days ago BRK" pitchFamily="2" charset="0"/>
              </a:rPr>
              <a:t>2</a:t>
            </a:r>
            <a:r>
              <a:rPr lang="es-MX" sz="2400" b="1" dirty="0"/>
              <a:t>°JORNADA</a:t>
            </a:r>
            <a:endParaRPr lang="es-MX" sz="2400" dirty="0">
              <a:latin typeface="36 days ago BRK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s-MX" sz="2000" dirty="0">
              <a:latin typeface="36 days ago BRK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MX" sz="2000" dirty="0">
                <a:latin typeface="36 days ago BRK" pitchFamily="2" charset="0"/>
              </a:rPr>
              <a:t>16 al 20  de Mayo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s-MX" sz="2000" dirty="0">
              <a:latin typeface="36 days ago BRK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MX" sz="2000" dirty="0">
                <a:latin typeface="36 days ago BRK" pitchFamily="2" charset="0"/>
              </a:rPr>
              <a:t>23 al 27 de Mayo</a:t>
            </a:r>
            <a:endParaRPr lang="es-MX" sz="2000" b="1" dirty="0"/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s-MX" dirty="0">
              <a:latin typeface="36 days ago B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4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8AE161-FC4F-45C8-8635-CC4AA57B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66B2F9-304E-4D4D-A04E-07F389476D3C}"/>
              </a:ext>
            </a:extLst>
          </p:cNvPr>
          <p:cNvSpPr txBox="1"/>
          <p:nvPr/>
        </p:nvSpPr>
        <p:spPr>
          <a:xfrm>
            <a:off x="3432517" y="307703"/>
            <a:ext cx="5078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ln>
                  <a:solidFill>
                    <a:srgbClr val="CC0044"/>
                  </a:solidFill>
                </a:ln>
                <a:solidFill>
                  <a:schemeClr val="bg1"/>
                </a:solidFill>
                <a:latin typeface="Hobo Std" pitchFamily="34" charset="0"/>
              </a:rPr>
              <a:t>Período de evaluación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D7C45F-A630-411E-9EF3-C1500A0813AF}"/>
              </a:ext>
            </a:extLst>
          </p:cNvPr>
          <p:cNvSpPr txBox="1"/>
          <p:nvPr/>
        </p:nvSpPr>
        <p:spPr>
          <a:xfrm>
            <a:off x="3643532" y="1833361"/>
            <a:ext cx="455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 Del 4 al 8 de Abril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74E5AC-A789-4F5E-8A44-33EA59301483}"/>
              </a:ext>
            </a:extLst>
          </p:cNvPr>
          <p:cNvSpPr txBox="1"/>
          <p:nvPr/>
        </p:nvSpPr>
        <p:spPr>
          <a:xfrm>
            <a:off x="3530990" y="1101310"/>
            <a:ext cx="4670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F1598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Unidad 1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E33C10-EA2A-49B4-994E-80B47977D205}"/>
              </a:ext>
            </a:extLst>
          </p:cNvPr>
          <p:cNvSpPr txBox="1"/>
          <p:nvPr/>
        </p:nvSpPr>
        <p:spPr>
          <a:xfrm>
            <a:off x="3530990" y="2848784"/>
            <a:ext cx="4670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F1598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Unidad 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02FD7E-3DAA-4BB9-8BBD-07168647D882}"/>
              </a:ext>
            </a:extLst>
          </p:cNvPr>
          <p:cNvSpPr txBox="1"/>
          <p:nvPr/>
        </p:nvSpPr>
        <p:spPr>
          <a:xfrm>
            <a:off x="3432517" y="4666589"/>
            <a:ext cx="4670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F1598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Evidencia Integradora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4E0672-9AC0-42E0-BD2A-D6B9C0B561BA}"/>
              </a:ext>
            </a:extLst>
          </p:cNvPr>
          <p:cNvSpPr txBox="1"/>
          <p:nvPr/>
        </p:nvSpPr>
        <p:spPr>
          <a:xfrm>
            <a:off x="3432517" y="3679540"/>
            <a:ext cx="4670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s-MX" sz="18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MX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20 al 24 de Junio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BED7EB-E6EA-423D-8A08-6DE2B2873241}"/>
              </a:ext>
            </a:extLst>
          </p:cNvPr>
          <p:cNvSpPr txBox="1"/>
          <p:nvPr/>
        </p:nvSpPr>
        <p:spPr>
          <a:xfrm>
            <a:off x="3432517" y="5685349"/>
            <a:ext cx="4670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27 de Junio al 1 de Julio</a:t>
            </a:r>
          </a:p>
        </p:txBody>
      </p:sp>
    </p:spTree>
    <p:extLst>
      <p:ext uri="{BB962C8B-B14F-4D97-AF65-F5344CB8AC3E}">
        <p14:creationId xmlns:p14="http://schemas.microsoft.com/office/powerpoint/2010/main" val="312545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animad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2589BA9-4496-4DBD-B01A-BB710ECA6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5F6159-18D7-4F15-ABC0-2BE340FA759A}"/>
              </a:ext>
            </a:extLst>
          </p:cNvPr>
          <p:cNvSpPr txBox="1"/>
          <p:nvPr/>
        </p:nvSpPr>
        <p:spPr>
          <a:xfrm>
            <a:off x="3854547" y="195161"/>
            <a:ext cx="4670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D20470"/>
                </a:solidFill>
                <a:effectLst>
                  <a:glow rad="127000">
                    <a:schemeClr val="bg1"/>
                  </a:glow>
                </a:effectLst>
                <a:latin typeface="Mallory Script" pitchFamily="50" charset="0"/>
                <a:ea typeface="KBREINDEERGAMES" panose="02000603000000000000" pitchFamily="2" charset="0"/>
              </a:rPr>
              <a:t>Reglamento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D49CF-B6FD-432B-B8A2-89E9EF5F0EBD}"/>
              </a:ext>
            </a:extLst>
          </p:cNvPr>
          <p:cNvSpPr txBox="1"/>
          <p:nvPr/>
        </p:nvSpPr>
        <p:spPr>
          <a:xfrm>
            <a:off x="2982351" y="1556810"/>
            <a:ext cx="4811151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Asistencia activa (si surge algún inconveniente deberá ser reportado de inmediato) Tener la cámara encendida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Puntualidad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6CCFF"/>
                </a:solidFill>
                <a:latin typeface="Crayola"/>
              </a:rPr>
              <a:t>Levantar</a:t>
            </a:r>
            <a:r>
              <a:rPr lang="es-MX" sz="1800" dirty="0">
                <a:solidFill>
                  <a:srgbClr val="66CCFF"/>
                </a:solidFill>
                <a:latin typeface="Crayola"/>
              </a:rPr>
              <a:t> la mano si se quiere participar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Evitar estar comiendo durante la clase.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Escuchar con atención las explicaciones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Evitar distraerme durante la clase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Ubicarnos en un espacio cómodo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Traer los documentos y materiales necesarios de la clase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Evitar utilizar palabras altisonantes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Respetar los tiempos de entrega de los trabajos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Enviar mensajes en horarios pertinentes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66CCFF"/>
                </a:solidFill>
                <a:latin typeface="Crayola" panose="00000400000000000000" pitchFamily="2" charset="0"/>
              </a:rPr>
              <a:t>Ser comprometidas  </a:t>
            </a:r>
          </a:p>
        </p:txBody>
      </p:sp>
    </p:spTree>
    <p:extLst>
      <p:ext uri="{BB962C8B-B14F-4D97-AF65-F5344CB8AC3E}">
        <p14:creationId xmlns:p14="http://schemas.microsoft.com/office/powerpoint/2010/main" val="64320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82DFCF62-17E4-4567-9CC4-13FE7A88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88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AD48BB-DE74-4036-AD09-08164C030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1" y="423270"/>
            <a:ext cx="3129366" cy="38814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7C3C0A-3735-48F3-8EE3-0CD7F1E12E97}"/>
              </a:ext>
            </a:extLst>
          </p:cNvPr>
          <p:cNvSpPr/>
          <p:nvPr/>
        </p:nvSpPr>
        <p:spPr>
          <a:xfrm>
            <a:off x="1223889" y="2897946"/>
            <a:ext cx="6696222" cy="2278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355503"/>
              </a:avLst>
            </a:prstTxWarp>
            <a:spAutoFit/>
          </a:bodyPr>
          <a:lstStyle/>
          <a:p>
            <a:pPr algn="ctr"/>
            <a:r>
              <a:rPr lang="es-ES" sz="15000" b="1" cap="none" spc="0" dirty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[z] Arista" panose="02000500000000020004" pitchFamily="2" charset="0"/>
              </a:rPr>
              <a:t>Feliz inicio de semestre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8EB820-A9E8-477C-A9CD-F512CC3C93C0}"/>
              </a:ext>
            </a:extLst>
          </p:cNvPr>
          <p:cNvSpPr txBox="1"/>
          <p:nvPr/>
        </p:nvSpPr>
        <p:spPr>
          <a:xfrm>
            <a:off x="1800665" y="3429000"/>
            <a:ext cx="17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96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0ED38A72-9642-4A75-B271-FC8EC746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832BEF-0C12-439F-995D-AE7094A25349}"/>
              </a:ext>
            </a:extLst>
          </p:cNvPr>
          <p:cNvSpPr txBox="1"/>
          <p:nvPr/>
        </p:nvSpPr>
        <p:spPr>
          <a:xfrm>
            <a:off x="2264898" y="894781"/>
            <a:ext cx="6879102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4800" dirty="0">
                <a:solidFill>
                  <a:srgbClr val="7030A0"/>
                </a:solidFill>
              </a:rPr>
              <a:t>6 Hrs</a:t>
            </a:r>
            <a:r>
              <a:rPr lang="es-MX" sz="36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s-MX" sz="3600" dirty="0">
              <a:solidFill>
                <a:schemeClr val="bg1"/>
              </a:solidFill>
            </a:endParaRPr>
          </a:p>
          <a:p>
            <a:pPr algn="ctr"/>
            <a:r>
              <a:rPr lang="es-MX" sz="4400" dirty="0">
                <a:solidFill>
                  <a:srgbClr val="00B0F0"/>
                </a:solidFill>
              </a:rPr>
              <a:t>6.75 Créditos</a:t>
            </a:r>
          </a:p>
          <a:p>
            <a:pPr algn="ctr"/>
            <a:r>
              <a:rPr lang="es-MX" sz="3600" b="1">
                <a:cs typeface="Calibri"/>
              </a:rPr>
              <a:t>Trayecto formativo Práctica Profesional</a:t>
            </a:r>
          </a:p>
          <a:p>
            <a:pPr algn="ctr"/>
            <a:r>
              <a:rPr lang="es-MX" sz="5400" dirty="0">
                <a:solidFill>
                  <a:srgbClr val="FF00FF"/>
                </a:solidFill>
              </a:rPr>
              <a:t>Seminario-taller</a:t>
            </a:r>
          </a:p>
          <a:p>
            <a:pPr algn="ctr"/>
            <a:endParaRPr lang="es-MX" sz="3600" dirty="0">
              <a:solidFill>
                <a:schemeClr val="bg1"/>
              </a:solidFill>
              <a:latin typeface="Crayola" panose="000004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CD2963-B672-474B-A380-B4EDA01F6E03}"/>
              </a:ext>
            </a:extLst>
          </p:cNvPr>
          <p:cNvSpPr txBox="1"/>
          <p:nvPr/>
        </p:nvSpPr>
        <p:spPr>
          <a:xfrm>
            <a:off x="2767597" y="5508508"/>
            <a:ext cx="641531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Crayola"/>
              </a:rPr>
              <a:t>Dra. Elena Monserrat </a:t>
            </a:r>
            <a:r>
              <a:rPr lang="es-MX" sz="2800" dirty="0">
                <a:solidFill>
                  <a:schemeClr val="bg1"/>
                </a:solidFill>
                <a:ea typeface="+mn-lt"/>
                <a:cs typeface="+mn-lt"/>
              </a:rPr>
              <a:t>Gámez </a:t>
            </a:r>
            <a:r>
              <a:rPr lang="es-MX" sz="2800" dirty="0">
                <a:solidFill>
                  <a:schemeClr val="bg1"/>
                </a:solidFill>
                <a:latin typeface="Crayola"/>
              </a:rPr>
              <a:t>Cepeda </a:t>
            </a:r>
            <a:endParaRPr lang="es-MX" sz="2800" dirty="0">
              <a:solidFill>
                <a:schemeClr val="bg1"/>
              </a:solidFill>
              <a:latin typeface="Crayola" panose="00000400000000000000" pitchFamily="2" charset="0"/>
            </a:endParaRP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Crayola"/>
              </a:rPr>
              <a:t>Mtra.  Dolores Patricia Segovia Gómez </a:t>
            </a:r>
            <a:endParaRPr lang="es-MX" sz="2800" dirty="0">
              <a:solidFill>
                <a:schemeClr val="bg1"/>
              </a:solidFill>
              <a:latin typeface="Crayol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9EC50C48-4E11-40BD-8453-21B1B7C8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011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A5EFB2-7280-4386-B4B7-8F24E05C9626}"/>
              </a:ext>
            </a:extLst>
          </p:cNvPr>
          <p:cNvSpPr txBox="1"/>
          <p:nvPr/>
        </p:nvSpPr>
        <p:spPr>
          <a:xfrm>
            <a:off x="2651202" y="1202937"/>
            <a:ext cx="60524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Herramientas para la observación y análisis de la practica educativa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Observación y análisis de practicas y contextos escolares.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Iniciación al trabajo docente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Estrategias de trabajo.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Innovación y Trabajo docente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871FDD-65F4-4043-8736-B2F7D2D72CA4}"/>
              </a:ext>
            </a:extLst>
          </p:cNvPr>
          <p:cNvSpPr txBox="1"/>
          <p:nvPr/>
        </p:nvSpPr>
        <p:spPr>
          <a:xfrm>
            <a:off x="2264230" y="4885622"/>
            <a:ext cx="59508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Cursos que Subsecuentes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B8F4B4-1318-4E40-8C83-8FF8CCAA7837}"/>
              </a:ext>
            </a:extLst>
          </p:cNvPr>
          <p:cNvSpPr txBox="1"/>
          <p:nvPr/>
        </p:nvSpPr>
        <p:spPr>
          <a:xfrm>
            <a:off x="3483430" y="5900899"/>
            <a:ext cx="4731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Aprendizaje en el servicio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8FE649-6485-4E86-A98A-270ACD23B694}"/>
              </a:ext>
            </a:extLst>
          </p:cNvPr>
          <p:cNvSpPr txBox="1"/>
          <p:nvPr/>
        </p:nvSpPr>
        <p:spPr>
          <a:xfrm>
            <a:off x="3010485" y="57735"/>
            <a:ext cx="472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Curso que Antecede</a:t>
            </a:r>
          </a:p>
        </p:txBody>
      </p:sp>
    </p:spTree>
    <p:extLst>
      <p:ext uri="{BB962C8B-B14F-4D97-AF65-F5344CB8AC3E}">
        <p14:creationId xmlns:p14="http://schemas.microsoft.com/office/powerpoint/2010/main" val="6746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78D6DCE1-2EE9-4EC0-9354-47B50054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0"/>
            <a:ext cx="927462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4966C2-59AE-4BC9-9216-481CFEFFF717}"/>
              </a:ext>
            </a:extLst>
          </p:cNvPr>
          <p:cNvSpPr txBox="1"/>
          <p:nvPr/>
        </p:nvSpPr>
        <p:spPr>
          <a:xfrm>
            <a:off x="2888343" y="290286"/>
            <a:ext cx="481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PROPÓSITO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2DAB47-D371-42B3-B7A2-3DE1F3722C52}"/>
              </a:ext>
            </a:extLst>
          </p:cNvPr>
          <p:cNvSpPr txBox="1"/>
          <p:nvPr/>
        </p:nvSpPr>
        <p:spPr>
          <a:xfrm>
            <a:off x="2714171" y="1774709"/>
            <a:ext cx="582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*Propiciar el uso del dispositivo didáctico “</a:t>
            </a:r>
            <a:r>
              <a:rPr lang="es-MX" sz="2000" b="1" dirty="0"/>
              <a:t>Lecciones aprendidas </a:t>
            </a:r>
            <a:r>
              <a:rPr lang="es-MX" sz="2000" dirty="0"/>
              <a:t>“que debe formar parte de la implementación de todo proyecto innovador y que, proveerá los insumos para conocer y elaborar, en este semestre, un Proyecto Escolar de Mejora Continua (PEMC).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B9B573-CC22-48ED-A13D-91BE8CC182E3}"/>
              </a:ext>
            </a:extLst>
          </p:cNvPr>
          <p:cNvSpPr txBox="1"/>
          <p:nvPr/>
        </p:nvSpPr>
        <p:spPr>
          <a:xfrm>
            <a:off x="2714171" y="4551794"/>
            <a:ext cx="515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*Dar continuidad a la generación de propuestas de innovación. Utilizando, preferentemente, las  TIC y las TAC, así como los recursos,  dispositivos didácticos y programas que están al alcance de los docentes, las familias y los alumnos. </a:t>
            </a:r>
          </a:p>
        </p:txBody>
      </p:sp>
    </p:spTree>
    <p:extLst>
      <p:ext uri="{BB962C8B-B14F-4D97-AF65-F5344CB8AC3E}">
        <p14:creationId xmlns:p14="http://schemas.microsoft.com/office/powerpoint/2010/main" val="6450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4B336706-76F5-497B-AB16-B9B922C4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3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BAC9E0-37DC-43D9-A21A-4CC2BC176CC6}"/>
              </a:ext>
            </a:extLst>
          </p:cNvPr>
          <p:cNvSpPr txBox="1"/>
          <p:nvPr/>
        </p:nvSpPr>
        <p:spPr>
          <a:xfrm>
            <a:off x="2754084" y="0"/>
            <a:ext cx="5304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COMPETENCIAS DEL PERFIL DE EGRESO A LAS QUE CONTRIBUYE ESTE CURSO:</a:t>
            </a:r>
            <a:r>
              <a:rPr lang="es-MX" sz="2400" dirty="0"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85127B-3CDF-49D4-97DF-DAA42E3DA54B}"/>
              </a:ext>
            </a:extLst>
          </p:cNvPr>
          <p:cNvSpPr txBox="1"/>
          <p:nvPr/>
        </p:nvSpPr>
        <p:spPr>
          <a:xfrm>
            <a:off x="2426119" y="882647"/>
            <a:ext cx="576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COMPETENCIAS GENERICAS </a:t>
            </a:r>
          </a:p>
          <a:p>
            <a:pPr algn="just"/>
            <a:endParaRPr lang="es-MX" sz="24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ADAE762-6BBA-4AAD-9D27-39FED62342E9}"/>
              </a:ext>
            </a:extLst>
          </p:cNvPr>
          <p:cNvSpPr/>
          <p:nvPr/>
        </p:nvSpPr>
        <p:spPr>
          <a:xfrm>
            <a:off x="5938013" y="4197222"/>
            <a:ext cx="2391508" cy="2328076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Solucionar problemas y toma de cisiones utilizando su pensamiento critico y creativo.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8F03A16-7ED7-4EE6-AA28-1694AE649166}"/>
              </a:ext>
            </a:extLst>
          </p:cNvPr>
          <p:cNvSpPr/>
          <p:nvPr/>
        </p:nvSpPr>
        <p:spPr>
          <a:xfrm>
            <a:off x="2754084" y="4197222"/>
            <a:ext cx="2391508" cy="23280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Aprende de manera autónoma y muestra iniciativa para </a:t>
            </a:r>
            <a:r>
              <a:rPr lang="es-MX" sz="1400" b="1" dirty="0" err="1">
                <a:solidFill>
                  <a:schemeClr val="tx1"/>
                </a:solidFill>
              </a:rPr>
              <a:t>auto-regularse</a:t>
            </a:r>
            <a:r>
              <a:rPr lang="es-MX" sz="1400" b="1" dirty="0">
                <a:solidFill>
                  <a:schemeClr val="tx1"/>
                </a:solidFill>
              </a:rPr>
              <a:t> y fortalece su desarrollo personal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D31B1C3-0DEB-40F7-9F80-D9CB9F1E0A42}"/>
              </a:ext>
            </a:extLst>
          </p:cNvPr>
          <p:cNvSpPr/>
          <p:nvPr/>
        </p:nvSpPr>
        <p:spPr>
          <a:xfrm>
            <a:off x="5938013" y="1574161"/>
            <a:ext cx="2250277" cy="21296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Utiliza las tecnologías de la información y la comunicación de manera critica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FCD09AC-B705-4CC1-865B-2D2BF07002EA}"/>
              </a:ext>
            </a:extLst>
          </p:cNvPr>
          <p:cNvSpPr/>
          <p:nvPr/>
        </p:nvSpPr>
        <p:spPr>
          <a:xfrm>
            <a:off x="2905648" y="1625615"/>
            <a:ext cx="2239944" cy="2119908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Aplica sus habilidades lingüísticas y comunicativas en diversos contextos. </a:t>
            </a:r>
            <a:endParaRPr lang="es-MX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4B336706-76F5-497B-AB16-B9B922C4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BAC9E0-37DC-43D9-A21A-4CC2BC176CC6}"/>
              </a:ext>
            </a:extLst>
          </p:cNvPr>
          <p:cNvSpPr txBox="1"/>
          <p:nvPr/>
        </p:nvSpPr>
        <p:spPr>
          <a:xfrm>
            <a:off x="2754084" y="0"/>
            <a:ext cx="5304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COMPETENCIAS DEL PERFIL DE EGRESO A LAS QUE CONTRIBUYE ESTE CURSO:</a:t>
            </a:r>
            <a:r>
              <a:rPr lang="es-MX" sz="2400" dirty="0"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85127B-3CDF-49D4-97DF-DAA42E3DA54B}"/>
              </a:ext>
            </a:extLst>
          </p:cNvPr>
          <p:cNvSpPr txBox="1"/>
          <p:nvPr/>
        </p:nvSpPr>
        <p:spPr>
          <a:xfrm>
            <a:off x="2426119" y="882647"/>
            <a:ext cx="576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COMPETENCIAS PROFESIONALES </a:t>
            </a:r>
          </a:p>
          <a:p>
            <a:pPr algn="just"/>
            <a:endParaRPr lang="es-MX" sz="2400" dirty="0"/>
          </a:p>
        </p:txBody>
      </p:sp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A36A5FEE-F6CD-422F-8F3E-902D385E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07" y="1298145"/>
            <a:ext cx="2020618" cy="310996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D16187-0F82-4C63-8653-F4734E7AA135}"/>
              </a:ext>
            </a:extLst>
          </p:cNvPr>
          <p:cNvSpPr txBox="1"/>
          <p:nvPr/>
        </p:nvSpPr>
        <p:spPr>
          <a:xfrm>
            <a:off x="2560320" y="1524058"/>
            <a:ext cx="23493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/>
              <a:t>Aplica el plan y programas de estudio para alcanzar los propósitos educativos y contribuir al pleno desenvolvimiento de las capacidades de sus alumnos.</a:t>
            </a: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C844FE02-576C-4E69-B34C-146BC1719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73" y="1298145"/>
            <a:ext cx="2020618" cy="315157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F27C397-FEC1-4B2F-B78E-26DDA16C0526}"/>
              </a:ext>
            </a:extLst>
          </p:cNvPr>
          <p:cNvSpPr txBox="1"/>
          <p:nvPr/>
        </p:nvSpPr>
        <p:spPr>
          <a:xfrm>
            <a:off x="5973186" y="1842238"/>
            <a:ext cx="23493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/>
              <a:t>Detecta los procesos  de aprendizaje de sus alumnos para favorecer su desarrollo cognitivo y socioemocional</a:t>
            </a:r>
          </a:p>
        </p:txBody>
      </p:sp>
      <p:pic>
        <p:nvPicPr>
          <p:cNvPr id="17" name="Imagen 1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8D41A43-625B-473F-B412-CE7DB7242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0" y="3518061"/>
            <a:ext cx="2020618" cy="315157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0EBEBA7-2588-4717-B3EC-3E7C0C6BADEA}"/>
              </a:ext>
            </a:extLst>
          </p:cNvPr>
          <p:cNvSpPr txBox="1"/>
          <p:nvPr/>
        </p:nvSpPr>
        <p:spPr>
          <a:xfrm>
            <a:off x="4218912" y="3923042"/>
            <a:ext cx="244498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100" b="1" dirty="0"/>
              <a:t>Diseña planeaciones aplicando sus conocimientos curriculares,  psicopedagógicos, disciplinares, didácticos y tecnológicos para propiciar espacios de aprendizaje incluyentes que respondan a las necesidades de todos los alumnos en el marco del plan y programas de estudio. </a:t>
            </a:r>
          </a:p>
        </p:txBody>
      </p:sp>
    </p:spTree>
    <p:extLst>
      <p:ext uri="{BB962C8B-B14F-4D97-AF65-F5344CB8AC3E}">
        <p14:creationId xmlns:p14="http://schemas.microsoft.com/office/powerpoint/2010/main" val="253710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4B336706-76F5-497B-AB16-B9B922C4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BAC9E0-37DC-43D9-A21A-4CC2BC176CC6}"/>
              </a:ext>
            </a:extLst>
          </p:cNvPr>
          <p:cNvSpPr txBox="1"/>
          <p:nvPr/>
        </p:nvSpPr>
        <p:spPr>
          <a:xfrm>
            <a:off x="2754084" y="0"/>
            <a:ext cx="5304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COMPETENCIAS DEL PERFIL DE EGRESO A LAS QUE CONTRIBUYE ESTE CURSO:</a:t>
            </a:r>
            <a:r>
              <a:rPr lang="es-MX" sz="2400" dirty="0"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rayola" panose="00000400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85127B-3CDF-49D4-97DF-DAA42E3DA54B}"/>
              </a:ext>
            </a:extLst>
          </p:cNvPr>
          <p:cNvSpPr txBox="1"/>
          <p:nvPr/>
        </p:nvSpPr>
        <p:spPr>
          <a:xfrm>
            <a:off x="2426119" y="882647"/>
            <a:ext cx="576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COMPETENCIAS PROFESIONALES </a:t>
            </a:r>
          </a:p>
          <a:p>
            <a:pPr algn="just"/>
            <a:endParaRPr lang="es-MX" sz="2400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75F57C3-D13A-4554-AB41-CB27F137F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4826"/>
            <a:ext cx="2020617" cy="2985583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B03699B3-8915-41DD-9EE9-3FB47B0FF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72" y="1319131"/>
            <a:ext cx="2068458" cy="29799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E14D6ED-0F1B-478D-A691-C079BCA97B1F}"/>
              </a:ext>
            </a:extLst>
          </p:cNvPr>
          <p:cNvSpPr txBox="1"/>
          <p:nvPr/>
        </p:nvSpPr>
        <p:spPr>
          <a:xfrm>
            <a:off x="6047863" y="1461384"/>
            <a:ext cx="22123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/>
              <a:t>Integra recursos de la investigación educativa para enriquecer su práctica profesional, expresando su interés por el conocimiento , la ciencia y la mejora de la educación. </a:t>
            </a:r>
          </a:p>
        </p:txBody>
      </p:sp>
      <p:pic>
        <p:nvPicPr>
          <p:cNvPr id="20" name="Imagen 19" descr="Forma, Rectángulo&#10;&#10;Descripción generada automáticamente">
            <a:extLst>
              <a:ext uri="{FF2B5EF4-FFF2-40B4-BE49-F238E27FC236}">
                <a16:creationId xmlns:a16="http://schemas.microsoft.com/office/drawing/2014/main" id="{DD33166A-46F3-4BB4-A5B2-811FFAFC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22" y="1319131"/>
            <a:ext cx="2068458" cy="302658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A9DDF0C-6DAD-4AAA-80BC-92B38C9B6378}"/>
              </a:ext>
            </a:extLst>
          </p:cNvPr>
          <p:cNvSpPr txBox="1"/>
          <p:nvPr/>
        </p:nvSpPr>
        <p:spPr>
          <a:xfrm>
            <a:off x="2556375" y="1713644"/>
            <a:ext cx="23493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/>
              <a:t>Emplea la evaluación para intervenir en los diferentes ámbitos y momentos de la tarea educativa para mejorar los aprendizajes de sus alumnos.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F35CDF9-8289-4144-920F-D77953E05E4E}"/>
              </a:ext>
            </a:extLst>
          </p:cNvPr>
          <p:cNvSpPr txBox="1"/>
          <p:nvPr/>
        </p:nvSpPr>
        <p:spPr>
          <a:xfrm>
            <a:off x="4417772" y="3671337"/>
            <a:ext cx="206845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b="1" dirty="0"/>
              <a:t>Actúa de manera ética ante la diversidad de situaciones que se presentan en la practica profesional</a:t>
            </a:r>
            <a:r>
              <a:rPr lang="es-MX" sz="1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65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3781E323-E21B-4A1C-81A6-681A063D1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6"/>
            <a:ext cx="9144001" cy="68398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D5C254-BB75-4A54-98D2-E29FB9F77733}"/>
              </a:ext>
            </a:extLst>
          </p:cNvPr>
          <p:cNvSpPr txBox="1"/>
          <p:nvPr/>
        </p:nvSpPr>
        <p:spPr>
          <a:xfrm>
            <a:off x="2869809" y="417064"/>
            <a:ext cx="566928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1800" b="1" dirty="0"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  <a:p>
            <a:pPr algn="ctr"/>
            <a:endParaRPr lang="es-MX" sz="1800" b="1" dirty="0"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effectLst/>
                <a:latin typeface="Cookies" panose="00000400000000000000" pitchFamily="2" charset="0"/>
              </a:rPr>
              <a:t>Unidad de aprendizaje 1</a:t>
            </a:r>
            <a:endParaRPr lang="es-MX" sz="2400" b="1" dirty="0">
              <a:solidFill>
                <a:schemeClr val="bg1"/>
              </a:solidFill>
              <a:effectLst/>
              <a:latin typeface="Crayola" panose="00000400000000000000" pitchFamily="2" charset="0"/>
            </a:endParaRPr>
          </a:p>
          <a:p>
            <a:pPr algn="ctr"/>
            <a:r>
              <a:rPr lang="es-MX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CoopFlaired" panose="00000400000000000000" pitchFamily="2" charset="0"/>
              </a:rPr>
              <a:t>Desafíos en torno a la incompletud de la formación inicial de docentes en el marco de proyectos de innovación pedagógica: las lecciones aprendidas.</a:t>
            </a:r>
          </a:p>
          <a:p>
            <a:pPr algn="ctr"/>
            <a:endParaRPr lang="es-MX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CoopFlaired" panose="00000400000000000000" pitchFamily="2" charset="0"/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effectLst/>
                <a:latin typeface="Cookies" panose="00000400000000000000" pitchFamily="2" charset="0"/>
              </a:rPr>
              <a:t>Unidad de aprendizaje 2</a:t>
            </a:r>
            <a:endParaRPr lang="es-MX" sz="2400" b="1" dirty="0">
              <a:effectLst/>
              <a:latin typeface="Crayola" panose="00000400000000000000" pitchFamily="2" charset="0"/>
            </a:endParaRPr>
          </a:p>
          <a:p>
            <a:pPr algn="ctr"/>
            <a:r>
              <a:rPr lang="es-MX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CoopFlaired" panose="00000400000000000000" pitchFamily="2" charset="0"/>
              </a:rPr>
              <a:t>Propuestas de innovación al Trabajo Docente en el marco del Proyecto Escolar de Mejora Continua (PEMC)</a:t>
            </a:r>
          </a:p>
          <a:p>
            <a:pPr algn="ctr"/>
            <a:endParaRPr lang="es-MX" sz="1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/>
              <a:latin typeface="CoopFlaired" panose="000004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3E7B3B-4D22-4D51-A972-D9900D3FC980}"/>
              </a:ext>
            </a:extLst>
          </p:cNvPr>
          <p:cNvSpPr txBox="1"/>
          <p:nvPr/>
        </p:nvSpPr>
        <p:spPr>
          <a:xfrm>
            <a:off x="2869809" y="5794605"/>
            <a:ext cx="5169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ESTRUCTURA DEL CURSO:</a:t>
            </a:r>
          </a:p>
        </p:txBody>
      </p:sp>
    </p:spTree>
    <p:extLst>
      <p:ext uri="{BB962C8B-B14F-4D97-AF65-F5344CB8AC3E}">
        <p14:creationId xmlns:p14="http://schemas.microsoft.com/office/powerpoint/2010/main" val="419745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E2BC268A-310D-439E-ACA8-70E0529A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1"/>
            <a:ext cx="9144000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CFC528-01C7-48CE-84BF-E29710E1A041}"/>
              </a:ext>
            </a:extLst>
          </p:cNvPr>
          <p:cNvSpPr txBox="1"/>
          <p:nvPr/>
        </p:nvSpPr>
        <p:spPr>
          <a:xfrm>
            <a:off x="2602523" y="595527"/>
            <a:ext cx="630232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000" b="1" dirty="0"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CoopFlaired" panose="00000400000000000000" pitchFamily="2" charset="0"/>
              </a:rPr>
              <a:t>Las lecciones aprendidas en el desarrollo de un proceso de innovación pedagógica: la necesidad de su elaboración y su trascendencia para la toma de decisiones.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0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CoopFlaired" panose="000004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Flaired" panose="00000400000000000000" pitchFamily="2" charset="0"/>
              </a:rPr>
              <a:t>Para remontar los desafíos del trabajo docente en tiempos de pandemia: ¿ Basta con la sola acumulación de años de servicio? ¡Basta con experimentar la sensación de incomodidad de una tarea que nunca termina de concluirse? ¡Cuáles son las lecciones aprendidas 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0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CoopFlaired" panose="000004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Flaired" panose="00000400000000000000" pitchFamily="2" charset="0"/>
              </a:rPr>
              <a:t>Conocimiento de la organización, integración y funcionamiento del Consejo Técnico Escolar. ?Cuáles son las lecciones aprendidas?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0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CoopFlaired" panose="000004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Flaired" panose="00000400000000000000" pitchFamily="2" charset="0"/>
              </a:rPr>
              <a:t>Conocimiento de la organización, integración, funcionamiento y seguimiento del programa Escolar de Mejora Continua (PEMC): ¡Cuáles son las lecciones aprendidas.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030D1D-3317-4284-87B8-AEB41D375999}"/>
              </a:ext>
            </a:extLst>
          </p:cNvPr>
          <p:cNvSpPr txBox="1"/>
          <p:nvPr/>
        </p:nvSpPr>
        <p:spPr>
          <a:xfrm>
            <a:off x="3003450" y="72307"/>
            <a:ext cx="4621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Unidad de aprendizaje 1.</a:t>
            </a:r>
          </a:p>
        </p:txBody>
      </p:sp>
    </p:spTree>
    <p:extLst>
      <p:ext uri="{BB962C8B-B14F-4D97-AF65-F5344CB8AC3E}">
        <p14:creationId xmlns:p14="http://schemas.microsoft.com/office/powerpoint/2010/main" val="1313126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1105</Words>
  <Application>Microsoft Office PowerPoint</Application>
  <PresentationFormat>Letter Paper (8.5x11 in)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[z] Arista</vt:lpstr>
      <vt:lpstr>36 days ago BRK</vt:lpstr>
      <vt:lpstr>Arial</vt:lpstr>
      <vt:lpstr>Calibri</vt:lpstr>
      <vt:lpstr>Calibri Light</vt:lpstr>
      <vt:lpstr>Cookies</vt:lpstr>
      <vt:lpstr>CoopFlaired</vt:lpstr>
      <vt:lpstr>Crayola</vt:lpstr>
      <vt:lpstr>Hobo Std</vt:lpstr>
      <vt:lpstr>Mallory Script</vt:lpstr>
      <vt:lpstr>Porky's</vt:lpstr>
      <vt:lpstr>Wingdings</vt:lpstr>
      <vt:lpstr>Xiomara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Patricia Segovia Gomez</cp:lastModifiedBy>
  <cp:revision>98</cp:revision>
  <dcterms:created xsi:type="dcterms:W3CDTF">2021-02-09T20:28:51Z</dcterms:created>
  <dcterms:modified xsi:type="dcterms:W3CDTF">2022-02-11T19:58:10Z</dcterms:modified>
</cp:coreProperties>
</file>