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1" r:id="rId18"/>
    <p:sldId id="272" r:id="rId19"/>
    <p:sldId id="273" r:id="rId20"/>
    <p:sldId id="274" r:id="rId21"/>
    <p:sldId id="275" r:id="rId22"/>
    <p:sldId id="276" r:id="rId23"/>
    <p:sldId id="277" r:id="rId24"/>
    <p:sldId id="278" r:id="rId25"/>
    <p:sldId id="284" r:id="rId26"/>
    <p:sldId id="283" r:id="rId27"/>
    <p:sldId id="282" r:id="rId28"/>
    <p:sldId id="279" r:id="rId29"/>
    <p:sldId id="280"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EXiEyccffaNt47SdLpZUfXHt+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801B8D-67FB-4BAE-B19F-9FA03CC22222}">
  <a:tblStyle styleId="{F6801B8D-67FB-4BAE-B19F-9FA03CC2222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5FFF244-19FC-4098-BCAE-3FE2001B9193}"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18479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7981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1063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6822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3231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8594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7068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168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4869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4753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0519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5634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6561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8325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2841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6503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758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4586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864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9513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4057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129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5239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7842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4088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4659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7"/>
        <p:cNvGrpSpPr/>
        <p:nvPr/>
      </p:nvGrpSpPr>
      <p:grpSpPr>
        <a:xfrm>
          <a:off x="0" y="0"/>
          <a:ext cx="0" cy="0"/>
          <a:chOff x="0" y="0"/>
          <a:chExt cx="0" cy="0"/>
        </a:xfrm>
      </p:grpSpPr>
      <p:sp>
        <p:nvSpPr>
          <p:cNvPr id="28" name="Google Shape;2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8"/>
        <p:cNvGrpSpPr/>
        <p:nvPr/>
      </p:nvGrpSpPr>
      <p:grpSpPr>
        <a:xfrm>
          <a:off x="0" y="0"/>
          <a:ext cx="0" cy="0"/>
          <a:chOff x="0" y="0"/>
          <a:chExt cx="0" cy="0"/>
        </a:xfrm>
      </p:grpSpPr>
      <p:sp>
        <p:nvSpPr>
          <p:cNvPr id="39" name="Google Shape;39;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hyperlink" Target="https://www.cambridgelms.org/main/p/splash"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8" Type="http://schemas.openxmlformats.org/officeDocument/2006/relationships/hyperlink" Target="https://www.pearsonelt.com/professional-development/resources.html" TargetMode="External"/><Relationship Id="rId13" Type="http://schemas.openxmlformats.org/officeDocument/2006/relationships/hyperlink" Target="https://visuwords.com/" TargetMode="External"/><Relationship Id="rId18" Type="http://schemas.openxmlformats.org/officeDocument/2006/relationships/hyperlink" Target="https://www.englishclub.com/" TargetMode="External"/><Relationship Id="rId3" Type="http://schemas.openxmlformats.org/officeDocument/2006/relationships/hyperlink" Target="http://www.bbc.co.uk/learningenglish" TargetMode="External"/><Relationship Id="rId21" Type="http://schemas.openxmlformats.org/officeDocument/2006/relationships/hyperlink" Target="https://dictionary.cambridge.org/es/" TargetMode="External"/><Relationship Id="rId7" Type="http://schemas.openxmlformats.org/officeDocument/2006/relationships/hyperlink" Target="https://americanenglish.state.gov/teachers-corner" TargetMode="External"/><Relationship Id="rId12" Type="http://schemas.openxmlformats.org/officeDocument/2006/relationships/hyperlink" Target="https://thedigitalteacher.com/" TargetMode="External"/><Relationship Id="rId17" Type="http://schemas.openxmlformats.org/officeDocument/2006/relationships/hyperlink" Target="http://intermediatelow.blogspot.com/" TargetMode="External"/><Relationship Id="rId2" Type="http://schemas.openxmlformats.org/officeDocument/2006/relationships/notesSlide" Target="../notesSlides/notesSlide25.xml"/><Relationship Id="rId16" Type="http://schemas.openxmlformats.org/officeDocument/2006/relationships/hyperlink" Target="https://www.busuu.com/es" TargetMode="External"/><Relationship Id="rId20" Type="http://schemas.openxmlformats.org/officeDocument/2006/relationships/hyperlink" Target="http://www.readableblog.com/" TargetMode="External"/><Relationship Id="rId1" Type="http://schemas.openxmlformats.org/officeDocument/2006/relationships/slideLayout" Target="../slideLayouts/slideLayout4.xml"/><Relationship Id="rId6" Type="http://schemas.openxmlformats.org/officeDocument/2006/relationships/hyperlink" Target="https://www.cambridgeenglish.org/learning-english/" TargetMode="External"/><Relationship Id="rId11" Type="http://schemas.openxmlformats.org/officeDocument/2006/relationships/hyperlink" Target="http://www.onestopenglish.com/" TargetMode="External"/><Relationship Id="rId5" Type="http://schemas.openxmlformats.org/officeDocument/2006/relationships/hyperlink" Target="https://elt.oup.com/learning_resources/courses/adultlearners/?cc=mx&amp;selLanguage=en" TargetMode="External"/><Relationship Id="rId15" Type="http://schemas.openxmlformats.org/officeDocument/2006/relationships/hyperlink" Target="https://es.lyricstraining.com/" TargetMode="External"/><Relationship Id="rId23" Type="http://schemas.openxmlformats.org/officeDocument/2006/relationships/hyperlink" Target="http://www.elllo.org/" TargetMode="External"/><Relationship Id="rId10" Type="http://schemas.openxmlformats.org/officeDocument/2006/relationships/hyperlink" Target="http://www.bbc.co.uk/worldservice/learningenglish/teach/" TargetMode="External"/><Relationship Id="rId19" Type="http://schemas.openxmlformats.org/officeDocument/2006/relationships/hyperlink" Target="http://www.topics-mag.com/" TargetMode="External"/><Relationship Id="rId4" Type="http://schemas.openxmlformats.org/officeDocument/2006/relationships/hyperlink" Target="https://www.teachingenglish.org.uk/teaching-adults" TargetMode="External"/><Relationship Id="rId9" Type="http://schemas.openxmlformats.org/officeDocument/2006/relationships/hyperlink" Target="https://elt.oup.com/teachersclub/courses/teachingadults/?cc=mx&amp;selLanguage=en" TargetMode="External"/><Relationship Id="rId14" Type="http://schemas.openxmlformats.org/officeDocument/2006/relationships/hyperlink" Target="https://www.eslvideo.com/" TargetMode="External"/><Relationship Id="rId22" Type="http://schemas.openxmlformats.org/officeDocument/2006/relationships/hyperlink" Target="https://www.tefl.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1028" name="Picture 4" descr="WELCOME Classroom Sign Rainbow Colors by JustForYouInvites, $3.00 |  Classroom signs, Classroom, Class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0"/>
            <a:ext cx="5416549" cy="67649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elcome! In This Class... Poster in 2022 | Welcome to school, Classroom  door displays, Welcome to kindergart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18806"/>
            <a:ext cx="4552949" cy="68391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0"/>
          <p:cNvSpPr txBox="1">
            <a:spLocks noGrp="1"/>
          </p:cNvSpPr>
          <p:nvPr>
            <p:ph type="title"/>
          </p:nvPr>
        </p:nvSpPr>
        <p:spPr>
          <a:xfrm>
            <a:off x="838200" y="365126"/>
            <a:ext cx="10515600" cy="8446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296B0"/>
              </a:buClr>
              <a:buSzPts val="4400"/>
              <a:buFont typeface="Arial"/>
              <a:buNone/>
            </a:pPr>
            <a:r>
              <a:rPr lang="es-MX" b="1">
                <a:solidFill>
                  <a:srgbClr val="8296B0"/>
                </a:solidFill>
                <a:latin typeface="Arial"/>
                <a:ea typeface="Arial"/>
                <a:cs typeface="Arial"/>
                <a:sym typeface="Arial"/>
              </a:rPr>
              <a:t>Course Description</a:t>
            </a:r>
            <a:endParaRPr b="1">
              <a:solidFill>
                <a:srgbClr val="8296B0"/>
              </a:solidFill>
              <a:latin typeface="Arial"/>
              <a:ea typeface="Arial"/>
              <a:cs typeface="Arial"/>
              <a:sym typeface="Arial"/>
            </a:endParaRPr>
          </a:p>
        </p:txBody>
      </p:sp>
      <p:pic>
        <p:nvPicPr>
          <p:cNvPr id="148" name="Google Shape;148;p10"/>
          <p:cNvPicPr preferRelativeResize="0"/>
          <p:nvPr/>
        </p:nvPicPr>
        <p:blipFill rotWithShape="1">
          <a:blip r:embed="rId3">
            <a:alphaModFix/>
          </a:blip>
          <a:srcRect/>
          <a:stretch/>
        </p:blipFill>
        <p:spPr>
          <a:xfrm>
            <a:off x="126585" y="98962"/>
            <a:ext cx="1423230" cy="1377022"/>
          </a:xfrm>
          <a:prstGeom prst="rect">
            <a:avLst/>
          </a:prstGeom>
          <a:noFill/>
          <a:ln>
            <a:noFill/>
          </a:ln>
        </p:spPr>
      </p:pic>
      <p:sp>
        <p:nvSpPr>
          <p:cNvPr id="149" name="Google Shape;149;p10"/>
          <p:cNvSpPr txBox="1"/>
          <p:nvPr/>
        </p:nvSpPr>
        <p:spPr>
          <a:xfrm>
            <a:off x="838200" y="1161970"/>
            <a:ext cx="10515600" cy="517064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MX" sz="2200" b="0" i="0" u="none" strike="noStrike" cap="none">
                <a:solidFill>
                  <a:schemeClr val="dk1"/>
                </a:solidFill>
                <a:latin typeface="Arial"/>
                <a:ea typeface="Arial"/>
                <a:cs typeface="Arial"/>
                <a:sym typeface="Arial"/>
              </a:rPr>
              <a:t>The English language course is based on the communicative approach to language learning in line with the Common European Framework of Reference form the Council of Europe. More specifically, there are five main principles of language learning that underpin this curriculum:</a:t>
            </a:r>
            <a:endParaRPr/>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b="0" i="0" u="none" strike="noStrike" cap="none">
                <a:solidFill>
                  <a:schemeClr val="dk1"/>
                </a:solidFill>
                <a:latin typeface="Arial"/>
                <a:ea typeface="Arial"/>
                <a:cs typeface="Arial"/>
                <a:sym typeface="Arial"/>
              </a:rPr>
              <a:t>Focus on meaningful communication</a:t>
            </a:r>
            <a:endParaRPr/>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b="0" i="0" u="none" strike="noStrike" cap="none">
                <a:solidFill>
                  <a:schemeClr val="dk1"/>
                </a:solidFill>
                <a:latin typeface="Arial"/>
                <a:ea typeface="Arial"/>
                <a:cs typeface="Arial"/>
                <a:sym typeface="Arial"/>
              </a:rPr>
              <a:t>Teach authentic English.</a:t>
            </a:r>
            <a:endParaRPr/>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b="0" i="0" u="none" strike="noStrike" cap="none">
                <a:solidFill>
                  <a:schemeClr val="dk1"/>
                </a:solidFill>
                <a:latin typeface="Arial"/>
                <a:ea typeface="Arial"/>
                <a:cs typeface="Arial"/>
                <a:sym typeface="Arial"/>
              </a:rPr>
              <a:t>Students learn most effectively through doing.</a:t>
            </a:r>
            <a:endParaRPr/>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b="0" i="0" u="none" strike="noStrike" cap="none">
                <a:solidFill>
                  <a:schemeClr val="dk1"/>
                </a:solidFill>
                <a:latin typeface="Arial"/>
                <a:ea typeface="Arial"/>
                <a:cs typeface="Arial"/>
                <a:sym typeface="Arial"/>
              </a:rPr>
              <a:t>Students learn best when motivated and engaged</a:t>
            </a:r>
            <a:endParaRPr/>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b="0" i="0" u="none" strike="noStrike" cap="none">
                <a:solidFill>
                  <a:schemeClr val="dk1"/>
                </a:solidFill>
                <a:latin typeface="Arial"/>
                <a:ea typeface="Arial"/>
                <a:cs typeface="Arial"/>
                <a:sym typeface="Arial"/>
              </a:rPr>
              <a:t>Differentiate the teaching according to different interests and needs among each group of students.</a:t>
            </a:r>
            <a:endParaRPr sz="22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1"/>
          <p:cNvSpPr txBox="1">
            <a:spLocks noGrp="1"/>
          </p:cNvSpPr>
          <p:nvPr>
            <p:ph type="title"/>
          </p:nvPr>
        </p:nvSpPr>
        <p:spPr>
          <a:xfrm>
            <a:off x="1090683" y="303245"/>
            <a:ext cx="9937844"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296B0"/>
              </a:buClr>
              <a:buSzPts val="4000"/>
              <a:buFont typeface="Arial"/>
              <a:buNone/>
            </a:pPr>
            <a:r>
              <a:rPr lang="es-MX" sz="4000" b="1">
                <a:solidFill>
                  <a:srgbClr val="8296B0"/>
                </a:solidFill>
                <a:latin typeface="Arial"/>
                <a:ea typeface="Arial"/>
                <a:cs typeface="Arial"/>
                <a:sym typeface="Arial"/>
              </a:rPr>
              <a:t>Competences of the degree profile developed by the course</a:t>
            </a:r>
            <a:endParaRPr sz="4000" b="1">
              <a:solidFill>
                <a:srgbClr val="8296B0"/>
              </a:solidFill>
              <a:latin typeface="Arial"/>
              <a:ea typeface="Arial"/>
              <a:cs typeface="Arial"/>
              <a:sym typeface="Arial"/>
            </a:endParaRPr>
          </a:p>
        </p:txBody>
      </p:sp>
      <p:pic>
        <p:nvPicPr>
          <p:cNvPr id="155" name="Google Shape;155;p11"/>
          <p:cNvPicPr preferRelativeResize="0"/>
          <p:nvPr/>
        </p:nvPicPr>
        <p:blipFill rotWithShape="1">
          <a:blip r:embed="rId3">
            <a:alphaModFix/>
          </a:blip>
          <a:srcRect/>
          <a:stretch/>
        </p:blipFill>
        <p:spPr>
          <a:xfrm>
            <a:off x="352970" y="244165"/>
            <a:ext cx="1423230" cy="1377022"/>
          </a:xfrm>
          <a:prstGeom prst="rect">
            <a:avLst/>
          </a:prstGeom>
          <a:noFill/>
          <a:ln>
            <a:noFill/>
          </a:ln>
        </p:spPr>
      </p:pic>
      <p:sp>
        <p:nvSpPr>
          <p:cNvPr id="156" name="Google Shape;156;p11"/>
          <p:cNvSpPr/>
          <p:nvPr/>
        </p:nvSpPr>
        <p:spPr>
          <a:xfrm>
            <a:off x="655092" y="2140134"/>
            <a:ext cx="10809027" cy="4360168"/>
          </a:xfrm>
          <a:prstGeom prst="rect">
            <a:avLst/>
          </a:prstGeom>
          <a:noFill/>
          <a:ln>
            <a:noFill/>
          </a:ln>
        </p:spPr>
        <p:txBody>
          <a:bodyPr spcFirstLastPara="1" wrap="square" lIns="91425" tIns="45700" rIns="91425" bIns="45700" anchor="t" anchorCtr="0">
            <a:spAutoFit/>
          </a:bodyPr>
          <a:lstStyle/>
          <a:p>
            <a:pPr marL="342905" marR="0" lvl="0" indent="-342905" algn="l" rtl="0">
              <a:lnSpc>
                <a:spcPct val="150000"/>
              </a:lnSpc>
              <a:spcBef>
                <a:spcPts val="0"/>
              </a:spcBef>
              <a:spcAft>
                <a:spcPts val="0"/>
              </a:spcAft>
              <a:buClr>
                <a:schemeClr val="dk1"/>
              </a:buClr>
              <a:buSzPts val="2200"/>
              <a:buFont typeface="Calibri"/>
              <a:buAutoNum type="arabicPeriod"/>
            </a:pPr>
            <a:r>
              <a:rPr lang="es-MX" sz="2200" b="0" i="0" u="none" strike="noStrike" cap="none">
                <a:solidFill>
                  <a:schemeClr val="dk1"/>
                </a:solidFill>
                <a:latin typeface="Arial"/>
                <a:ea typeface="Arial"/>
                <a:cs typeface="Arial"/>
                <a:sym typeface="Arial"/>
              </a:rPr>
              <a:t>Use critical and creative thought for solving problems and taking decisions.</a:t>
            </a:r>
            <a:endParaRPr sz="2200" b="0" i="0" u="none" strike="noStrike" cap="none">
              <a:solidFill>
                <a:schemeClr val="dk1"/>
              </a:solidFill>
              <a:latin typeface="Arial"/>
              <a:ea typeface="Arial"/>
              <a:cs typeface="Arial"/>
              <a:sym typeface="Arial"/>
            </a:endParaRPr>
          </a:p>
          <a:p>
            <a:pPr marL="342905" marR="0" lvl="0" indent="-342905" algn="l" rtl="0">
              <a:lnSpc>
                <a:spcPct val="150000"/>
              </a:lnSpc>
              <a:spcBef>
                <a:spcPts val="480"/>
              </a:spcBef>
              <a:spcAft>
                <a:spcPts val="0"/>
              </a:spcAft>
              <a:buClr>
                <a:schemeClr val="dk1"/>
              </a:buClr>
              <a:buSzPts val="2200"/>
              <a:buFont typeface="Calibri"/>
              <a:buAutoNum type="arabicPeriod"/>
            </a:pPr>
            <a:r>
              <a:rPr lang="es-MX" sz="2200" b="0" i="0" u="none" strike="noStrike" cap="none">
                <a:solidFill>
                  <a:schemeClr val="dk1"/>
                </a:solidFill>
                <a:latin typeface="Arial"/>
                <a:ea typeface="Arial"/>
                <a:cs typeface="Arial"/>
                <a:sym typeface="Arial"/>
              </a:rPr>
              <a:t>Learn in an autonomous way and demonstrate initiative for self-regulation and strengthen her /his personal development.</a:t>
            </a:r>
            <a:endParaRPr sz="2200" b="0" i="0" u="none" strike="noStrike" cap="none">
              <a:solidFill>
                <a:schemeClr val="dk1"/>
              </a:solidFill>
              <a:latin typeface="Arial"/>
              <a:ea typeface="Arial"/>
              <a:cs typeface="Arial"/>
              <a:sym typeface="Arial"/>
            </a:endParaRPr>
          </a:p>
          <a:p>
            <a:pPr marL="342905" marR="0" lvl="0" indent="-342905" algn="l" rtl="0">
              <a:lnSpc>
                <a:spcPct val="150000"/>
              </a:lnSpc>
              <a:spcBef>
                <a:spcPts val="480"/>
              </a:spcBef>
              <a:spcAft>
                <a:spcPts val="0"/>
              </a:spcAft>
              <a:buClr>
                <a:schemeClr val="dk1"/>
              </a:buClr>
              <a:buSzPts val="2200"/>
              <a:buFont typeface="Calibri"/>
              <a:buAutoNum type="arabicPeriod"/>
            </a:pPr>
            <a:r>
              <a:rPr lang="es-MX" sz="2200" b="0" i="0" u="none" strike="noStrike" cap="none">
                <a:solidFill>
                  <a:schemeClr val="dk1"/>
                </a:solidFill>
                <a:latin typeface="Arial"/>
                <a:ea typeface="Arial"/>
                <a:cs typeface="Arial"/>
                <a:sym typeface="Arial"/>
              </a:rPr>
              <a:t>Cooperate to bring about innovative projects having a social impact.</a:t>
            </a:r>
            <a:endParaRPr sz="2200" b="0" i="0" u="none" strike="noStrike" cap="none">
              <a:solidFill>
                <a:schemeClr val="dk1"/>
              </a:solidFill>
              <a:latin typeface="Arial"/>
              <a:ea typeface="Arial"/>
              <a:cs typeface="Arial"/>
              <a:sym typeface="Arial"/>
            </a:endParaRPr>
          </a:p>
          <a:p>
            <a:pPr marL="342905" marR="0" lvl="0" indent="-342905" algn="l" rtl="0">
              <a:lnSpc>
                <a:spcPct val="150000"/>
              </a:lnSpc>
              <a:spcBef>
                <a:spcPts val="480"/>
              </a:spcBef>
              <a:spcAft>
                <a:spcPts val="0"/>
              </a:spcAft>
              <a:buClr>
                <a:schemeClr val="dk1"/>
              </a:buClr>
              <a:buSzPts val="2200"/>
              <a:buFont typeface="Calibri"/>
              <a:buAutoNum type="arabicPeriod"/>
            </a:pPr>
            <a:r>
              <a:rPr lang="es-MX" sz="2200" b="0" i="0" u="none" strike="noStrike" cap="none">
                <a:solidFill>
                  <a:schemeClr val="dk1"/>
                </a:solidFill>
                <a:latin typeface="Arial"/>
                <a:ea typeface="Arial"/>
                <a:cs typeface="Arial"/>
                <a:sym typeface="Arial"/>
              </a:rPr>
              <a:t>Act within an ethical way by interiorizing social rules and principles needed for a better coexistence. </a:t>
            </a:r>
            <a:endParaRPr/>
          </a:p>
          <a:p>
            <a:pPr marL="342905" marR="0" lvl="0" indent="-342905" algn="l" rtl="0">
              <a:lnSpc>
                <a:spcPct val="150000"/>
              </a:lnSpc>
              <a:spcBef>
                <a:spcPts val="480"/>
              </a:spcBef>
              <a:spcAft>
                <a:spcPts val="0"/>
              </a:spcAft>
              <a:buClr>
                <a:schemeClr val="dk1"/>
              </a:buClr>
              <a:buSzPts val="2200"/>
              <a:buFont typeface="Calibri"/>
              <a:buAutoNum type="arabicPeriod"/>
            </a:pPr>
            <a:r>
              <a:rPr lang="es-MX" sz="2200" b="0" i="0" u="none" strike="noStrike" cap="none">
                <a:solidFill>
                  <a:schemeClr val="dk1"/>
                </a:solidFill>
                <a:latin typeface="Arial"/>
                <a:ea typeface="Arial"/>
                <a:cs typeface="Arial"/>
                <a:sym typeface="Arial"/>
              </a:rPr>
              <a:t>Use ICT as well as other languages for understanding, explaining and offering alternative solutions to the problems encountered.</a:t>
            </a:r>
            <a:endParaRPr sz="2200" b="0" i="0" u="none" strike="noStrike" cap="none">
              <a:solidFill>
                <a:schemeClr val="dk1"/>
              </a:solidFill>
              <a:latin typeface="Arial"/>
              <a:ea typeface="Arial"/>
              <a:cs typeface="Arial"/>
              <a:sym typeface="Arial"/>
            </a:endParaRPr>
          </a:p>
        </p:txBody>
      </p:sp>
      <p:sp>
        <p:nvSpPr>
          <p:cNvPr id="157" name="Google Shape;157;p11"/>
          <p:cNvSpPr txBox="1"/>
          <p:nvPr/>
        </p:nvSpPr>
        <p:spPr>
          <a:xfrm>
            <a:off x="4544705" y="1698543"/>
            <a:ext cx="1665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i="0" u="none" strike="noStrike" cap="none">
                <a:solidFill>
                  <a:schemeClr val="dk1"/>
                </a:solidFill>
                <a:latin typeface="Arial"/>
                <a:ea typeface="Arial"/>
                <a:cs typeface="Arial"/>
                <a:sym typeface="Arial"/>
              </a:rPr>
              <a:t>GENERIC</a:t>
            </a:r>
            <a:endParaRPr sz="2400" b="1">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12"/>
          <p:cNvPicPr preferRelativeResize="0"/>
          <p:nvPr/>
        </p:nvPicPr>
        <p:blipFill rotWithShape="1">
          <a:blip r:embed="rId3">
            <a:alphaModFix/>
          </a:blip>
          <a:srcRect l="25326" t="19575" r="24331" b="35848"/>
          <a:stretch/>
        </p:blipFill>
        <p:spPr>
          <a:xfrm>
            <a:off x="2156611" y="41962"/>
            <a:ext cx="9688934" cy="4823336"/>
          </a:xfrm>
          <a:prstGeom prst="rect">
            <a:avLst/>
          </a:prstGeom>
          <a:noFill/>
          <a:ln>
            <a:noFill/>
          </a:ln>
        </p:spPr>
      </p:pic>
      <p:pic>
        <p:nvPicPr>
          <p:cNvPr id="163" name="Google Shape;163;p12"/>
          <p:cNvPicPr preferRelativeResize="0"/>
          <p:nvPr/>
        </p:nvPicPr>
        <p:blipFill rotWithShape="1">
          <a:blip r:embed="rId4">
            <a:alphaModFix/>
          </a:blip>
          <a:srcRect l="27581" t="26600" r="24815" b="55424"/>
          <a:stretch/>
        </p:blipFill>
        <p:spPr>
          <a:xfrm>
            <a:off x="2536169" y="4865298"/>
            <a:ext cx="9245036" cy="1962793"/>
          </a:xfrm>
          <a:prstGeom prst="rect">
            <a:avLst/>
          </a:prstGeom>
          <a:noFill/>
          <a:ln>
            <a:noFill/>
          </a:ln>
        </p:spPr>
      </p:pic>
      <p:pic>
        <p:nvPicPr>
          <p:cNvPr id="164" name="Google Shape;164;p12"/>
          <p:cNvPicPr preferRelativeResize="0"/>
          <p:nvPr/>
        </p:nvPicPr>
        <p:blipFill rotWithShape="1">
          <a:blip r:embed="rId5">
            <a:alphaModFix/>
          </a:blip>
          <a:srcRect/>
          <a:stretch/>
        </p:blipFill>
        <p:spPr>
          <a:xfrm>
            <a:off x="352970" y="244165"/>
            <a:ext cx="1423230" cy="137702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3"/>
          <p:cNvPicPr preferRelativeResize="0"/>
          <p:nvPr/>
        </p:nvPicPr>
        <p:blipFill rotWithShape="1">
          <a:blip r:embed="rId3">
            <a:alphaModFix/>
          </a:blip>
          <a:srcRect/>
          <a:stretch/>
        </p:blipFill>
        <p:spPr>
          <a:xfrm>
            <a:off x="352970" y="244165"/>
            <a:ext cx="1423230" cy="1377022"/>
          </a:xfrm>
          <a:prstGeom prst="rect">
            <a:avLst/>
          </a:prstGeom>
          <a:noFill/>
          <a:ln>
            <a:noFill/>
          </a:ln>
        </p:spPr>
      </p:pic>
      <p:sp>
        <p:nvSpPr>
          <p:cNvPr id="170" name="Google Shape;170;p13"/>
          <p:cNvSpPr/>
          <p:nvPr/>
        </p:nvSpPr>
        <p:spPr>
          <a:xfrm>
            <a:off x="659641" y="1929374"/>
            <a:ext cx="10790829" cy="4662815"/>
          </a:xfrm>
          <a:prstGeom prst="rect">
            <a:avLst/>
          </a:prstGeom>
          <a:noFill/>
          <a:ln>
            <a:noFill/>
          </a:ln>
        </p:spPr>
        <p:txBody>
          <a:bodyPr spcFirstLastPara="1" wrap="square" lIns="91425" tIns="45700" rIns="91425" bIns="45700" anchor="t" anchorCtr="0">
            <a:spAutoFit/>
          </a:bodyPr>
          <a:lstStyle/>
          <a:p>
            <a:pPr marL="342905" marR="0" lvl="0" indent="-342905" algn="just" rtl="0">
              <a:lnSpc>
                <a:spcPct val="150000"/>
              </a:lnSpc>
              <a:spcBef>
                <a:spcPts val="0"/>
              </a:spcBef>
              <a:spcAft>
                <a:spcPts val="0"/>
              </a:spcAft>
              <a:buClr>
                <a:schemeClr val="dk1"/>
              </a:buClr>
              <a:buSzPts val="2200"/>
              <a:buFont typeface="Calibri"/>
              <a:buAutoNum type="arabicPeriod"/>
            </a:pPr>
            <a:r>
              <a:rPr lang="es-MX" sz="2200">
                <a:solidFill>
                  <a:schemeClr val="dk1"/>
                </a:solidFill>
                <a:latin typeface="Arial"/>
                <a:ea typeface="Arial"/>
                <a:cs typeface="Arial"/>
                <a:sym typeface="Arial"/>
              </a:rPr>
              <a:t>Describe ways of living from different cultures to appreciate their diversity.</a:t>
            </a:r>
            <a:endParaRPr sz="2200">
              <a:solidFill>
                <a:schemeClr val="dk1"/>
              </a:solidFill>
              <a:latin typeface="Arial"/>
              <a:ea typeface="Arial"/>
              <a:cs typeface="Arial"/>
              <a:sym typeface="Arial"/>
            </a:endParaRPr>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a:solidFill>
                  <a:schemeClr val="dk1"/>
                </a:solidFill>
                <a:latin typeface="Arial"/>
                <a:ea typeface="Arial"/>
                <a:cs typeface="Arial"/>
                <a:sym typeface="Arial"/>
              </a:rPr>
              <a:t>Use language to establish harmonious and responsible relationships when exercising citizenship.</a:t>
            </a:r>
            <a:endParaRPr sz="2200">
              <a:solidFill>
                <a:schemeClr val="dk1"/>
              </a:solidFill>
              <a:latin typeface="Arial"/>
              <a:ea typeface="Arial"/>
              <a:cs typeface="Arial"/>
              <a:sym typeface="Arial"/>
            </a:endParaRPr>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a:solidFill>
                  <a:schemeClr val="dk1"/>
                </a:solidFill>
                <a:latin typeface="Arial"/>
                <a:ea typeface="Arial"/>
                <a:cs typeface="Arial"/>
                <a:sym typeface="Arial"/>
              </a:rPr>
              <a:t>Reflect on one´s own learning process to act consciously in communicative exchanges.</a:t>
            </a:r>
            <a:endParaRPr sz="2200">
              <a:solidFill>
                <a:schemeClr val="dk1"/>
              </a:solidFill>
              <a:latin typeface="Arial"/>
              <a:ea typeface="Arial"/>
              <a:cs typeface="Arial"/>
              <a:sym typeface="Arial"/>
            </a:endParaRPr>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a:solidFill>
                  <a:schemeClr val="dk1"/>
                </a:solidFill>
                <a:latin typeface="Arial"/>
                <a:ea typeface="Arial"/>
                <a:cs typeface="Arial"/>
                <a:sym typeface="Arial"/>
              </a:rPr>
              <a:t>Understand and produce texts to participate in a variety of everyday and concrete situations.</a:t>
            </a:r>
            <a:endParaRPr sz="2200">
              <a:solidFill>
                <a:schemeClr val="dk1"/>
              </a:solidFill>
              <a:latin typeface="Arial"/>
              <a:ea typeface="Arial"/>
              <a:cs typeface="Arial"/>
              <a:sym typeface="Arial"/>
            </a:endParaRPr>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a:solidFill>
                  <a:schemeClr val="dk1"/>
                </a:solidFill>
                <a:latin typeface="Arial"/>
                <a:ea typeface="Arial"/>
                <a:cs typeface="Arial"/>
                <a:sym typeface="Arial"/>
              </a:rPr>
              <a:t>Exchange basic information about personal and professional experiences.</a:t>
            </a:r>
            <a:endParaRPr/>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a:solidFill>
                  <a:schemeClr val="dk1"/>
                </a:solidFill>
                <a:latin typeface="Arial"/>
                <a:ea typeface="Arial"/>
                <a:cs typeface="Arial"/>
                <a:sym typeface="Arial"/>
              </a:rPr>
              <a:t>Recognize cultural differences when participating in brief and common exchanges.</a:t>
            </a:r>
            <a:endParaRPr sz="2200">
              <a:solidFill>
                <a:schemeClr val="dk1"/>
              </a:solidFill>
              <a:latin typeface="Arial"/>
              <a:ea typeface="Arial"/>
              <a:cs typeface="Arial"/>
              <a:sym typeface="Arial"/>
            </a:endParaRPr>
          </a:p>
        </p:txBody>
      </p:sp>
      <p:sp>
        <p:nvSpPr>
          <p:cNvPr id="171" name="Google Shape;171;p13"/>
          <p:cNvSpPr txBox="1"/>
          <p:nvPr/>
        </p:nvSpPr>
        <p:spPr>
          <a:xfrm>
            <a:off x="4189921" y="1467710"/>
            <a:ext cx="401110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dirty="0">
                <a:solidFill>
                  <a:schemeClr val="dk1"/>
                </a:solidFill>
                <a:latin typeface="Arial"/>
                <a:ea typeface="Arial"/>
                <a:cs typeface="Arial"/>
                <a:sym typeface="Arial"/>
              </a:rPr>
              <a:t>SUBJECT-SPECIFIC</a:t>
            </a:r>
            <a:endParaRPr sz="2400" b="1" dirty="0">
              <a:solidFill>
                <a:schemeClr val="dk1"/>
              </a:solidFill>
              <a:latin typeface="Arial"/>
              <a:ea typeface="Arial"/>
              <a:cs typeface="Arial"/>
              <a:sym typeface="Arial"/>
            </a:endParaRPr>
          </a:p>
        </p:txBody>
      </p:sp>
      <p:sp>
        <p:nvSpPr>
          <p:cNvPr id="172" name="Google Shape;172;p13"/>
          <p:cNvSpPr txBox="1"/>
          <p:nvPr/>
        </p:nvSpPr>
        <p:spPr>
          <a:xfrm>
            <a:off x="1198729" y="330541"/>
            <a:ext cx="9937844" cy="132556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8296B0"/>
              </a:buClr>
              <a:buSzPts val="4000"/>
              <a:buFont typeface="Arial"/>
              <a:buNone/>
            </a:pPr>
            <a:r>
              <a:rPr lang="es-MX" sz="4000" b="1">
                <a:solidFill>
                  <a:srgbClr val="8296B0"/>
                </a:solidFill>
                <a:latin typeface="Arial"/>
                <a:ea typeface="Arial"/>
                <a:cs typeface="Arial"/>
                <a:sym typeface="Arial"/>
              </a:rPr>
              <a:t>Competences of the degree profile developed by the course</a:t>
            </a:r>
            <a:endParaRPr sz="4000" b="1">
              <a:solidFill>
                <a:srgbClr val="8296B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4"/>
          <p:cNvSpPr txBox="1">
            <a:spLocks noGrp="1"/>
          </p:cNvSpPr>
          <p:nvPr>
            <p:ph type="title"/>
          </p:nvPr>
        </p:nvSpPr>
        <p:spPr>
          <a:xfrm>
            <a:off x="838200" y="365126"/>
            <a:ext cx="10515600" cy="84511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296B0"/>
              </a:buClr>
              <a:buSzPts val="4400"/>
              <a:buFont typeface="Calibri"/>
              <a:buNone/>
            </a:pPr>
            <a:r>
              <a:rPr lang="es-MX" b="1">
                <a:solidFill>
                  <a:srgbClr val="8296B0"/>
                </a:solidFill>
              </a:rPr>
              <a:t>Course structure</a:t>
            </a:r>
            <a:endParaRPr b="1">
              <a:solidFill>
                <a:srgbClr val="8296B0"/>
              </a:solidFill>
            </a:endParaRPr>
          </a:p>
        </p:txBody>
      </p:sp>
      <p:graphicFrame>
        <p:nvGraphicFramePr>
          <p:cNvPr id="178" name="Google Shape;178;p14"/>
          <p:cNvGraphicFramePr/>
          <p:nvPr>
            <p:extLst>
              <p:ext uri="{D42A27DB-BD31-4B8C-83A1-F6EECF244321}">
                <p14:modId xmlns:p14="http://schemas.microsoft.com/office/powerpoint/2010/main" val="1826033586"/>
              </p:ext>
            </p:extLst>
          </p:nvPr>
        </p:nvGraphicFramePr>
        <p:xfrm>
          <a:off x="400791" y="1381686"/>
          <a:ext cx="11583854" cy="4778783"/>
        </p:xfrm>
        <a:graphic>
          <a:graphicData uri="http://schemas.openxmlformats.org/drawingml/2006/table">
            <a:tbl>
              <a:tblPr firstRow="1" bandRow="1">
                <a:noFill/>
                <a:tableStyleId>{F6801B8D-67FB-4BAE-B19F-9FA03CC22222}</a:tableStyleId>
              </a:tblPr>
              <a:tblGrid>
                <a:gridCol w="1185122">
                  <a:extLst>
                    <a:ext uri="{9D8B030D-6E8A-4147-A177-3AD203B41FA5}">
                      <a16:colId xmlns:a16="http://schemas.microsoft.com/office/drawing/2014/main" val="20000"/>
                    </a:ext>
                  </a:extLst>
                </a:gridCol>
                <a:gridCol w="2185987">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gridCol w="4936145">
                  <a:extLst>
                    <a:ext uri="{9D8B030D-6E8A-4147-A177-3AD203B41FA5}">
                      <a16:colId xmlns:a16="http://schemas.microsoft.com/office/drawing/2014/main" val="20003"/>
                    </a:ext>
                  </a:extLst>
                </a:gridCol>
              </a:tblGrid>
              <a:tr h="880525">
                <a:tc>
                  <a:txBody>
                    <a:bodyPr/>
                    <a:lstStyle/>
                    <a:p>
                      <a:pPr marL="0" marR="0" lvl="0" indent="0" algn="ctr" rtl="0">
                        <a:spcBef>
                          <a:spcPts val="0"/>
                        </a:spcBef>
                        <a:spcAft>
                          <a:spcPts val="0"/>
                        </a:spcAft>
                        <a:buNone/>
                      </a:pPr>
                      <a:r>
                        <a:rPr lang="es-MX" sz="2000" b="1" u="none" strike="noStrike" cap="none" dirty="0">
                          <a:latin typeface="Arial"/>
                          <a:ea typeface="Arial"/>
                          <a:cs typeface="Arial"/>
                          <a:sym typeface="Arial"/>
                        </a:rPr>
                        <a:t>PERIOD</a:t>
                      </a:r>
                      <a:endParaRPr sz="2000" dirty="0"/>
                    </a:p>
                  </a:txBody>
                  <a:tcPr marL="91450" marR="91450" marT="45725" marB="45725" anchor="ctr">
                    <a:lnB w="381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s-MX" sz="2000" u="none" strike="noStrike" cap="none" dirty="0">
                          <a:latin typeface="Arial"/>
                          <a:ea typeface="Arial"/>
                          <a:cs typeface="Arial"/>
                          <a:sym typeface="Arial"/>
                        </a:rPr>
                        <a:t>BOOK UNITS</a:t>
                      </a:r>
                      <a:endParaRPr sz="2000" dirty="0"/>
                    </a:p>
                  </a:txBody>
                  <a:tcPr marL="91450" marR="91450" marT="45725" marB="45725" anchor="ctr">
                    <a:lnB w="381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s-MX" sz="2000" u="none" strike="noStrike" cap="none" dirty="0">
                          <a:latin typeface="Arial"/>
                          <a:ea typeface="Arial"/>
                          <a:cs typeface="Arial"/>
                          <a:sym typeface="Arial"/>
                        </a:rPr>
                        <a:t>CONTENTS</a:t>
                      </a:r>
                      <a:endParaRPr sz="2000" dirty="0"/>
                    </a:p>
                  </a:txBody>
                  <a:tcPr marL="91450" marR="91450" marT="45725" marB="45725" anchor="ctr">
                    <a:lnB w="381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s-MX" sz="2000" u="none" strike="noStrike" cap="none" dirty="0">
                          <a:latin typeface="Arial"/>
                          <a:ea typeface="Arial"/>
                          <a:cs typeface="Arial"/>
                          <a:sym typeface="Arial"/>
                        </a:rPr>
                        <a:t>LEARNING EVIDENCES</a:t>
                      </a:r>
                      <a:endParaRPr sz="2000" u="none" strike="noStrike" cap="none" dirty="0">
                        <a:latin typeface="Arial"/>
                        <a:ea typeface="Arial"/>
                        <a:cs typeface="Arial"/>
                        <a:sym typeface="Arial"/>
                      </a:endParaRPr>
                    </a:p>
                  </a:txBody>
                  <a:tcPr marL="91450" marR="91450" marT="45725" marB="45725"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59575">
                <a:tc rowSpan="2">
                  <a:txBody>
                    <a:bodyPr/>
                    <a:lstStyle/>
                    <a:p>
                      <a:pPr marL="0" marR="0" lvl="0" indent="0" algn="ctr" rtl="0">
                        <a:spcBef>
                          <a:spcPts val="0"/>
                        </a:spcBef>
                        <a:spcAft>
                          <a:spcPts val="0"/>
                        </a:spcAft>
                        <a:buNone/>
                      </a:pPr>
                      <a:r>
                        <a:rPr lang="es-MX" sz="2000" b="1" u="none" strike="noStrike" cap="none" dirty="0">
                          <a:latin typeface="Arial Narrow" panose="020B0606020202030204" pitchFamily="34" charset="0"/>
                          <a:ea typeface="Arial"/>
                          <a:cs typeface="Arabic Typesetting" panose="03020402040406030203" pitchFamily="66" charset="-78"/>
                          <a:sym typeface="Arial"/>
                        </a:rPr>
                        <a:t>1</a:t>
                      </a:r>
                      <a:endParaRPr sz="2000" dirty="0">
                        <a:latin typeface="Arial Narrow" panose="020B0606020202030204" pitchFamily="34" charset="0"/>
                        <a:cs typeface="Arabic Typesetting" panose="03020402040406030203" pitchFamily="66" charset="-78"/>
                      </a:endParaRPr>
                    </a:p>
                  </a:txBody>
                  <a:tcPr marL="91450" marR="91450" marT="45725" marB="45725"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1800" b="0" i="0" u="none" strike="noStrike" cap="none" noProof="0" dirty="0">
                          <a:solidFill>
                            <a:schemeClr val="dk1"/>
                          </a:solidFill>
                          <a:effectLst/>
                          <a:latin typeface="Arial Narrow" panose="020B0606020202030204" pitchFamily="34" charset="0"/>
                          <a:ea typeface="Calibri"/>
                          <a:cs typeface="Calibri"/>
                          <a:sym typeface="Arial"/>
                        </a:rPr>
                        <a:t>Book Unit 5: What an interesting family!</a:t>
                      </a:r>
                    </a:p>
                  </a:txBody>
                  <a:tcPr marL="91450" marR="91450" marT="45725" marB="45725">
                    <a:lnT w="38100" cap="flat" cmpd="sng" algn="ctr">
                      <a:solidFill>
                        <a:schemeClr val="tx1"/>
                      </a:solidFill>
                      <a:prstDash val="solid"/>
                      <a:round/>
                      <a:headEnd type="none" w="med" len="med"/>
                      <a:tailEnd type="none" w="med" len="med"/>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i="0" u="none" strike="noStrike" cap="none" noProof="0" dirty="0">
                          <a:solidFill>
                            <a:schemeClr val="dk1"/>
                          </a:solidFill>
                          <a:effectLst/>
                          <a:latin typeface="Arial Narrow" panose="020B0606020202030204" pitchFamily="34" charset="0"/>
                          <a:ea typeface="Calibri"/>
                          <a:cs typeface="Calibri"/>
                          <a:sym typeface="Arial"/>
                        </a:rPr>
                        <a:t>Family members; typical families</a:t>
                      </a:r>
                      <a:endParaRPr lang="en-US" sz="1800" noProof="0" dirty="0">
                        <a:latin typeface="Arial Narrow" panose="020B0606020202030204" pitchFamily="34" charset="0"/>
                        <a:cs typeface="Arabic Typesetting" panose="03020402040406030203" pitchFamily="66" charset="-78"/>
                      </a:endParaRPr>
                    </a:p>
                  </a:txBody>
                  <a:tcPr marL="91450" marR="91450" marT="45725" marB="45725">
                    <a:lnT w="38100" cap="flat" cmpd="sng" algn="ctr">
                      <a:solidFill>
                        <a:schemeClr val="tx1"/>
                      </a:solidFill>
                      <a:prstDash val="solid"/>
                      <a:round/>
                      <a:headEnd type="none" w="med" len="med"/>
                      <a:tailEnd type="none" w="med" len="med"/>
                    </a:lnT>
                    <a:lnB w="12700" cap="flat" cmpd="sng">
                      <a:solidFill>
                        <a:schemeClr val="dk1"/>
                      </a:solidFill>
                      <a:prstDash val="solid"/>
                      <a:round/>
                      <a:headEnd type="none" w="sm" len="sm"/>
                      <a:tailEnd type="none" w="sm" len="sm"/>
                    </a:lnB>
                  </a:tcPr>
                </a:tc>
                <a:tc>
                  <a:txBody>
                    <a:bodyPr/>
                    <a:lstStyle/>
                    <a:p>
                      <a:r>
                        <a:rPr lang="en-US" sz="1800" b="0" i="0" u="none" strike="noStrike" cap="none" noProof="0" dirty="0">
                          <a:solidFill>
                            <a:schemeClr val="dk1"/>
                          </a:solidFill>
                          <a:effectLst/>
                          <a:latin typeface="Arial Narrow" panose="020B0606020202030204" pitchFamily="34" charset="0"/>
                          <a:ea typeface="Calibri"/>
                          <a:cs typeface="Calibri"/>
                          <a:sym typeface="Arial"/>
                        </a:rPr>
                        <a:t>#1</a:t>
                      </a:r>
                      <a:r>
                        <a:rPr lang="en-US" sz="1800" b="1" i="0" u="none" strike="noStrike" cap="none" noProof="0" dirty="0">
                          <a:solidFill>
                            <a:schemeClr val="dk1"/>
                          </a:solidFill>
                          <a:effectLst/>
                          <a:latin typeface="Arial Narrow" panose="020B0606020202030204" pitchFamily="34" charset="0"/>
                          <a:ea typeface="Calibri"/>
                          <a:cs typeface="Calibri"/>
                          <a:sym typeface="Arial"/>
                        </a:rPr>
                        <a:t> </a:t>
                      </a:r>
                      <a:r>
                        <a:rPr lang="en-US" sz="1800" b="0" i="0" u="none" strike="noStrike" cap="none" noProof="0" dirty="0">
                          <a:solidFill>
                            <a:schemeClr val="dk1"/>
                          </a:solidFill>
                          <a:effectLst/>
                          <a:latin typeface="Arial Narrow" panose="020B0606020202030204" pitchFamily="34" charset="0"/>
                          <a:ea typeface="Calibri"/>
                          <a:cs typeface="Calibri"/>
                          <a:sym typeface="Arial"/>
                        </a:rPr>
                        <a:t>FAMILY SURVEY. Prepare and share a survey about families.</a:t>
                      </a:r>
                    </a:p>
                  </a:txBody>
                  <a:tcPr marL="91450" marR="91450" marT="45725" marB="45725">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79850">
                <a:tc vMerge="1">
                  <a:txBody>
                    <a:bodyPr/>
                    <a:lstStyle/>
                    <a:p>
                      <a:endParaRPr lang="es-ES"/>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noProof="0" dirty="0">
                          <a:solidFill>
                            <a:schemeClr val="dk1"/>
                          </a:solidFill>
                          <a:effectLst/>
                          <a:latin typeface="Arial Narrow" panose="020B0606020202030204" pitchFamily="34" charset="0"/>
                          <a:ea typeface="Calibri"/>
                          <a:cs typeface="Calibri"/>
                          <a:sym typeface="Arial"/>
                        </a:rPr>
                        <a:t>Book Unit 6: How often do you run?</a:t>
                      </a:r>
                      <a:endParaRPr lang="en-US" sz="1800" noProof="0" dirty="0">
                        <a:latin typeface="Arial Narrow" panose="020B0606020202030204" pitchFamily="34" charset="0"/>
                        <a:ea typeface="Arial"/>
                        <a:cs typeface="Arabic Typesetting" panose="03020402040406030203" pitchFamily="66" charset="-78"/>
                        <a:sym typeface="Arial"/>
                      </a:endParaRPr>
                    </a:p>
                  </a:txBody>
                  <a:tcPr marL="91450" marR="91450" marT="45725" marB="45725">
                    <a:lnT w="12700" cap="flat" cmpd="sng">
                      <a:solidFill>
                        <a:schemeClr val="dk1"/>
                      </a:solidFill>
                      <a:prstDash val="solid"/>
                      <a:round/>
                      <a:headEnd type="none" w="sm" len="sm"/>
                      <a:tailEnd type="none" w="sm" len="sm"/>
                    </a:lnT>
                    <a:lnB w="381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800" b="0" i="0" u="none" strike="noStrike" cap="none" noProof="0" dirty="0">
                          <a:solidFill>
                            <a:schemeClr val="dk1"/>
                          </a:solidFill>
                          <a:effectLst/>
                          <a:latin typeface="Arial Narrow" panose="020B0606020202030204" pitchFamily="34" charset="0"/>
                          <a:ea typeface="Calibri"/>
                          <a:cs typeface="Calibri"/>
                          <a:sym typeface="Arial"/>
                        </a:rPr>
                        <a:t>Sports, fitness activities, and exercise; routines</a:t>
                      </a:r>
                      <a:endParaRPr lang="en-US" sz="1800" noProof="0" dirty="0">
                        <a:latin typeface="Arial Narrow" panose="020B0606020202030204" pitchFamily="34" charset="0"/>
                        <a:ea typeface="Arial"/>
                        <a:cs typeface="Arabic Typesetting" panose="03020402040406030203" pitchFamily="66" charset="-78"/>
                        <a:sym typeface="Arial"/>
                      </a:endParaRPr>
                    </a:p>
                  </a:txBody>
                  <a:tcPr marL="91450" marR="91450" marT="45725" marB="45725">
                    <a:lnT w="12700" cap="flat" cmpd="sng">
                      <a:solidFill>
                        <a:schemeClr val="dk1"/>
                      </a:solidFill>
                      <a:prstDash val="solid"/>
                      <a:round/>
                      <a:headEnd type="none" w="sm" len="sm"/>
                      <a:tailEnd type="none" w="sm" len="sm"/>
                    </a:lnT>
                    <a:lnB w="38100" cap="flat" cmpd="sng" algn="ctr">
                      <a:solidFill>
                        <a:schemeClr val="tx1"/>
                      </a:solidFill>
                      <a:prstDash val="solid"/>
                      <a:round/>
                      <a:headEnd type="none" w="med" len="med"/>
                      <a:tailEnd type="none" w="med" len="med"/>
                    </a:lnB>
                  </a:tcPr>
                </a:tc>
                <a:tc>
                  <a:txBody>
                    <a:bodyPr/>
                    <a:lstStyle/>
                    <a:p>
                      <a:r>
                        <a:rPr lang="en-US" sz="1800" b="0" i="0" u="none" strike="noStrike" cap="none" noProof="0" dirty="0">
                          <a:solidFill>
                            <a:schemeClr val="dk1"/>
                          </a:solidFill>
                          <a:effectLst/>
                          <a:latin typeface="Arial Narrow" panose="020B0606020202030204" pitchFamily="34" charset="0"/>
                          <a:ea typeface="Calibri"/>
                          <a:cs typeface="Calibri"/>
                          <a:sym typeface="Arial"/>
                        </a:rPr>
                        <a:t>#2 SPORTS STAR. Be “reporters” for a sports magazine and answer questions as if you are a sports star.</a:t>
                      </a:r>
                    </a:p>
                  </a:txBody>
                  <a:tcPr marL="91450" marR="91450" marT="45725" marB="45725">
                    <a:lnR w="38100"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15150">
                <a:tc rowSpan="2">
                  <a:txBody>
                    <a:bodyPr/>
                    <a:lstStyle/>
                    <a:p>
                      <a:pPr marL="0" marR="0" lvl="0" indent="0" algn="ctr" rtl="0">
                        <a:spcBef>
                          <a:spcPts val="0"/>
                        </a:spcBef>
                        <a:spcAft>
                          <a:spcPts val="0"/>
                        </a:spcAft>
                        <a:buNone/>
                      </a:pPr>
                      <a:r>
                        <a:rPr lang="es-MX" sz="2000" b="1" dirty="0">
                          <a:latin typeface="Arial Narrow" panose="020B0606020202030204" pitchFamily="34" charset="0"/>
                          <a:ea typeface="Arial"/>
                          <a:cs typeface="Arabic Typesetting" panose="03020402040406030203" pitchFamily="66" charset="-78"/>
                          <a:sym typeface="Arial"/>
                        </a:rPr>
                        <a:t>2</a:t>
                      </a:r>
                      <a:endParaRPr sz="2000" dirty="0">
                        <a:latin typeface="Arial Narrow" panose="020B0606020202030204" pitchFamily="34" charset="0"/>
                        <a:cs typeface="Arabic Typesetting" panose="03020402040406030203" pitchFamily="66" charset="-78"/>
                      </a:endParaRPr>
                    </a:p>
                  </a:txBody>
                  <a:tcPr marL="91450" marR="91450" marT="45725" marB="45725"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1800" u="none" strike="noStrike" cap="none" noProof="0" dirty="0">
                          <a:latin typeface="Arial Narrow" panose="020B0606020202030204" pitchFamily="34" charset="0"/>
                          <a:ea typeface="Arial"/>
                          <a:cs typeface="Arabic Typesetting" panose="03020402040406030203" pitchFamily="66" charset="-78"/>
                          <a:sym typeface="Arial"/>
                        </a:rPr>
                        <a:t>Book Unit 7: We went dancing!</a:t>
                      </a:r>
                      <a:endParaRPr lang="en-US" sz="1800" noProof="0" dirty="0">
                        <a:latin typeface="Arial Narrow" panose="020B0606020202030204" pitchFamily="34" charset="0"/>
                        <a:cs typeface="Arabic Typesetting" panose="03020402040406030203" pitchFamily="66" charset="-78"/>
                      </a:endParaRPr>
                    </a:p>
                  </a:txBody>
                  <a:tcPr marL="91450" marR="91450" marT="45725" marB="45725">
                    <a:lnT w="38100" cap="flat" cmpd="sng" algn="ctr">
                      <a:solidFill>
                        <a:schemeClr val="tx1"/>
                      </a:solidFill>
                      <a:prstDash val="solid"/>
                      <a:round/>
                      <a:headEnd type="none" w="med" len="med"/>
                      <a:tailEnd type="none" w="med" len="med"/>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noProof="0" dirty="0">
                          <a:solidFill>
                            <a:schemeClr val="dk1"/>
                          </a:solidFill>
                          <a:latin typeface="Arial Narrow" panose="020B0606020202030204" pitchFamily="34" charset="0"/>
                          <a:ea typeface="Arial"/>
                          <a:cs typeface="Arabic Typesetting" panose="03020402040406030203" pitchFamily="66" charset="-78"/>
                          <a:sym typeface="Arial"/>
                        </a:rPr>
                        <a:t>Free-time and weekend activities</a:t>
                      </a:r>
                      <a:endParaRPr lang="en-US" sz="1800" noProof="0" dirty="0">
                        <a:latin typeface="Arial Narrow" panose="020B0606020202030204" pitchFamily="34" charset="0"/>
                        <a:cs typeface="Arabic Typesetting" panose="03020402040406030203" pitchFamily="66" charset="-78"/>
                      </a:endParaRPr>
                    </a:p>
                  </a:txBody>
                  <a:tcPr marL="91450" marR="91450" marT="45725" marB="45725">
                    <a:lnT w="38100" cap="flat" cmpd="sng" algn="ctr">
                      <a:solidFill>
                        <a:schemeClr val="tx1"/>
                      </a:solidFill>
                      <a:prstDash val="solid"/>
                      <a:round/>
                      <a:headEnd type="none" w="med" len="med"/>
                      <a:tailEnd type="none" w="med" len="med"/>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noProof="0" dirty="0">
                          <a:solidFill>
                            <a:schemeClr val="dk1"/>
                          </a:solidFill>
                          <a:latin typeface="Arial Narrow" panose="020B0606020202030204" pitchFamily="34" charset="0"/>
                          <a:ea typeface="Arial"/>
                          <a:cs typeface="Arabic Typesetting" panose="03020402040406030203" pitchFamily="66" charset="-78"/>
                          <a:sym typeface="Arial"/>
                        </a:rPr>
                        <a:t>#1 WISH YOU WERE HERE! Design and write an online post about a vacation to send someone</a:t>
                      </a:r>
                      <a:endParaRPr lang="en-US" sz="1800" noProof="0" dirty="0">
                        <a:latin typeface="Arial Narrow" panose="020B0606020202030204" pitchFamily="34" charset="0"/>
                        <a:ea typeface="Arial"/>
                        <a:cs typeface="Arabic Typesetting" panose="03020402040406030203" pitchFamily="66" charset="-78"/>
                        <a:sym typeface="Arial"/>
                      </a:endParaRPr>
                    </a:p>
                  </a:txBody>
                  <a:tcPr marL="91450" marR="91450" marT="45725" marB="45725">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65450">
                <a:tc vMerge="1">
                  <a:txBody>
                    <a:bodyPr/>
                    <a:lstStyle/>
                    <a:p>
                      <a:endParaRPr lang="es-ES"/>
                    </a:p>
                  </a:txBody>
                  <a:tcPr/>
                </a:tc>
                <a:tc>
                  <a:txBody>
                    <a:bodyPr/>
                    <a:lstStyle/>
                    <a:p>
                      <a:pPr marL="0" marR="0" lvl="0" indent="0" algn="l" rtl="0">
                        <a:lnSpc>
                          <a:spcPct val="100000"/>
                        </a:lnSpc>
                        <a:spcBef>
                          <a:spcPts val="0"/>
                        </a:spcBef>
                        <a:spcAft>
                          <a:spcPts val="0"/>
                        </a:spcAft>
                        <a:buClr>
                          <a:schemeClr val="dk1"/>
                        </a:buClr>
                        <a:buSzPts val="1600"/>
                        <a:buFont typeface="Arial"/>
                        <a:buNone/>
                      </a:pPr>
                      <a:r>
                        <a:rPr lang="en-US" sz="1800" noProof="0" dirty="0">
                          <a:latin typeface="Arial Narrow" panose="020B0606020202030204" pitchFamily="34" charset="0"/>
                          <a:ea typeface="Arial"/>
                          <a:cs typeface="Arabic Typesetting" panose="03020402040406030203" pitchFamily="66" charset="-78"/>
                          <a:sym typeface="Arial"/>
                        </a:rPr>
                        <a:t>Book Unit 8: How’s the neighborhood?</a:t>
                      </a:r>
                      <a:endParaRPr lang="en-US" sz="1800" noProof="0" dirty="0">
                        <a:latin typeface="Arial Narrow" panose="020B0606020202030204" pitchFamily="34" charset="0"/>
                        <a:cs typeface="Arabic Typesetting" panose="03020402040406030203" pitchFamily="66" charset="-78"/>
                      </a:endParaRPr>
                    </a:p>
                  </a:txBody>
                  <a:tcPr marL="91450" marR="91450" marT="45725" marB="45725">
                    <a:lnT w="12700" cap="flat" cmpd="sng">
                      <a:solidFill>
                        <a:schemeClr val="dk1"/>
                      </a:solidFill>
                      <a:prstDash val="solid"/>
                      <a:round/>
                      <a:headEnd type="none" w="sm" len="sm"/>
                      <a:tailEnd type="none" w="sm" len="sm"/>
                    </a:lnT>
                    <a:lnB w="381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800" noProof="0" dirty="0">
                          <a:solidFill>
                            <a:schemeClr val="dk1"/>
                          </a:solidFill>
                          <a:latin typeface="Arial Narrow" panose="020B0606020202030204" pitchFamily="34" charset="0"/>
                          <a:ea typeface="Arial"/>
                          <a:cs typeface="Arabic Typesetting" panose="03020402040406030203" pitchFamily="66" charset="-78"/>
                          <a:sym typeface="Arial"/>
                        </a:rPr>
                        <a:t>Stores and places in a city; neighborhoods; houses and apartments</a:t>
                      </a:r>
                      <a:endParaRPr lang="en-US" sz="1800" noProof="0" dirty="0">
                        <a:latin typeface="Arial Narrow" panose="020B0606020202030204" pitchFamily="34" charset="0"/>
                        <a:ea typeface="Arial"/>
                        <a:cs typeface="Arabic Typesetting" panose="03020402040406030203" pitchFamily="66" charset="-78"/>
                        <a:sym typeface="Arial"/>
                      </a:endParaRPr>
                    </a:p>
                  </a:txBody>
                  <a:tcPr marL="91450" marR="91450" marT="45725" marB="45725">
                    <a:lnT w="12700" cap="flat" cmpd="sng">
                      <a:solidFill>
                        <a:schemeClr val="dk1"/>
                      </a:solidFill>
                      <a:prstDash val="solid"/>
                      <a:round/>
                      <a:headEnd type="none" w="sm" len="sm"/>
                      <a:tailEnd type="none" w="sm" len="sm"/>
                    </a:lnT>
                    <a:lnB w="381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800" noProof="0" dirty="0">
                          <a:solidFill>
                            <a:schemeClr val="dk1"/>
                          </a:solidFill>
                          <a:latin typeface="Arial Narrow" panose="020B0606020202030204" pitchFamily="34" charset="0"/>
                          <a:ea typeface="Arial"/>
                          <a:cs typeface="Arabic Typesetting" panose="03020402040406030203" pitchFamily="66" charset="-78"/>
                          <a:sym typeface="Arial"/>
                        </a:rPr>
                        <a:t>#2 THE PERFECT NEIGHBORHOOD. Design their perfect neighborhood.</a:t>
                      </a:r>
                      <a:endParaRPr lang="en-US" sz="1800" noProof="0" dirty="0">
                        <a:latin typeface="Arial Narrow" panose="020B0606020202030204" pitchFamily="34" charset="0"/>
                        <a:cs typeface="Arabic Typesetting" panose="03020402040406030203" pitchFamily="66" charset="-78"/>
                      </a:endParaRPr>
                    </a:p>
                  </a:txBody>
                  <a:tcPr marL="91450" marR="91450" marT="45725" marB="45725">
                    <a:lnR w="38100"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3488">
                <a:tc rowSpan="2">
                  <a:txBody>
                    <a:bodyPr/>
                    <a:lstStyle/>
                    <a:p>
                      <a:pPr marL="0" marR="0" lvl="0" indent="0" algn="ctr" rtl="0">
                        <a:spcBef>
                          <a:spcPts val="0"/>
                        </a:spcBef>
                        <a:spcAft>
                          <a:spcPts val="0"/>
                        </a:spcAft>
                        <a:buNone/>
                      </a:pPr>
                      <a:r>
                        <a:rPr lang="es-MX" sz="2000" b="1" dirty="0">
                          <a:latin typeface="Arial Narrow" panose="020B0606020202030204" pitchFamily="34" charset="0"/>
                          <a:ea typeface="Arial"/>
                          <a:cs typeface="Arabic Typesetting" panose="03020402040406030203" pitchFamily="66" charset="-78"/>
                          <a:sym typeface="Arial"/>
                        </a:rPr>
                        <a:t>3</a:t>
                      </a:r>
                      <a:endParaRPr sz="2000" dirty="0">
                        <a:latin typeface="Arial Narrow" panose="020B0606020202030204" pitchFamily="34" charset="0"/>
                        <a:cs typeface="Arabic Typesetting" panose="03020402040406030203" pitchFamily="66" charset="-78"/>
                      </a:endParaRPr>
                    </a:p>
                  </a:txBody>
                  <a:tcPr marL="91450" marR="91450" marT="45725" marB="45725"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1800" noProof="0" dirty="0">
                          <a:latin typeface="Arial Narrow" panose="020B0606020202030204" pitchFamily="34" charset="0"/>
                          <a:ea typeface="Arial"/>
                          <a:cs typeface="Arabic Typesetting" panose="03020402040406030203" pitchFamily="66" charset="-78"/>
                          <a:sym typeface="Arial"/>
                        </a:rPr>
                        <a:t>Book Unit 9: What does she look like?</a:t>
                      </a:r>
                      <a:endParaRPr lang="en-US" sz="1800" noProof="0" dirty="0">
                        <a:latin typeface="Arial Narrow" panose="020B0606020202030204" pitchFamily="34" charset="0"/>
                        <a:cs typeface="Arabic Typesetting" panose="03020402040406030203" pitchFamily="66" charset="-78"/>
                      </a:endParaRPr>
                    </a:p>
                  </a:txBody>
                  <a:tcPr marL="91450" marR="91450" marT="45725" marB="45725">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1800" noProof="0" dirty="0">
                          <a:solidFill>
                            <a:schemeClr val="dk1"/>
                          </a:solidFill>
                          <a:latin typeface="Arial Narrow" panose="020B0606020202030204" pitchFamily="34" charset="0"/>
                          <a:ea typeface="Arial"/>
                          <a:cs typeface="Arabic Typesetting" panose="03020402040406030203" pitchFamily="66" charset="-78"/>
                          <a:sym typeface="Arial"/>
                        </a:rPr>
                        <a:t>Appearance and dress; clothing and clothing styles; people</a:t>
                      </a:r>
                      <a:endParaRPr lang="en-US" sz="1800" noProof="0" dirty="0">
                        <a:latin typeface="Arial Narrow" panose="020B0606020202030204" pitchFamily="34" charset="0"/>
                        <a:cs typeface="Arabic Typesetting" panose="03020402040406030203" pitchFamily="66" charset="-78"/>
                      </a:endParaRPr>
                    </a:p>
                  </a:txBody>
                  <a:tcPr marL="91450" marR="91450" marT="45725" marB="45725">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1800" noProof="0" dirty="0">
                          <a:solidFill>
                            <a:schemeClr val="dk1"/>
                          </a:solidFill>
                          <a:latin typeface="Arial Narrow" panose="020B0606020202030204" pitchFamily="34" charset="0"/>
                          <a:ea typeface="Arial"/>
                          <a:cs typeface="Arabic Typesetting" panose="03020402040406030203" pitchFamily="66" charset="-78"/>
                          <a:sym typeface="Arial"/>
                        </a:rPr>
                        <a:t>#1 WHAT SHOULD I WEAR? Create a catalog or website to sell clothing.</a:t>
                      </a:r>
                      <a:endParaRPr lang="en-US" sz="1800" noProof="0" dirty="0">
                        <a:latin typeface="Arial Narrow" panose="020B0606020202030204" pitchFamily="34" charset="0"/>
                        <a:ea typeface="Arial"/>
                        <a:cs typeface="Arabic Typesetting" panose="03020402040406030203" pitchFamily="66" charset="-78"/>
                        <a:sym typeface="Arial"/>
                      </a:endParaRPr>
                    </a:p>
                  </a:txBody>
                  <a:tcPr marL="91450" marR="91450" marT="45725" marB="45725">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23488">
                <a:tc vMerge="1">
                  <a:txBody>
                    <a:bodyPr/>
                    <a:lstStyle/>
                    <a:p>
                      <a:endParaRPr lang="es-ES"/>
                    </a:p>
                  </a:txBody>
                  <a:tcPr/>
                </a:tc>
                <a:tc>
                  <a:txBody>
                    <a:bodyPr/>
                    <a:lstStyle/>
                    <a:p>
                      <a:pPr marL="0" marR="0" lvl="0" indent="0" algn="l" rtl="0">
                        <a:lnSpc>
                          <a:spcPct val="100000"/>
                        </a:lnSpc>
                        <a:spcBef>
                          <a:spcPts val="0"/>
                        </a:spcBef>
                        <a:spcAft>
                          <a:spcPts val="0"/>
                        </a:spcAft>
                        <a:buClr>
                          <a:schemeClr val="dk1"/>
                        </a:buClr>
                        <a:buSzPts val="1600"/>
                        <a:buFont typeface="Arial"/>
                        <a:buNone/>
                      </a:pPr>
                      <a:endParaRPr lang="en-US" sz="1800" noProof="0" dirty="0">
                        <a:latin typeface="Arial Narrow" panose="020B0606020202030204" pitchFamily="34" charset="0"/>
                        <a:cs typeface="Arabic Typesetting" panose="03020402040406030203" pitchFamily="66" charset="-78"/>
                      </a:endParaRPr>
                    </a:p>
                  </a:txBody>
                  <a:tcPr marL="91450" marR="91450" marT="45725" marB="45725">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1600"/>
                        <a:buFont typeface="Arial"/>
                        <a:buNone/>
                      </a:pPr>
                      <a:endParaRPr lang="en-US" sz="1800" noProof="0" dirty="0">
                        <a:latin typeface="Arial Narrow" panose="020B0606020202030204" pitchFamily="34" charset="0"/>
                        <a:ea typeface="Arial"/>
                        <a:cs typeface="Arabic Typesetting" panose="03020402040406030203" pitchFamily="66" charset="-78"/>
                        <a:sym typeface="Arial"/>
                      </a:endParaRPr>
                    </a:p>
                  </a:txBody>
                  <a:tcPr marL="91450" marR="91450" marT="45725" marB="45725">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lang="en-US" sz="1800" noProof="0" dirty="0">
                        <a:latin typeface="Arial Narrow" panose="020B0606020202030204" pitchFamily="34" charset="0"/>
                        <a:ea typeface="Arial"/>
                        <a:cs typeface="Arabic Typesetting" panose="03020402040406030203" pitchFamily="66" charset="-78"/>
                        <a:sym typeface="Arial"/>
                      </a:endParaRPr>
                    </a:p>
                  </a:txBody>
                  <a:tcPr marL="91450" marR="91450" marT="45725" marB="45725">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179" name="Google Shape;179;p14"/>
          <p:cNvPicPr preferRelativeResize="0">
            <a:picLocks noChangeAspect="1"/>
          </p:cNvPicPr>
          <p:nvPr/>
        </p:nvPicPr>
        <p:blipFill rotWithShape="1">
          <a:blip r:embed="rId3">
            <a:alphaModFix/>
          </a:blip>
          <a:srcRect l="20363" t="8800" r="18574" b="14002"/>
          <a:stretch/>
        </p:blipFill>
        <p:spPr>
          <a:xfrm>
            <a:off x="400791" y="211119"/>
            <a:ext cx="757981" cy="99911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5"/>
          <p:cNvSpPr txBox="1"/>
          <p:nvPr/>
        </p:nvSpPr>
        <p:spPr>
          <a:xfrm>
            <a:off x="255569" y="1644316"/>
            <a:ext cx="2842474" cy="3046948"/>
          </a:xfrm>
          <a:prstGeom prst="rect">
            <a:avLst/>
          </a:prstGeom>
          <a:noFill/>
          <a:ln>
            <a:noFill/>
          </a:ln>
        </p:spPr>
        <p:txBody>
          <a:bodyPr spcFirstLastPara="1" wrap="square" lIns="91425" tIns="45700" rIns="91425" bIns="45700" anchor="t" anchorCtr="0">
            <a:spAutoFit/>
          </a:bodyPr>
          <a:lstStyle/>
          <a:p>
            <a:pPr lvl="0"/>
            <a:r>
              <a:rPr lang="es-MX" sz="3200" b="1" dirty="0"/>
              <a:t>A2.2 </a:t>
            </a:r>
          </a:p>
          <a:p>
            <a:pPr lvl="0"/>
            <a:r>
              <a:rPr lang="es-MX" sz="3200" b="1" dirty="0"/>
              <a:t>2nd grade</a:t>
            </a:r>
          </a:p>
          <a:p>
            <a:pPr marL="0" marR="0" lvl="0" indent="0" algn="l" rtl="0">
              <a:spcBef>
                <a:spcPts val="0"/>
              </a:spcBef>
              <a:spcAft>
                <a:spcPts val="0"/>
              </a:spcAft>
              <a:buNone/>
            </a:pPr>
            <a:r>
              <a:rPr lang="es-MX" sz="3200" b="1" dirty="0">
                <a:solidFill>
                  <a:srgbClr val="000000"/>
                </a:solidFill>
                <a:latin typeface="Arial"/>
                <a:ea typeface="Arial"/>
                <a:cs typeface="Arial"/>
                <a:sym typeface="Arial"/>
              </a:rPr>
              <a:t>EVALUATION and </a:t>
            </a:r>
            <a:r>
              <a:rPr lang="es-MX" sz="3200" b="1" dirty="0"/>
              <a:t>INTERNSHIP</a:t>
            </a:r>
            <a:r>
              <a:rPr lang="es-MX" sz="3200" b="1" dirty="0">
                <a:solidFill>
                  <a:srgbClr val="000000"/>
                </a:solidFill>
                <a:latin typeface="Arial"/>
                <a:ea typeface="Arial"/>
                <a:cs typeface="Arial"/>
                <a:sym typeface="Arial"/>
              </a:rPr>
              <a:t> dates</a:t>
            </a:r>
            <a:endParaRPr sz="1800" dirty="0">
              <a:solidFill>
                <a:schemeClr val="dk1"/>
              </a:solidFill>
              <a:latin typeface="Calibri"/>
              <a:ea typeface="Calibri"/>
              <a:cs typeface="Calibri"/>
              <a:sym typeface="Calibri"/>
            </a:endParaRPr>
          </a:p>
        </p:txBody>
      </p:sp>
      <p:graphicFrame>
        <p:nvGraphicFramePr>
          <p:cNvPr id="185" name="Google Shape;185;p15"/>
          <p:cNvGraphicFramePr/>
          <p:nvPr>
            <p:extLst>
              <p:ext uri="{D42A27DB-BD31-4B8C-83A1-F6EECF244321}">
                <p14:modId xmlns:p14="http://schemas.microsoft.com/office/powerpoint/2010/main" val="4286754798"/>
              </p:ext>
            </p:extLst>
          </p:nvPr>
        </p:nvGraphicFramePr>
        <p:xfrm>
          <a:off x="3098043" y="259303"/>
          <a:ext cx="8660571" cy="6523181"/>
        </p:xfrm>
        <a:graphic>
          <a:graphicData uri="http://schemas.openxmlformats.org/drawingml/2006/table">
            <a:tbl>
              <a:tblPr>
                <a:noFill/>
                <a:tableStyleId>{65FFF244-19FC-4098-BCAE-3FE2001B9193}</a:tableStyleId>
              </a:tblPr>
              <a:tblGrid>
                <a:gridCol w="1152752">
                  <a:extLst>
                    <a:ext uri="{9D8B030D-6E8A-4147-A177-3AD203B41FA5}">
                      <a16:colId xmlns:a16="http://schemas.microsoft.com/office/drawing/2014/main" val="20000"/>
                    </a:ext>
                  </a:extLst>
                </a:gridCol>
                <a:gridCol w="1332404">
                  <a:extLst>
                    <a:ext uri="{9D8B030D-6E8A-4147-A177-3AD203B41FA5}">
                      <a16:colId xmlns:a16="http://schemas.microsoft.com/office/drawing/2014/main" val="20001"/>
                    </a:ext>
                  </a:extLst>
                </a:gridCol>
                <a:gridCol w="1235460">
                  <a:extLst>
                    <a:ext uri="{9D8B030D-6E8A-4147-A177-3AD203B41FA5}">
                      <a16:colId xmlns:a16="http://schemas.microsoft.com/office/drawing/2014/main" val="20002"/>
                    </a:ext>
                  </a:extLst>
                </a:gridCol>
                <a:gridCol w="4939955">
                  <a:extLst>
                    <a:ext uri="{9D8B030D-6E8A-4147-A177-3AD203B41FA5}">
                      <a16:colId xmlns:a16="http://schemas.microsoft.com/office/drawing/2014/main" val="20003"/>
                    </a:ext>
                  </a:extLst>
                </a:gridCol>
              </a:tblGrid>
              <a:tr h="287475">
                <a:tc>
                  <a:txBody>
                    <a:bodyPr/>
                    <a:lstStyle/>
                    <a:p>
                      <a:pPr marL="0" marR="0" lvl="0" indent="0" algn="ctr" rtl="0">
                        <a:lnSpc>
                          <a:spcPct val="115000"/>
                        </a:lnSpc>
                        <a:spcBef>
                          <a:spcPts val="0"/>
                        </a:spcBef>
                        <a:spcAft>
                          <a:spcPts val="0"/>
                        </a:spcAft>
                        <a:buNone/>
                      </a:pPr>
                      <a:r>
                        <a:rPr lang="es-MX" sz="1600" b="1" dirty="0" err="1">
                          <a:solidFill>
                            <a:srgbClr val="FFFFFF"/>
                          </a:solidFill>
                          <a:latin typeface="Arial"/>
                          <a:ea typeface="Arial"/>
                          <a:cs typeface="Arial"/>
                          <a:sym typeface="Arial"/>
                        </a:rPr>
                        <a:t>weeks</a:t>
                      </a:r>
                      <a:endParaRPr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None/>
                      </a:pPr>
                      <a:r>
                        <a:rPr lang="es-MX" sz="1600" b="1">
                          <a:solidFill>
                            <a:srgbClr val="FFFFFF"/>
                          </a:solidFill>
                          <a:latin typeface="Arial"/>
                          <a:ea typeface="Arial"/>
                          <a:cs typeface="Arial"/>
                          <a:sym typeface="Arial"/>
                        </a:rPr>
                        <a:t> month</a:t>
                      </a:r>
                      <a:endParaRPr sz="160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None/>
                      </a:pPr>
                      <a:r>
                        <a:rPr lang="es-MX" sz="1600" b="1">
                          <a:solidFill>
                            <a:srgbClr val="FFFFFF"/>
                          </a:solidFill>
                          <a:latin typeface="Arial"/>
                          <a:ea typeface="Arial"/>
                          <a:cs typeface="Arial"/>
                          <a:sym typeface="Arial"/>
                        </a:rPr>
                        <a:t>days </a:t>
                      </a:r>
                      <a:endParaRPr sz="160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marR="0" lvl="0" indent="0" algn="l" rtl="0">
                        <a:lnSpc>
                          <a:spcPct val="115000"/>
                        </a:lnSpc>
                        <a:spcBef>
                          <a:spcPts val="0"/>
                        </a:spcBef>
                        <a:spcAft>
                          <a:spcPts val="0"/>
                        </a:spcAft>
                        <a:buNone/>
                      </a:pPr>
                      <a:r>
                        <a:rPr lang="es-MX" sz="1600" b="1">
                          <a:solidFill>
                            <a:srgbClr val="FFFFFF"/>
                          </a:solidFill>
                          <a:latin typeface="Arial"/>
                          <a:ea typeface="Arial"/>
                          <a:cs typeface="Arial"/>
                          <a:sym typeface="Arial"/>
                        </a:rPr>
                        <a:t> </a:t>
                      </a:r>
                      <a:endParaRPr sz="160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extLst>
                  <a:ext uri="{0D108BD9-81ED-4DB2-BD59-A6C34878D82A}">
                    <a16:rowId xmlns:a16="http://schemas.microsoft.com/office/drawing/2014/main" val="10000"/>
                  </a:ext>
                </a:extLst>
              </a:tr>
              <a:tr h="287475">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3</a:t>
                      </a:r>
                      <a:endParaRPr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None/>
                      </a:pPr>
                      <a:r>
                        <a:rPr lang="es-MX" sz="1600" dirty="0" err="1">
                          <a:latin typeface="Arial"/>
                          <a:ea typeface="Arial"/>
                          <a:cs typeface="Arial"/>
                          <a:sym typeface="Arial"/>
                        </a:rPr>
                        <a:t>February</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14-18</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l" rtl="0">
                        <a:lnSpc>
                          <a:spcPct val="115000"/>
                        </a:lnSpc>
                        <a:spcBef>
                          <a:spcPts val="0"/>
                        </a:spcBef>
                        <a:spcAft>
                          <a:spcPts val="0"/>
                        </a:spcAft>
                        <a:buNone/>
                      </a:pPr>
                      <a:r>
                        <a:rPr lang="es-MX" sz="1600">
                          <a:solidFill>
                            <a:srgbClr val="000000"/>
                          </a:solidFill>
                          <a:latin typeface="Arial"/>
                          <a:ea typeface="Arial"/>
                          <a:cs typeface="Arial"/>
                          <a:sym typeface="Arial"/>
                        </a:rPr>
                        <a:t>Framework</a:t>
                      </a:r>
                      <a:endParaRPr sz="160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extLst>
                  <a:ext uri="{0D108BD9-81ED-4DB2-BD59-A6C34878D82A}">
                    <a16:rowId xmlns:a16="http://schemas.microsoft.com/office/drawing/2014/main" val="10001"/>
                  </a:ext>
                </a:extLst>
              </a:tr>
              <a:tr h="287475">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4</a:t>
                      </a:r>
                      <a:endParaRPr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Clr>
                          <a:schemeClr val="dk1"/>
                        </a:buClr>
                        <a:buSzPts val="1600"/>
                        <a:buFont typeface="Calibri"/>
                        <a:buNone/>
                      </a:pPr>
                      <a:endParaRPr sz="160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ctr" rtl="0">
                        <a:lnSpc>
                          <a:spcPct val="115000"/>
                        </a:lnSpc>
                        <a:spcBef>
                          <a:spcPts val="0"/>
                        </a:spcBef>
                        <a:spcAft>
                          <a:spcPts val="0"/>
                        </a:spcAft>
                        <a:buNone/>
                      </a:pPr>
                      <a:r>
                        <a:rPr lang="es-MX" sz="1600" dirty="0">
                          <a:solidFill>
                            <a:srgbClr val="000000"/>
                          </a:solidFill>
                          <a:latin typeface="Arial"/>
                          <a:ea typeface="Arial"/>
                          <a:cs typeface="Arial"/>
                          <a:sym typeface="Arial"/>
                        </a:rPr>
                        <a:t>21-25</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l" rtl="0">
                        <a:lnSpc>
                          <a:spcPct val="115000"/>
                        </a:lnSpc>
                        <a:spcBef>
                          <a:spcPts val="0"/>
                        </a:spcBef>
                        <a:spcAft>
                          <a:spcPts val="0"/>
                        </a:spcAft>
                        <a:buNone/>
                      </a:pPr>
                      <a:r>
                        <a:rPr lang="es-MX" sz="1600">
                          <a:solidFill>
                            <a:srgbClr val="000000"/>
                          </a:solidFill>
                          <a:latin typeface="Arial"/>
                          <a:ea typeface="Arial"/>
                          <a:cs typeface="Arial"/>
                          <a:sym typeface="Arial"/>
                        </a:rPr>
                        <a:t> </a:t>
                      </a:r>
                      <a:endParaRPr sz="1600">
                        <a:solidFill>
                          <a:srgbClr val="000000"/>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extLst>
                  <a:ext uri="{0D108BD9-81ED-4DB2-BD59-A6C34878D82A}">
                    <a16:rowId xmlns:a16="http://schemas.microsoft.com/office/drawing/2014/main" val="10002"/>
                  </a:ext>
                </a:extLst>
              </a:tr>
              <a:tr h="287475">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5</a:t>
                      </a:r>
                      <a:endParaRPr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07000"/>
                        </a:lnSpc>
                        <a:spcBef>
                          <a:spcPts val="0"/>
                        </a:spcBef>
                        <a:spcAft>
                          <a:spcPts val="0"/>
                        </a:spcAft>
                        <a:buNone/>
                      </a:pPr>
                      <a:r>
                        <a:rPr lang="en-US" sz="1600" dirty="0">
                          <a:latin typeface="Arial"/>
                          <a:ea typeface="Arial"/>
                          <a:cs typeface="Arial"/>
                          <a:sym typeface="Arial"/>
                        </a:rPr>
                        <a:t>March</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28-04</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l" rtl="0">
                        <a:lnSpc>
                          <a:spcPct val="115000"/>
                        </a:lnSpc>
                        <a:spcBef>
                          <a:spcPts val="0"/>
                        </a:spcBef>
                        <a:spcAft>
                          <a:spcPts val="0"/>
                        </a:spcAft>
                        <a:buNone/>
                      </a:pPr>
                      <a:r>
                        <a:rPr lang="es-MX" sz="1600">
                          <a:latin typeface="Arial"/>
                          <a:ea typeface="Arial"/>
                          <a:cs typeface="Arial"/>
                          <a:sym typeface="Arial"/>
                        </a:rPr>
                        <a:t> </a:t>
                      </a:r>
                      <a:endParaRPr sz="160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extLst>
                  <a:ext uri="{0D108BD9-81ED-4DB2-BD59-A6C34878D82A}">
                    <a16:rowId xmlns:a16="http://schemas.microsoft.com/office/drawing/2014/main" val="10003"/>
                  </a:ext>
                </a:extLst>
              </a:tr>
              <a:tr h="287475">
                <a:tc>
                  <a:txBody>
                    <a:bodyPr/>
                    <a:lstStyle/>
                    <a:p>
                      <a:pPr marL="0" marR="0" lvl="0" indent="0" algn="ctr" rtl="0">
                        <a:lnSpc>
                          <a:spcPct val="115000"/>
                        </a:lnSpc>
                        <a:spcBef>
                          <a:spcPts val="0"/>
                        </a:spcBef>
                        <a:spcAft>
                          <a:spcPts val="0"/>
                        </a:spcAft>
                        <a:buNone/>
                      </a:pPr>
                      <a:r>
                        <a:rPr lang="en-US" sz="1600" b="1" dirty="0">
                          <a:solidFill>
                            <a:srgbClr val="FFFFFF"/>
                          </a:solidFill>
                          <a:latin typeface="Arial"/>
                          <a:ea typeface="Arial"/>
                          <a:cs typeface="Arial"/>
                          <a:sym typeface="Arial"/>
                        </a:rPr>
                        <a:t>6</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None/>
                      </a:pPr>
                      <a:r>
                        <a:rPr lang="es-MX" sz="1600" dirty="0">
                          <a:solidFill>
                            <a:srgbClr val="000000"/>
                          </a:solidFill>
                          <a:latin typeface="Arial"/>
                          <a:ea typeface="Arial"/>
                          <a:cs typeface="Arial"/>
                          <a:sym typeface="Arial"/>
                        </a:rPr>
                        <a:t> </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ctr" rtl="0">
                        <a:spcBef>
                          <a:spcPts val="0"/>
                        </a:spcBef>
                        <a:spcAft>
                          <a:spcPts val="0"/>
                        </a:spcAft>
                        <a:buNone/>
                      </a:pPr>
                      <a:r>
                        <a:rPr lang="es-MX" sz="1600" dirty="0">
                          <a:latin typeface="Arial"/>
                          <a:ea typeface="Arial"/>
                          <a:cs typeface="Arial"/>
                          <a:sym typeface="Arial"/>
                        </a:rPr>
                        <a:t>07-11</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l" rtl="0">
                        <a:lnSpc>
                          <a:spcPct val="115000"/>
                        </a:lnSpc>
                        <a:spcBef>
                          <a:spcPts val="0"/>
                        </a:spcBef>
                        <a:spcAft>
                          <a:spcPts val="0"/>
                        </a:spcAft>
                        <a:buClr>
                          <a:schemeClr val="dk1"/>
                        </a:buClr>
                        <a:buSzPts val="1600"/>
                        <a:buFont typeface="Arial"/>
                        <a:buNone/>
                      </a:pPr>
                      <a:r>
                        <a:rPr lang="es-MX" sz="1600" dirty="0">
                          <a:latin typeface="Arial"/>
                          <a:ea typeface="Arial"/>
                          <a:cs typeface="Arial"/>
                          <a:sym typeface="Arial"/>
                        </a:rPr>
                        <a:t>1</a:t>
                      </a:r>
                      <a:r>
                        <a:rPr lang="es-MX" sz="1600" baseline="30000" dirty="0">
                          <a:latin typeface="Arial"/>
                          <a:ea typeface="Arial"/>
                          <a:cs typeface="Arial"/>
                          <a:sym typeface="Arial"/>
                        </a:rPr>
                        <a:t>st</a:t>
                      </a:r>
                      <a:r>
                        <a:rPr lang="es-MX" sz="1600" dirty="0">
                          <a:latin typeface="Arial"/>
                          <a:ea typeface="Arial"/>
                          <a:cs typeface="Arial"/>
                          <a:sym typeface="Arial"/>
                        </a:rPr>
                        <a:t> </a:t>
                      </a:r>
                      <a:r>
                        <a:rPr lang="es-MX" sz="1600" b="1" dirty="0" err="1">
                          <a:latin typeface="Arial"/>
                          <a:ea typeface="Arial"/>
                          <a:cs typeface="Arial"/>
                          <a:sym typeface="Arial"/>
                        </a:rPr>
                        <a:t>Institutional</a:t>
                      </a:r>
                      <a:r>
                        <a:rPr lang="es-MX" sz="1600" b="1" dirty="0">
                          <a:latin typeface="Arial"/>
                          <a:ea typeface="Arial"/>
                          <a:cs typeface="Arial"/>
                          <a:sym typeface="Arial"/>
                        </a:rPr>
                        <a:t> </a:t>
                      </a:r>
                      <a:r>
                        <a:rPr lang="es-MX" sz="1600" b="1" dirty="0" err="1">
                          <a:latin typeface="Arial"/>
                          <a:ea typeface="Arial"/>
                          <a:cs typeface="Arial"/>
                          <a:sym typeface="Arial"/>
                        </a:rPr>
                        <a:t>evaluation</a:t>
                      </a:r>
                      <a:endParaRPr lang="es-MX"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extLst>
                  <a:ext uri="{0D108BD9-81ED-4DB2-BD59-A6C34878D82A}">
                    <a16:rowId xmlns:a16="http://schemas.microsoft.com/office/drawing/2014/main" val="10004"/>
                  </a:ext>
                </a:extLst>
              </a:tr>
              <a:tr h="287475">
                <a:tc>
                  <a:txBody>
                    <a:bodyPr/>
                    <a:lstStyle/>
                    <a:p>
                      <a:pPr marL="0" marR="0" lvl="0" indent="0" algn="ctr" rtl="0">
                        <a:lnSpc>
                          <a:spcPct val="115000"/>
                        </a:lnSpc>
                        <a:spcBef>
                          <a:spcPts val="0"/>
                        </a:spcBef>
                        <a:spcAft>
                          <a:spcPts val="0"/>
                        </a:spcAft>
                        <a:buNone/>
                      </a:pPr>
                      <a:r>
                        <a:rPr lang="en-US" sz="1600" b="1" dirty="0">
                          <a:solidFill>
                            <a:srgbClr val="FFFFFF"/>
                          </a:solidFill>
                          <a:latin typeface="Arial"/>
                          <a:ea typeface="Arial"/>
                          <a:cs typeface="Arial"/>
                          <a:sym typeface="Arial"/>
                        </a:rPr>
                        <a:t>7</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None/>
                      </a:pPr>
                      <a:endParaRPr sz="160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14-18</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l" rtl="0">
                        <a:lnSpc>
                          <a:spcPct val="115000"/>
                        </a:lnSpc>
                        <a:spcBef>
                          <a:spcPts val="0"/>
                        </a:spcBef>
                        <a:spcAft>
                          <a:spcPts val="0"/>
                        </a:spcAft>
                        <a:buNone/>
                      </a:pPr>
                      <a:r>
                        <a:rPr lang="es-MX" sz="1600" dirty="0">
                          <a:solidFill>
                            <a:srgbClr val="000000"/>
                          </a:solidFill>
                          <a:latin typeface="Arial"/>
                          <a:ea typeface="Arial"/>
                          <a:cs typeface="Arial"/>
                          <a:sym typeface="Arial"/>
                        </a:rPr>
                        <a:t>1</a:t>
                      </a:r>
                      <a:r>
                        <a:rPr lang="es-MX" sz="1600" baseline="30000" dirty="0">
                          <a:solidFill>
                            <a:srgbClr val="000000"/>
                          </a:solidFill>
                          <a:latin typeface="Arial"/>
                          <a:ea typeface="Arial"/>
                          <a:cs typeface="Arial"/>
                          <a:sym typeface="Arial"/>
                        </a:rPr>
                        <a:t>st</a:t>
                      </a:r>
                      <a:r>
                        <a:rPr lang="es-MX" sz="1600" dirty="0">
                          <a:solidFill>
                            <a:srgbClr val="000000"/>
                          </a:solidFill>
                          <a:latin typeface="Arial"/>
                          <a:ea typeface="Arial"/>
                          <a:cs typeface="Arial"/>
                          <a:sym typeface="Arial"/>
                        </a:rPr>
                        <a:t> </a:t>
                      </a:r>
                      <a:r>
                        <a:rPr lang="es-MX" sz="1600" dirty="0" err="1">
                          <a:solidFill>
                            <a:srgbClr val="000000"/>
                          </a:solidFill>
                          <a:latin typeface="Arial"/>
                          <a:ea typeface="Arial"/>
                          <a:cs typeface="Arial"/>
                          <a:sym typeface="Arial"/>
                        </a:rPr>
                        <a:t>Internship</a:t>
                      </a:r>
                      <a:r>
                        <a:rPr lang="es-MX" sz="1600" dirty="0">
                          <a:solidFill>
                            <a:srgbClr val="000000"/>
                          </a:solidFill>
                          <a:latin typeface="Arial"/>
                          <a:ea typeface="Arial"/>
                          <a:cs typeface="Arial"/>
                          <a:sym typeface="Arial"/>
                        </a:rPr>
                        <a:t> </a:t>
                      </a:r>
                      <a:endParaRPr lang="es-MX"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extLst>
                  <a:ext uri="{0D108BD9-81ED-4DB2-BD59-A6C34878D82A}">
                    <a16:rowId xmlns:a16="http://schemas.microsoft.com/office/drawing/2014/main" val="10005"/>
                  </a:ext>
                </a:extLst>
              </a:tr>
              <a:tr h="287475">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8</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Clr>
                          <a:schemeClr val="dk1"/>
                        </a:buClr>
                        <a:buSzPts val="1600"/>
                        <a:buFont typeface="Calibri"/>
                        <a:buNone/>
                      </a:pP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21-25</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l" rtl="0">
                        <a:lnSpc>
                          <a:spcPct val="115000"/>
                        </a:lnSpc>
                        <a:spcBef>
                          <a:spcPts val="0"/>
                        </a:spcBef>
                        <a:spcAft>
                          <a:spcPts val="0"/>
                        </a:spcAft>
                        <a:buNone/>
                      </a:pPr>
                      <a:r>
                        <a:rPr lang="es-MX" sz="1600" dirty="0">
                          <a:solidFill>
                            <a:srgbClr val="000000"/>
                          </a:solidFill>
                          <a:latin typeface="Arial"/>
                          <a:ea typeface="Arial"/>
                          <a:cs typeface="Arial"/>
                          <a:sym typeface="Arial"/>
                        </a:rPr>
                        <a:t>1</a:t>
                      </a:r>
                      <a:r>
                        <a:rPr lang="es-MX" sz="1600" baseline="30000" dirty="0">
                          <a:solidFill>
                            <a:srgbClr val="000000"/>
                          </a:solidFill>
                          <a:latin typeface="Arial"/>
                          <a:ea typeface="Arial"/>
                          <a:cs typeface="Arial"/>
                          <a:sym typeface="Arial"/>
                        </a:rPr>
                        <a:t>st</a:t>
                      </a:r>
                      <a:r>
                        <a:rPr lang="es-MX" sz="1600" dirty="0">
                          <a:solidFill>
                            <a:srgbClr val="000000"/>
                          </a:solidFill>
                          <a:latin typeface="Arial"/>
                          <a:ea typeface="Arial"/>
                          <a:cs typeface="Arial"/>
                          <a:sym typeface="Arial"/>
                        </a:rPr>
                        <a:t> </a:t>
                      </a:r>
                      <a:r>
                        <a:rPr lang="es-MX" sz="1600" dirty="0" err="1">
                          <a:solidFill>
                            <a:srgbClr val="000000"/>
                          </a:solidFill>
                          <a:latin typeface="Arial"/>
                          <a:ea typeface="Arial"/>
                          <a:cs typeface="Arial"/>
                          <a:sym typeface="Arial"/>
                        </a:rPr>
                        <a:t>Internship</a:t>
                      </a:r>
                      <a:r>
                        <a:rPr lang="es-MX" sz="1600" dirty="0">
                          <a:solidFill>
                            <a:srgbClr val="000000"/>
                          </a:solidFill>
                          <a:latin typeface="Arial"/>
                          <a:ea typeface="Arial"/>
                          <a:cs typeface="Arial"/>
                          <a:sym typeface="Arial"/>
                        </a:rPr>
                        <a:t> </a:t>
                      </a:r>
                      <a:endParaRPr lang="es-MX"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extLst>
                  <a:ext uri="{0D108BD9-81ED-4DB2-BD59-A6C34878D82A}">
                    <a16:rowId xmlns:a16="http://schemas.microsoft.com/office/drawing/2014/main" val="10006"/>
                  </a:ext>
                </a:extLst>
              </a:tr>
              <a:tr h="287475">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9</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07000"/>
                        </a:lnSpc>
                        <a:spcBef>
                          <a:spcPts val="0"/>
                        </a:spcBef>
                        <a:spcAft>
                          <a:spcPts val="0"/>
                        </a:spcAft>
                        <a:buNone/>
                      </a:pPr>
                      <a:r>
                        <a:rPr lang="es-MX" sz="1600" dirty="0" err="1">
                          <a:solidFill>
                            <a:srgbClr val="000000"/>
                          </a:solidFill>
                          <a:latin typeface="Arial"/>
                          <a:ea typeface="Arial"/>
                          <a:cs typeface="Arial"/>
                          <a:sym typeface="Arial"/>
                        </a:rPr>
                        <a:t>April</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28</a:t>
                      </a:r>
                      <a:r>
                        <a:rPr lang="en-US" sz="1600" dirty="0">
                          <a:latin typeface="Arial"/>
                          <a:ea typeface="Arial"/>
                          <a:cs typeface="Arial"/>
                          <a:sym typeface="Arial"/>
                        </a:rPr>
                        <a:t>-01</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l" rtl="0">
                        <a:lnSpc>
                          <a:spcPct val="115000"/>
                        </a:lnSpc>
                        <a:spcBef>
                          <a:spcPts val="0"/>
                        </a:spcBef>
                        <a:spcAft>
                          <a:spcPts val="0"/>
                        </a:spcAft>
                        <a:buClr>
                          <a:schemeClr val="dk1"/>
                        </a:buClr>
                        <a:buSzPts val="1600"/>
                        <a:buFont typeface="Arial"/>
                        <a:buNone/>
                      </a:pPr>
                      <a:endParaRPr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extLst>
                  <a:ext uri="{0D108BD9-81ED-4DB2-BD59-A6C34878D82A}">
                    <a16:rowId xmlns:a16="http://schemas.microsoft.com/office/drawing/2014/main" val="10007"/>
                  </a:ext>
                </a:extLst>
              </a:tr>
              <a:tr h="287475">
                <a:tc>
                  <a:txBody>
                    <a:bodyPr/>
                    <a:lstStyle/>
                    <a:p>
                      <a:pPr marL="0" marR="0" lvl="0" indent="0" algn="ctr" rtl="0">
                        <a:lnSpc>
                          <a:spcPct val="115000"/>
                        </a:lnSpc>
                        <a:spcBef>
                          <a:spcPts val="0"/>
                        </a:spcBef>
                        <a:spcAft>
                          <a:spcPts val="0"/>
                        </a:spcAft>
                        <a:buNone/>
                      </a:pPr>
                      <a:r>
                        <a:rPr lang="en-US" sz="1600" b="1" dirty="0">
                          <a:solidFill>
                            <a:srgbClr val="FFFFFF"/>
                          </a:solidFill>
                          <a:latin typeface="Arial"/>
                          <a:ea typeface="Arial"/>
                          <a:cs typeface="Arial"/>
                          <a:sym typeface="Arial"/>
                        </a:rPr>
                        <a:t>10</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None/>
                      </a:pPr>
                      <a:r>
                        <a:rPr lang="es-MX" sz="1600">
                          <a:solidFill>
                            <a:srgbClr val="000000"/>
                          </a:solidFill>
                          <a:latin typeface="Arial"/>
                          <a:ea typeface="Arial"/>
                          <a:cs typeface="Arial"/>
                          <a:sym typeface="Arial"/>
                        </a:rPr>
                        <a:t> </a:t>
                      </a:r>
                      <a:endParaRPr sz="160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04-08</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l" rtl="0">
                        <a:spcBef>
                          <a:spcPts val="0"/>
                        </a:spcBef>
                        <a:spcAft>
                          <a:spcPts val="0"/>
                        </a:spcAft>
                        <a:buNone/>
                      </a:pPr>
                      <a:endParaRPr lang="es-MX"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extLst>
                  <a:ext uri="{0D108BD9-81ED-4DB2-BD59-A6C34878D82A}">
                    <a16:rowId xmlns:a16="http://schemas.microsoft.com/office/drawing/2014/main" val="10008"/>
                  </a:ext>
                </a:extLst>
              </a:tr>
              <a:tr h="287475">
                <a:tc>
                  <a:txBody>
                    <a:bodyPr/>
                    <a:lstStyle/>
                    <a:p>
                      <a:pPr marL="0" marR="0" lvl="0" indent="0" algn="ctr" rtl="0">
                        <a:lnSpc>
                          <a:spcPct val="115000"/>
                        </a:lnSpc>
                        <a:spcBef>
                          <a:spcPts val="0"/>
                        </a:spcBef>
                        <a:spcAft>
                          <a:spcPts val="0"/>
                        </a:spcAft>
                        <a:buNone/>
                      </a:pP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lumMod val="40000"/>
                        <a:lumOff val="60000"/>
                      </a:schemeClr>
                    </a:solidFill>
                  </a:tcPr>
                </a:tc>
                <a:tc>
                  <a:txBody>
                    <a:bodyPr/>
                    <a:lstStyle/>
                    <a:p>
                      <a:pPr marL="0" marR="0" lvl="0" indent="0" algn="ctr" rtl="0">
                        <a:lnSpc>
                          <a:spcPct val="115000"/>
                        </a:lnSpc>
                        <a:spcBef>
                          <a:spcPts val="0"/>
                        </a:spcBef>
                        <a:spcAft>
                          <a:spcPts val="0"/>
                        </a:spcAft>
                        <a:buNone/>
                      </a:pP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lumMod val="40000"/>
                        <a:lumOff val="60000"/>
                      </a:schemeClr>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11-15</a:t>
                      </a: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s-MX" sz="1600" dirty="0">
                          <a:latin typeface="Arial"/>
                          <a:ea typeface="Arial"/>
                          <a:cs typeface="Arial"/>
                          <a:sym typeface="Arial"/>
                        </a:rPr>
                        <a:t>18-22</a:t>
                      </a: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lumMod val="40000"/>
                        <a:lumOff val="60000"/>
                      </a:schemeClr>
                    </a:solidFill>
                  </a:tcPr>
                </a:tc>
                <a:tc>
                  <a:txBody>
                    <a:bodyPr/>
                    <a:lstStyle/>
                    <a:p>
                      <a:pPr marL="0" marR="0" lvl="0" indent="0" algn="l" rtl="0">
                        <a:spcBef>
                          <a:spcPts val="0"/>
                        </a:spcBef>
                        <a:spcAft>
                          <a:spcPts val="0"/>
                        </a:spcAft>
                        <a:buNone/>
                      </a:pPr>
                      <a:r>
                        <a:rPr lang="es-MX" sz="1600" dirty="0">
                          <a:latin typeface="Arial"/>
                          <a:ea typeface="Arial"/>
                          <a:cs typeface="Arial"/>
                          <a:sym typeface="Arial"/>
                        </a:rPr>
                        <a:t>Spring</a:t>
                      </a:r>
                      <a:r>
                        <a:rPr lang="es-MX" sz="1600" baseline="0" dirty="0">
                          <a:latin typeface="Arial"/>
                          <a:ea typeface="Arial"/>
                          <a:cs typeface="Arial"/>
                          <a:sym typeface="Arial"/>
                        </a:rPr>
                        <a:t> break</a:t>
                      </a:r>
                      <a:endParaRPr lang="es-MX" sz="1600" dirty="0">
                        <a:latin typeface="Arial"/>
                        <a:ea typeface="Arial"/>
                        <a:cs typeface="Arial"/>
                        <a:sym typeface="Arial"/>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lumMod val="40000"/>
                        <a:lumOff val="60000"/>
                      </a:schemeClr>
                    </a:solidFill>
                  </a:tcPr>
                </a:tc>
                <a:extLst>
                  <a:ext uri="{0D108BD9-81ED-4DB2-BD59-A6C34878D82A}">
                    <a16:rowId xmlns:a16="http://schemas.microsoft.com/office/drawing/2014/main" val="10009"/>
                  </a:ext>
                </a:extLst>
              </a:tr>
              <a:tr h="287475">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11</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None/>
                      </a:pPr>
                      <a:r>
                        <a:rPr lang="es-MX" sz="1600">
                          <a:solidFill>
                            <a:srgbClr val="000000"/>
                          </a:solidFill>
                          <a:latin typeface="Arial"/>
                          <a:ea typeface="Arial"/>
                          <a:cs typeface="Arial"/>
                          <a:sym typeface="Arial"/>
                        </a:rPr>
                        <a:t> </a:t>
                      </a:r>
                      <a:endParaRPr sz="160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25-29</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l" rtl="0">
                        <a:lnSpc>
                          <a:spcPct val="115000"/>
                        </a:lnSpc>
                        <a:spcBef>
                          <a:spcPts val="0"/>
                        </a:spcBef>
                        <a:spcAft>
                          <a:spcPts val="0"/>
                        </a:spcAft>
                        <a:buNone/>
                      </a:pPr>
                      <a:endParaRPr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extLst>
                  <a:ext uri="{0D108BD9-81ED-4DB2-BD59-A6C34878D82A}">
                    <a16:rowId xmlns:a16="http://schemas.microsoft.com/office/drawing/2014/main" val="10010"/>
                  </a:ext>
                </a:extLst>
              </a:tr>
              <a:tr h="287475">
                <a:tc>
                  <a:txBody>
                    <a:bodyPr/>
                    <a:lstStyle/>
                    <a:p>
                      <a:pPr marL="0" marR="0" lvl="0" indent="0" algn="ctr" rtl="0">
                        <a:lnSpc>
                          <a:spcPct val="115000"/>
                        </a:lnSpc>
                        <a:spcBef>
                          <a:spcPts val="0"/>
                        </a:spcBef>
                        <a:spcAft>
                          <a:spcPts val="0"/>
                        </a:spcAft>
                        <a:buNone/>
                      </a:pPr>
                      <a:r>
                        <a:rPr lang="en-US" sz="1600" b="1" dirty="0">
                          <a:solidFill>
                            <a:srgbClr val="FFFFFF"/>
                          </a:solidFill>
                          <a:latin typeface="Arial"/>
                          <a:ea typeface="Arial"/>
                          <a:cs typeface="Arial"/>
                          <a:sym typeface="Arial"/>
                        </a:rPr>
                        <a:t>12</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Clr>
                          <a:schemeClr val="dk1"/>
                        </a:buClr>
                        <a:buSzPts val="1600"/>
                        <a:buFont typeface="Calibri"/>
                        <a:buNone/>
                      </a:pPr>
                      <a:r>
                        <a:rPr lang="en-US" sz="1600" dirty="0">
                          <a:latin typeface="Arial"/>
                          <a:ea typeface="Arial"/>
                          <a:cs typeface="Arial"/>
                          <a:sym typeface="Arial"/>
                        </a:rPr>
                        <a:t>May</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02-06</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l" rtl="0">
                        <a:lnSpc>
                          <a:spcPct val="115000"/>
                        </a:lnSpc>
                        <a:spcBef>
                          <a:spcPts val="0"/>
                        </a:spcBef>
                        <a:spcAft>
                          <a:spcPts val="0"/>
                        </a:spcAft>
                        <a:buClr>
                          <a:srgbClr val="000000"/>
                        </a:buClr>
                        <a:buSzPts val="1600"/>
                        <a:buFont typeface="Arial"/>
                        <a:buNone/>
                      </a:pPr>
                      <a:r>
                        <a:rPr lang="es-MX" sz="1600" dirty="0">
                          <a:solidFill>
                            <a:srgbClr val="000000"/>
                          </a:solidFill>
                          <a:latin typeface="Arial"/>
                          <a:ea typeface="Arial"/>
                          <a:cs typeface="Arial"/>
                          <a:sym typeface="Arial"/>
                        </a:rPr>
                        <a:t>2</a:t>
                      </a:r>
                      <a:r>
                        <a:rPr lang="es-MX" sz="1600" baseline="30000" dirty="0">
                          <a:solidFill>
                            <a:srgbClr val="000000"/>
                          </a:solidFill>
                          <a:latin typeface="Arial"/>
                          <a:ea typeface="Arial"/>
                          <a:cs typeface="Arial"/>
                          <a:sym typeface="Arial"/>
                        </a:rPr>
                        <a:t>nd</a:t>
                      </a:r>
                      <a:r>
                        <a:rPr lang="es-MX" sz="1600" b="1" dirty="0">
                          <a:latin typeface="Arial"/>
                          <a:ea typeface="Arial"/>
                          <a:cs typeface="Arial"/>
                          <a:sym typeface="Arial"/>
                        </a:rPr>
                        <a:t> </a:t>
                      </a:r>
                      <a:r>
                        <a:rPr lang="es-MX" sz="1600" b="1" dirty="0" err="1">
                          <a:latin typeface="Arial"/>
                          <a:ea typeface="Arial"/>
                          <a:cs typeface="Arial"/>
                          <a:sym typeface="Arial"/>
                        </a:rPr>
                        <a:t>Institutional</a:t>
                      </a:r>
                      <a:r>
                        <a:rPr lang="es-MX" sz="1600" b="1" dirty="0">
                          <a:latin typeface="Arial"/>
                          <a:ea typeface="Arial"/>
                          <a:cs typeface="Arial"/>
                          <a:sym typeface="Arial"/>
                        </a:rPr>
                        <a:t> </a:t>
                      </a:r>
                      <a:r>
                        <a:rPr lang="es-MX" sz="1600" b="1" dirty="0" err="1">
                          <a:latin typeface="Arial"/>
                          <a:ea typeface="Arial"/>
                          <a:cs typeface="Arial"/>
                          <a:sym typeface="Arial"/>
                        </a:rPr>
                        <a:t>evaluation</a:t>
                      </a:r>
                      <a:endParaRPr lang="es-MX"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extLst>
                  <a:ext uri="{0D108BD9-81ED-4DB2-BD59-A6C34878D82A}">
                    <a16:rowId xmlns:a16="http://schemas.microsoft.com/office/drawing/2014/main" val="10011"/>
                  </a:ext>
                </a:extLst>
              </a:tr>
              <a:tr h="267450">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13</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07000"/>
                        </a:lnSpc>
                        <a:spcBef>
                          <a:spcPts val="0"/>
                        </a:spcBef>
                        <a:spcAft>
                          <a:spcPts val="0"/>
                        </a:spcAft>
                        <a:buNone/>
                      </a:pPr>
                      <a:endParaRPr sz="160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09-13</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l" rtl="0">
                        <a:lnSpc>
                          <a:spcPct val="115000"/>
                        </a:lnSpc>
                        <a:spcBef>
                          <a:spcPts val="0"/>
                        </a:spcBef>
                        <a:spcAft>
                          <a:spcPts val="0"/>
                        </a:spcAft>
                        <a:buClr>
                          <a:srgbClr val="000000"/>
                        </a:buClr>
                        <a:buSzPts val="1600"/>
                        <a:buFont typeface="Arial"/>
                        <a:buNone/>
                      </a:pPr>
                      <a:endParaRPr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extLst>
                  <a:ext uri="{0D108BD9-81ED-4DB2-BD59-A6C34878D82A}">
                    <a16:rowId xmlns:a16="http://schemas.microsoft.com/office/drawing/2014/main" val="10012"/>
                  </a:ext>
                </a:extLst>
              </a:tr>
              <a:tr h="287475">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14</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None/>
                      </a:pP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16-20</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l" rtl="0">
                        <a:lnSpc>
                          <a:spcPct val="115000"/>
                        </a:lnSpc>
                        <a:spcBef>
                          <a:spcPts val="0"/>
                        </a:spcBef>
                        <a:spcAft>
                          <a:spcPts val="0"/>
                        </a:spcAft>
                        <a:buClr>
                          <a:srgbClr val="000000"/>
                        </a:buClr>
                        <a:buSzPts val="1600"/>
                        <a:buFont typeface="Arial"/>
                        <a:buNone/>
                      </a:pPr>
                      <a:r>
                        <a:rPr lang="es-MX" sz="1600" dirty="0">
                          <a:solidFill>
                            <a:srgbClr val="000000"/>
                          </a:solidFill>
                          <a:latin typeface="Arial"/>
                          <a:ea typeface="Arial"/>
                          <a:cs typeface="Arial"/>
                          <a:sym typeface="Arial"/>
                        </a:rPr>
                        <a:t>2</a:t>
                      </a:r>
                      <a:r>
                        <a:rPr lang="es-MX" sz="1600" baseline="30000" dirty="0">
                          <a:solidFill>
                            <a:srgbClr val="000000"/>
                          </a:solidFill>
                          <a:latin typeface="Arial"/>
                          <a:ea typeface="Arial"/>
                          <a:cs typeface="Arial"/>
                          <a:sym typeface="Arial"/>
                        </a:rPr>
                        <a:t>nd</a:t>
                      </a:r>
                      <a:r>
                        <a:rPr lang="es-MX" sz="1600" dirty="0">
                          <a:solidFill>
                            <a:srgbClr val="000000"/>
                          </a:solidFill>
                          <a:latin typeface="Arial"/>
                          <a:ea typeface="Arial"/>
                          <a:cs typeface="Arial"/>
                          <a:sym typeface="Arial"/>
                        </a:rPr>
                        <a:t> </a:t>
                      </a:r>
                      <a:r>
                        <a:rPr lang="es-MX" sz="1600" dirty="0" err="1">
                          <a:solidFill>
                            <a:srgbClr val="000000"/>
                          </a:solidFill>
                          <a:latin typeface="Arial"/>
                          <a:ea typeface="Arial"/>
                          <a:cs typeface="Arial"/>
                          <a:sym typeface="Arial"/>
                        </a:rPr>
                        <a:t>Internship</a:t>
                      </a:r>
                      <a:r>
                        <a:rPr lang="es-MX" sz="1600" dirty="0">
                          <a:solidFill>
                            <a:srgbClr val="000000"/>
                          </a:solidFill>
                          <a:latin typeface="Arial"/>
                          <a:ea typeface="Arial"/>
                          <a:cs typeface="Arial"/>
                          <a:sym typeface="Arial"/>
                        </a:rPr>
                        <a:t> </a:t>
                      </a:r>
                      <a:endParaRPr lang="es-MX"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extLst>
                  <a:ext uri="{0D108BD9-81ED-4DB2-BD59-A6C34878D82A}">
                    <a16:rowId xmlns:a16="http://schemas.microsoft.com/office/drawing/2014/main" val="10013"/>
                  </a:ext>
                </a:extLst>
              </a:tr>
              <a:tr h="287475">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15</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None/>
                      </a:pPr>
                      <a:endParaRPr sz="160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23-27</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l" rtl="0">
                        <a:lnSpc>
                          <a:spcPct val="115000"/>
                        </a:lnSpc>
                        <a:spcBef>
                          <a:spcPts val="0"/>
                        </a:spcBef>
                        <a:spcAft>
                          <a:spcPts val="0"/>
                        </a:spcAft>
                        <a:buClr>
                          <a:srgbClr val="000000"/>
                        </a:buClr>
                        <a:buSzPts val="1600"/>
                        <a:buFont typeface="Arial"/>
                        <a:buNone/>
                      </a:pPr>
                      <a:r>
                        <a:rPr lang="es-MX" sz="1600" dirty="0">
                          <a:solidFill>
                            <a:srgbClr val="000000"/>
                          </a:solidFill>
                          <a:latin typeface="Arial"/>
                          <a:ea typeface="Arial"/>
                          <a:cs typeface="Arial"/>
                          <a:sym typeface="Arial"/>
                        </a:rPr>
                        <a:t>2</a:t>
                      </a:r>
                      <a:r>
                        <a:rPr lang="es-MX" sz="1600" baseline="30000" dirty="0">
                          <a:solidFill>
                            <a:srgbClr val="000000"/>
                          </a:solidFill>
                          <a:latin typeface="Arial"/>
                          <a:ea typeface="Arial"/>
                          <a:cs typeface="Arial"/>
                          <a:sym typeface="Arial"/>
                        </a:rPr>
                        <a:t>nd</a:t>
                      </a:r>
                      <a:r>
                        <a:rPr lang="es-MX" sz="1600" dirty="0">
                          <a:solidFill>
                            <a:srgbClr val="000000"/>
                          </a:solidFill>
                          <a:latin typeface="Arial"/>
                          <a:ea typeface="Arial"/>
                          <a:cs typeface="Arial"/>
                          <a:sym typeface="Arial"/>
                        </a:rPr>
                        <a:t> </a:t>
                      </a:r>
                      <a:r>
                        <a:rPr lang="es-MX" sz="1600" dirty="0" err="1">
                          <a:solidFill>
                            <a:srgbClr val="000000"/>
                          </a:solidFill>
                          <a:latin typeface="Arial"/>
                          <a:ea typeface="Arial"/>
                          <a:cs typeface="Arial"/>
                          <a:sym typeface="Arial"/>
                        </a:rPr>
                        <a:t>Internship</a:t>
                      </a:r>
                      <a:r>
                        <a:rPr lang="es-MX" sz="1600" dirty="0">
                          <a:solidFill>
                            <a:srgbClr val="000000"/>
                          </a:solidFill>
                          <a:latin typeface="Arial"/>
                          <a:ea typeface="Arial"/>
                          <a:cs typeface="Arial"/>
                          <a:sym typeface="Arial"/>
                        </a:rPr>
                        <a:t> </a:t>
                      </a:r>
                      <a:endParaRPr lang="es-MX"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extLst>
                  <a:ext uri="{0D108BD9-81ED-4DB2-BD59-A6C34878D82A}">
                    <a16:rowId xmlns:a16="http://schemas.microsoft.com/office/drawing/2014/main" val="10014"/>
                  </a:ext>
                </a:extLst>
              </a:tr>
              <a:tr h="287475">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16</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Clr>
                          <a:schemeClr val="dk1"/>
                        </a:buClr>
                        <a:buSzPts val="1600"/>
                        <a:buFont typeface="Calibri"/>
                        <a:buNone/>
                      </a:pPr>
                      <a:r>
                        <a:rPr lang="en-US" sz="1600" dirty="0">
                          <a:latin typeface="Arial"/>
                          <a:ea typeface="Arial"/>
                          <a:cs typeface="Arial"/>
                          <a:sym typeface="Arial"/>
                        </a:rPr>
                        <a:t>June</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30-03</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l" rtl="0">
                        <a:lnSpc>
                          <a:spcPct val="115000"/>
                        </a:lnSpc>
                        <a:spcBef>
                          <a:spcPts val="0"/>
                        </a:spcBef>
                        <a:spcAft>
                          <a:spcPts val="0"/>
                        </a:spcAft>
                        <a:buClr>
                          <a:srgbClr val="000000"/>
                        </a:buClr>
                        <a:buSzPts val="1600"/>
                        <a:buFont typeface="Arial"/>
                        <a:buNone/>
                      </a:pPr>
                      <a:endParaRPr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extLst>
                  <a:ext uri="{0D108BD9-81ED-4DB2-BD59-A6C34878D82A}">
                    <a16:rowId xmlns:a16="http://schemas.microsoft.com/office/drawing/2014/main" val="10015"/>
                  </a:ext>
                </a:extLst>
              </a:tr>
              <a:tr h="267450">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17</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07000"/>
                        </a:lnSpc>
                        <a:spcBef>
                          <a:spcPts val="0"/>
                        </a:spcBef>
                        <a:spcAft>
                          <a:spcPts val="0"/>
                        </a:spcAft>
                        <a:buNone/>
                      </a:pPr>
                      <a:endParaRPr sz="160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06-10</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l" rtl="0">
                        <a:lnSpc>
                          <a:spcPct val="115000"/>
                        </a:lnSpc>
                        <a:spcBef>
                          <a:spcPts val="0"/>
                        </a:spcBef>
                        <a:spcAft>
                          <a:spcPts val="0"/>
                        </a:spcAft>
                        <a:buClr>
                          <a:srgbClr val="000000"/>
                        </a:buClr>
                        <a:buSzPts val="1600"/>
                        <a:buFont typeface="Arial"/>
                        <a:buNone/>
                      </a:pPr>
                      <a:endParaRPr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extLst>
                  <a:ext uri="{0D108BD9-81ED-4DB2-BD59-A6C34878D82A}">
                    <a16:rowId xmlns:a16="http://schemas.microsoft.com/office/drawing/2014/main" val="10016"/>
                  </a:ext>
                </a:extLst>
              </a:tr>
              <a:tr h="267450">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18</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None/>
                      </a:pP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13-17</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l" rtl="0">
                        <a:lnSpc>
                          <a:spcPct val="115000"/>
                        </a:lnSpc>
                        <a:spcBef>
                          <a:spcPts val="0"/>
                        </a:spcBef>
                        <a:spcAft>
                          <a:spcPts val="0"/>
                        </a:spcAft>
                        <a:buClr>
                          <a:schemeClr val="dk1"/>
                        </a:buClr>
                        <a:buSzPts val="1600"/>
                        <a:buFont typeface="Calibri"/>
                        <a:buNone/>
                      </a:pPr>
                      <a:endParaRPr sz="160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extLst>
                  <a:ext uri="{0D108BD9-81ED-4DB2-BD59-A6C34878D82A}">
                    <a16:rowId xmlns:a16="http://schemas.microsoft.com/office/drawing/2014/main" val="10017"/>
                  </a:ext>
                </a:extLst>
              </a:tr>
              <a:tr h="287475">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19</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None/>
                      </a:pPr>
                      <a:endParaRPr sz="160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20-24</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l" rtl="0">
                        <a:lnSpc>
                          <a:spcPct val="115000"/>
                        </a:lnSpc>
                        <a:spcBef>
                          <a:spcPts val="0"/>
                        </a:spcBef>
                        <a:spcAft>
                          <a:spcPts val="0"/>
                        </a:spcAft>
                        <a:buClr>
                          <a:schemeClr val="dk1"/>
                        </a:buClr>
                        <a:buSzPts val="1600"/>
                        <a:buFont typeface="Arial"/>
                        <a:buNone/>
                      </a:pPr>
                      <a:r>
                        <a:rPr lang="es-MX" sz="1600" b="1">
                          <a:latin typeface="Arial"/>
                          <a:ea typeface="Arial"/>
                          <a:cs typeface="Arial"/>
                          <a:sym typeface="Arial"/>
                        </a:rPr>
                        <a:t>3</a:t>
                      </a:r>
                      <a:r>
                        <a:rPr lang="es-MX" sz="1600" baseline="30000">
                          <a:solidFill>
                            <a:srgbClr val="000000"/>
                          </a:solidFill>
                          <a:latin typeface="Arial"/>
                          <a:ea typeface="Arial"/>
                          <a:cs typeface="Arial"/>
                          <a:sym typeface="Arial"/>
                        </a:rPr>
                        <a:t>rd </a:t>
                      </a:r>
                      <a:r>
                        <a:rPr lang="es-MX" sz="1600" b="1">
                          <a:latin typeface="Arial"/>
                          <a:ea typeface="Arial"/>
                          <a:cs typeface="Arial"/>
                          <a:sym typeface="Arial"/>
                        </a:rPr>
                        <a:t>Institutional evaluation</a:t>
                      </a:r>
                      <a:endParaRPr sz="160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extLst>
                  <a:ext uri="{0D108BD9-81ED-4DB2-BD59-A6C34878D82A}">
                    <a16:rowId xmlns:a16="http://schemas.microsoft.com/office/drawing/2014/main" val="10018"/>
                  </a:ext>
                </a:extLst>
              </a:tr>
              <a:tr h="287475">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20</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07000"/>
                        </a:lnSpc>
                        <a:spcBef>
                          <a:spcPts val="0"/>
                        </a:spcBef>
                        <a:spcAft>
                          <a:spcPts val="0"/>
                        </a:spcAft>
                        <a:buNone/>
                      </a:pPr>
                      <a:r>
                        <a:rPr lang="en-US" sz="1600" dirty="0">
                          <a:latin typeface="Arial"/>
                          <a:ea typeface="Arial"/>
                          <a:cs typeface="Arial"/>
                          <a:sym typeface="Arial"/>
                        </a:rPr>
                        <a:t>July</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27-01</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Clr>
                          <a:schemeClr val="dk1"/>
                        </a:buClr>
                        <a:buSzPts val="1600"/>
                        <a:buFont typeface="Arial"/>
                        <a:buNone/>
                      </a:pPr>
                      <a:r>
                        <a:rPr lang="es-MX" sz="1600">
                          <a:solidFill>
                            <a:schemeClr val="dk1"/>
                          </a:solidFill>
                        </a:rPr>
                        <a:t>Final evaluation/speaking evaluation</a:t>
                      </a:r>
                      <a:endParaRPr sz="160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extLst>
                  <a:ext uri="{0D108BD9-81ED-4DB2-BD59-A6C34878D82A}">
                    <a16:rowId xmlns:a16="http://schemas.microsoft.com/office/drawing/2014/main" val="10019"/>
                  </a:ext>
                </a:extLst>
              </a:tr>
              <a:tr h="287475">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21</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None/>
                      </a:pPr>
                      <a:endParaRPr sz="160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04-08</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l" rtl="0">
                        <a:lnSpc>
                          <a:spcPct val="115000"/>
                        </a:lnSpc>
                        <a:spcBef>
                          <a:spcPts val="0"/>
                        </a:spcBef>
                        <a:spcAft>
                          <a:spcPts val="0"/>
                        </a:spcAft>
                        <a:buClr>
                          <a:srgbClr val="000000"/>
                        </a:buClr>
                        <a:buSzPts val="1600"/>
                        <a:buFont typeface="Arial"/>
                        <a:buNone/>
                      </a:pPr>
                      <a:r>
                        <a:rPr lang="es-MX" sz="1600" dirty="0" err="1">
                          <a:solidFill>
                            <a:srgbClr val="000000"/>
                          </a:solidFill>
                          <a:latin typeface="Arial"/>
                          <a:ea typeface="Arial"/>
                          <a:cs typeface="Arial"/>
                          <a:sym typeface="Arial"/>
                        </a:rPr>
                        <a:t>Exam</a:t>
                      </a:r>
                      <a:r>
                        <a:rPr lang="es-MX" sz="1600" baseline="0" dirty="0">
                          <a:solidFill>
                            <a:srgbClr val="000000"/>
                          </a:solidFill>
                          <a:latin typeface="Arial"/>
                          <a:ea typeface="Arial"/>
                          <a:cs typeface="Arial"/>
                          <a:sym typeface="Arial"/>
                        </a:rPr>
                        <a:t> Profes</a:t>
                      </a:r>
                      <a:r>
                        <a:rPr lang="en-US" sz="1600" baseline="0" dirty="0" err="1">
                          <a:solidFill>
                            <a:srgbClr val="000000"/>
                          </a:solidFill>
                          <a:latin typeface="Arial"/>
                          <a:ea typeface="Arial"/>
                          <a:cs typeface="Arial"/>
                          <a:sym typeface="Arial"/>
                        </a:rPr>
                        <a:t>ional</a:t>
                      </a:r>
                      <a:endParaRPr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extLst>
                  <a:ext uri="{0D108BD9-81ED-4DB2-BD59-A6C34878D82A}">
                    <a16:rowId xmlns:a16="http://schemas.microsoft.com/office/drawing/2014/main" val="10020"/>
                  </a:ext>
                </a:extLst>
              </a:tr>
              <a:tr h="287475">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22</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None/>
                      </a:pPr>
                      <a:r>
                        <a:rPr lang="es-MX" sz="1600">
                          <a:solidFill>
                            <a:srgbClr val="000000"/>
                          </a:solidFill>
                          <a:latin typeface="Arial"/>
                          <a:ea typeface="Arial"/>
                          <a:cs typeface="Arial"/>
                          <a:sym typeface="Arial"/>
                        </a:rPr>
                        <a:t> </a:t>
                      </a:r>
                      <a:endParaRPr sz="160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11-15</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l" rtl="0">
                        <a:lnSpc>
                          <a:spcPct val="115000"/>
                        </a:lnSpc>
                        <a:spcBef>
                          <a:spcPts val="0"/>
                        </a:spcBef>
                        <a:spcAft>
                          <a:spcPts val="0"/>
                        </a:spcAft>
                        <a:buClr>
                          <a:schemeClr val="dk1"/>
                        </a:buClr>
                        <a:buSzPts val="1600"/>
                        <a:buFont typeface="Arial"/>
                        <a:buNone/>
                      </a:pPr>
                      <a:r>
                        <a:rPr lang="es-MX" sz="1600" b="1" dirty="0">
                          <a:latin typeface="Arial"/>
                          <a:ea typeface="Arial"/>
                          <a:cs typeface="Arial"/>
                          <a:sym typeface="Arial"/>
                        </a:rPr>
                        <a:t>GLOBAL </a:t>
                      </a:r>
                      <a:r>
                        <a:rPr lang="es-MX" sz="1600" b="1" dirty="0" err="1">
                          <a:latin typeface="Arial"/>
                          <a:ea typeface="Arial"/>
                          <a:cs typeface="Arial"/>
                          <a:sym typeface="Arial"/>
                        </a:rPr>
                        <a:t>grading</a:t>
                      </a:r>
                      <a:endParaRPr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extLst>
                  <a:ext uri="{0D108BD9-81ED-4DB2-BD59-A6C34878D82A}">
                    <a16:rowId xmlns:a16="http://schemas.microsoft.com/office/drawing/2014/main" val="1002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16"/>
          <p:cNvPicPr preferRelativeResize="0"/>
          <p:nvPr/>
        </p:nvPicPr>
        <p:blipFill rotWithShape="1">
          <a:blip r:embed="rId3">
            <a:alphaModFix/>
          </a:blip>
          <a:srcRect l="20363" t="8800" r="18574" b="14002"/>
          <a:stretch/>
        </p:blipFill>
        <p:spPr>
          <a:xfrm>
            <a:off x="840682" y="526473"/>
            <a:ext cx="904992" cy="1201104"/>
          </a:xfrm>
          <a:prstGeom prst="rect">
            <a:avLst/>
          </a:prstGeom>
          <a:noFill/>
          <a:ln>
            <a:noFill/>
          </a:ln>
        </p:spPr>
      </p:pic>
      <p:sp>
        <p:nvSpPr>
          <p:cNvPr id="191" name="Google Shape;191;p16"/>
          <p:cNvSpPr txBox="1"/>
          <p:nvPr/>
        </p:nvSpPr>
        <p:spPr>
          <a:xfrm>
            <a:off x="3429001" y="776302"/>
            <a:ext cx="5451764" cy="67864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296B0"/>
              </a:buClr>
              <a:buSzPts val="4400"/>
              <a:buFont typeface="Calibri"/>
              <a:buNone/>
            </a:pPr>
            <a:r>
              <a:rPr lang="es-MX" sz="4400" b="1">
                <a:solidFill>
                  <a:srgbClr val="8296B0"/>
                </a:solidFill>
                <a:latin typeface="Calibri"/>
                <a:ea typeface="Calibri"/>
                <a:cs typeface="Calibri"/>
                <a:sym typeface="Calibri"/>
              </a:rPr>
              <a:t>Assessment Criteria</a:t>
            </a:r>
            <a:endParaRPr sz="4400" b="1">
              <a:solidFill>
                <a:srgbClr val="8296B0"/>
              </a:solidFill>
              <a:latin typeface="Calibri"/>
              <a:ea typeface="Calibri"/>
              <a:cs typeface="Calibri"/>
              <a:sym typeface="Calibri"/>
            </a:endParaRPr>
          </a:p>
        </p:txBody>
      </p:sp>
      <p:graphicFrame>
        <p:nvGraphicFramePr>
          <p:cNvPr id="192" name="Google Shape;192;p16"/>
          <p:cNvGraphicFramePr/>
          <p:nvPr>
            <p:extLst>
              <p:ext uri="{D42A27DB-BD31-4B8C-83A1-F6EECF244321}">
                <p14:modId xmlns:p14="http://schemas.microsoft.com/office/powerpoint/2010/main" val="849978401"/>
              </p:ext>
            </p:extLst>
          </p:nvPr>
        </p:nvGraphicFramePr>
        <p:xfrm>
          <a:off x="638176" y="1727577"/>
          <a:ext cx="11004175" cy="2651810"/>
        </p:xfrm>
        <a:graphic>
          <a:graphicData uri="http://schemas.openxmlformats.org/drawingml/2006/table">
            <a:tbl>
              <a:tblPr firstRow="1" bandRow="1">
                <a:noFill/>
                <a:tableStyleId>{F6801B8D-67FB-4BAE-B19F-9FA03CC22222}</a:tableStyleId>
              </a:tblPr>
              <a:tblGrid>
                <a:gridCol w="8450775">
                  <a:extLst>
                    <a:ext uri="{9D8B030D-6E8A-4147-A177-3AD203B41FA5}">
                      <a16:colId xmlns:a16="http://schemas.microsoft.com/office/drawing/2014/main" val="20000"/>
                    </a:ext>
                  </a:extLst>
                </a:gridCol>
                <a:gridCol w="2553400">
                  <a:extLst>
                    <a:ext uri="{9D8B030D-6E8A-4147-A177-3AD203B41FA5}">
                      <a16:colId xmlns:a16="http://schemas.microsoft.com/office/drawing/2014/main" val="20001"/>
                    </a:ext>
                  </a:extLst>
                </a:gridCol>
              </a:tblGrid>
              <a:tr h="370850">
                <a:tc gridSpan="2">
                  <a:txBody>
                    <a:bodyPr/>
                    <a:lstStyle/>
                    <a:p>
                      <a:pPr marL="0" marR="0" lvl="0" indent="0" algn="ctr" rtl="0">
                        <a:spcBef>
                          <a:spcPts val="0"/>
                        </a:spcBef>
                        <a:spcAft>
                          <a:spcPts val="0"/>
                        </a:spcAft>
                        <a:buNone/>
                      </a:pPr>
                      <a:r>
                        <a:rPr lang="es-MX" sz="2400" dirty="0">
                          <a:latin typeface="+mn-lt"/>
                        </a:rPr>
                        <a:t>EVALUATION OF EACH LEARNING UNIT (1-3)</a:t>
                      </a:r>
                      <a:endParaRPr sz="2400" dirty="0">
                        <a:latin typeface="+mn-lt"/>
                      </a:endParaRPr>
                    </a:p>
                  </a:txBody>
                  <a:tcPr marL="91450" marR="91450" marT="45725" marB="45725"/>
                </a:tc>
                <a:tc hMerge="1">
                  <a:txBody>
                    <a:bodyPr/>
                    <a:lstStyle/>
                    <a:p>
                      <a:endParaRPr lang="es-ES"/>
                    </a:p>
                  </a:txBody>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s-MX" sz="2400">
                          <a:latin typeface="+mn-lt"/>
                        </a:rPr>
                        <a:t>Exam</a:t>
                      </a:r>
                      <a:endParaRPr sz="2400">
                        <a:latin typeface="+mn-lt"/>
                      </a:endParaRPr>
                    </a:p>
                  </a:txBody>
                  <a:tcPr marL="91450" marR="91450" marT="45725" marB="45725"/>
                </a:tc>
                <a:tc>
                  <a:txBody>
                    <a:bodyPr/>
                    <a:lstStyle/>
                    <a:p>
                      <a:pPr marL="0" marR="0" lvl="0" indent="0" algn="ctr" rtl="0">
                        <a:spcBef>
                          <a:spcPts val="0"/>
                        </a:spcBef>
                        <a:spcAft>
                          <a:spcPts val="0"/>
                        </a:spcAft>
                        <a:buNone/>
                      </a:pPr>
                      <a:r>
                        <a:rPr lang="es-MX" sz="2400" b="1">
                          <a:latin typeface="+mn-lt"/>
                        </a:rPr>
                        <a:t>20%</a:t>
                      </a:r>
                      <a:endParaRPr sz="2400" b="1">
                        <a:latin typeface="+mn-lt"/>
                      </a:endParaRPr>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s-MX" sz="2400" dirty="0">
                          <a:latin typeface="+mn-lt"/>
                        </a:rPr>
                        <a:t>Project(s)</a:t>
                      </a:r>
                      <a:endParaRPr sz="2400" dirty="0">
                        <a:latin typeface="+mn-lt"/>
                      </a:endParaRPr>
                    </a:p>
                  </a:txBody>
                  <a:tcPr marL="91450" marR="91450" marT="45725" marB="45725"/>
                </a:tc>
                <a:tc>
                  <a:txBody>
                    <a:bodyPr/>
                    <a:lstStyle/>
                    <a:p>
                      <a:pPr marL="0" marR="0" lvl="0" indent="0" algn="ctr" rtl="0">
                        <a:spcBef>
                          <a:spcPts val="0"/>
                        </a:spcBef>
                        <a:spcAft>
                          <a:spcPts val="0"/>
                        </a:spcAft>
                        <a:buNone/>
                      </a:pPr>
                      <a:r>
                        <a:rPr lang="es-MX" sz="2400" b="1">
                          <a:latin typeface="+mn-lt"/>
                        </a:rPr>
                        <a:t>20%</a:t>
                      </a:r>
                      <a:endParaRPr>
                        <a:latin typeface="+mn-lt"/>
                      </a:endParaRPr>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s-MX" sz="2400" dirty="0" err="1">
                          <a:latin typeface="+mn-lt"/>
                        </a:rPr>
                        <a:t>Classwork</a:t>
                      </a:r>
                      <a:r>
                        <a:rPr lang="es-MX" sz="2400" dirty="0">
                          <a:latin typeface="+mn-lt"/>
                        </a:rPr>
                        <a:t> / </a:t>
                      </a:r>
                      <a:r>
                        <a:rPr lang="es-MX" sz="2400" dirty="0" err="1">
                          <a:latin typeface="+mn-lt"/>
                        </a:rPr>
                        <a:t>Homework</a:t>
                      </a:r>
                      <a:r>
                        <a:rPr lang="es-MX" sz="2400" dirty="0">
                          <a:latin typeface="+mn-lt"/>
                        </a:rPr>
                        <a:t>.</a:t>
                      </a:r>
                      <a:endParaRPr dirty="0">
                        <a:latin typeface="+mn-lt"/>
                      </a:endParaRPr>
                    </a:p>
                    <a:p>
                      <a:pPr marL="0" marR="0" lvl="0" indent="0" algn="l" rtl="0">
                        <a:spcBef>
                          <a:spcPts val="0"/>
                        </a:spcBef>
                        <a:spcAft>
                          <a:spcPts val="0"/>
                        </a:spcAft>
                        <a:buNone/>
                      </a:pPr>
                      <a:r>
                        <a:rPr lang="es-MX" sz="2400" dirty="0" err="1">
                          <a:latin typeface="+mn-lt"/>
                        </a:rPr>
                        <a:t>All</a:t>
                      </a:r>
                      <a:r>
                        <a:rPr lang="es-MX" sz="2400" dirty="0">
                          <a:latin typeface="+mn-lt"/>
                        </a:rPr>
                        <a:t> </a:t>
                      </a:r>
                      <a:r>
                        <a:rPr lang="es-MX" sz="2400" dirty="0" err="1">
                          <a:latin typeface="+mn-lt"/>
                        </a:rPr>
                        <a:t>activities</a:t>
                      </a:r>
                      <a:r>
                        <a:rPr lang="es-MX" sz="2400" dirty="0">
                          <a:latin typeface="+mn-lt"/>
                        </a:rPr>
                        <a:t> in escuela en red and video </a:t>
                      </a:r>
                      <a:r>
                        <a:rPr lang="es-MX" sz="2400" dirty="0" err="1">
                          <a:latin typeface="+mn-lt"/>
                        </a:rPr>
                        <a:t>live</a:t>
                      </a:r>
                      <a:r>
                        <a:rPr lang="es-MX" sz="2400" dirty="0">
                          <a:latin typeface="+mn-lt"/>
                        </a:rPr>
                        <a:t> </a:t>
                      </a:r>
                      <a:r>
                        <a:rPr lang="es-MX" sz="2400" dirty="0" err="1">
                          <a:latin typeface="+mn-lt"/>
                        </a:rPr>
                        <a:t>sessions</a:t>
                      </a:r>
                      <a:endParaRPr sz="2400" dirty="0">
                        <a:latin typeface="+mn-lt"/>
                      </a:endParaRPr>
                    </a:p>
                  </a:txBody>
                  <a:tcPr marL="91450" marR="91450" marT="45725" marB="45725"/>
                </a:tc>
                <a:tc>
                  <a:txBody>
                    <a:bodyPr/>
                    <a:lstStyle/>
                    <a:p>
                      <a:pPr marL="0" marR="0" lvl="0" indent="0" algn="ctr" rtl="0">
                        <a:spcBef>
                          <a:spcPts val="0"/>
                        </a:spcBef>
                        <a:spcAft>
                          <a:spcPts val="0"/>
                        </a:spcAft>
                        <a:buNone/>
                      </a:pPr>
                      <a:r>
                        <a:rPr lang="es-MX" sz="2400" b="1">
                          <a:latin typeface="+mn-lt"/>
                        </a:rPr>
                        <a:t>40%</a:t>
                      </a:r>
                      <a:endParaRPr>
                        <a:latin typeface="+mn-lt"/>
                      </a:endParaRPr>
                    </a:p>
                  </a:txBody>
                  <a:tcPr marL="91450" marR="91450" marT="45725" marB="45725" anchor="ct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s-MX" sz="2400" dirty="0">
                          <a:latin typeface="+mn-lt"/>
                        </a:rPr>
                        <a:t>English </a:t>
                      </a:r>
                      <a:r>
                        <a:rPr lang="es-MX" sz="2400" dirty="0" err="1">
                          <a:latin typeface="+mn-lt"/>
                        </a:rPr>
                        <a:t>Platform</a:t>
                      </a:r>
                      <a:r>
                        <a:rPr lang="es-MX" sz="2400" dirty="0">
                          <a:latin typeface="+mn-lt"/>
                        </a:rPr>
                        <a:t> </a:t>
                      </a:r>
                      <a:r>
                        <a:rPr lang="es-MX" sz="2400" dirty="0" err="1">
                          <a:latin typeface="+mn-lt"/>
                        </a:rPr>
                        <a:t>progress</a:t>
                      </a:r>
                      <a:r>
                        <a:rPr lang="es-MX" sz="2400" dirty="0">
                          <a:latin typeface="+mn-lt"/>
                        </a:rPr>
                        <a:t> (Cambridge LMS. </a:t>
                      </a:r>
                      <a:r>
                        <a:rPr lang="es-MX" sz="2400" dirty="0" err="1">
                          <a:latin typeface="+mn-lt"/>
                        </a:rPr>
                        <a:t>ELL’s</a:t>
                      </a:r>
                      <a:r>
                        <a:rPr lang="es-MX" sz="2400" dirty="0">
                          <a:latin typeface="+mn-lt"/>
                        </a:rPr>
                        <a:t>)</a:t>
                      </a:r>
                      <a:endParaRPr sz="2400" dirty="0">
                        <a:latin typeface="+mn-lt"/>
                      </a:endParaRPr>
                    </a:p>
                  </a:txBody>
                  <a:tcPr marL="91450" marR="91450" marT="45725" marB="45725"/>
                </a:tc>
                <a:tc>
                  <a:txBody>
                    <a:bodyPr/>
                    <a:lstStyle/>
                    <a:p>
                      <a:pPr marL="0" marR="0" lvl="0" indent="0" algn="ctr" rtl="0">
                        <a:spcBef>
                          <a:spcPts val="0"/>
                        </a:spcBef>
                        <a:spcAft>
                          <a:spcPts val="0"/>
                        </a:spcAft>
                        <a:buNone/>
                      </a:pPr>
                      <a:r>
                        <a:rPr lang="es-MX" sz="2400" b="1" dirty="0">
                          <a:latin typeface="+mn-lt"/>
                        </a:rPr>
                        <a:t>20%</a:t>
                      </a:r>
                      <a:endParaRPr dirty="0">
                        <a:latin typeface="+mn-lt"/>
                      </a:endParaRPr>
                    </a:p>
                  </a:txBody>
                  <a:tcPr marL="91450" marR="91450" marT="45725" marB="45725" anchor="ctr"/>
                </a:tc>
                <a:extLst>
                  <a:ext uri="{0D108BD9-81ED-4DB2-BD59-A6C34878D82A}">
                    <a16:rowId xmlns:a16="http://schemas.microsoft.com/office/drawing/2014/main" val="10004"/>
                  </a:ext>
                </a:extLst>
              </a:tr>
            </a:tbl>
          </a:graphicData>
        </a:graphic>
      </p:graphicFrame>
      <p:graphicFrame>
        <p:nvGraphicFramePr>
          <p:cNvPr id="193" name="Google Shape;193;p16"/>
          <p:cNvGraphicFramePr/>
          <p:nvPr>
            <p:extLst>
              <p:ext uri="{D42A27DB-BD31-4B8C-83A1-F6EECF244321}">
                <p14:modId xmlns:p14="http://schemas.microsoft.com/office/powerpoint/2010/main" val="920260146"/>
              </p:ext>
            </p:extLst>
          </p:nvPr>
        </p:nvGraphicFramePr>
        <p:xfrm>
          <a:off x="4249359" y="4483559"/>
          <a:ext cx="7366644" cy="1371630"/>
        </p:xfrm>
        <a:graphic>
          <a:graphicData uri="http://schemas.openxmlformats.org/drawingml/2006/table">
            <a:tbl>
              <a:tblPr firstRow="1" bandRow="1">
                <a:noFill/>
                <a:tableStyleId>{F6801B8D-67FB-4BAE-B19F-9FA03CC22222}</a:tableStyleId>
              </a:tblPr>
              <a:tblGrid>
                <a:gridCol w="4675369">
                  <a:extLst>
                    <a:ext uri="{9D8B030D-6E8A-4147-A177-3AD203B41FA5}">
                      <a16:colId xmlns:a16="http://schemas.microsoft.com/office/drawing/2014/main" val="20000"/>
                    </a:ext>
                  </a:extLst>
                </a:gridCol>
                <a:gridCol w="2691275">
                  <a:extLst>
                    <a:ext uri="{9D8B030D-6E8A-4147-A177-3AD203B41FA5}">
                      <a16:colId xmlns:a16="http://schemas.microsoft.com/office/drawing/2014/main" val="20001"/>
                    </a:ext>
                  </a:extLst>
                </a:gridCol>
              </a:tblGrid>
              <a:tr h="421475">
                <a:tc gridSpan="2">
                  <a:txBody>
                    <a:bodyPr/>
                    <a:lstStyle/>
                    <a:p>
                      <a:pPr marL="0" marR="0" lvl="0" indent="0" algn="ctr" rtl="0">
                        <a:spcBef>
                          <a:spcPts val="0"/>
                        </a:spcBef>
                        <a:spcAft>
                          <a:spcPts val="0"/>
                        </a:spcAft>
                        <a:buNone/>
                      </a:pPr>
                      <a:r>
                        <a:rPr lang="es-MX" sz="2400" dirty="0">
                          <a:latin typeface="+mn-lt"/>
                        </a:rPr>
                        <a:t>EVALUATION OF THE SEMESTER</a:t>
                      </a:r>
                      <a:endParaRPr dirty="0">
                        <a:latin typeface="+mn-lt"/>
                      </a:endParaRPr>
                    </a:p>
                  </a:txBody>
                  <a:tcPr marL="91450" marR="91450" marT="45725" marB="45725"/>
                </a:tc>
                <a:tc hMerge="1">
                  <a:txBody>
                    <a:bodyPr/>
                    <a:lstStyle/>
                    <a:p>
                      <a:endParaRPr lang="es-ES"/>
                    </a:p>
                  </a:txBody>
                  <a:tcPr/>
                </a:tc>
                <a:extLst>
                  <a:ext uri="{0D108BD9-81ED-4DB2-BD59-A6C34878D82A}">
                    <a16:rowId xmlns:a16="http://schemas.microsoft.com/office/drawing/2014/main" val="10000"/>
                  </a:ext>
                </a:extLst>
              </a:tr>
              <a:tr h="421475">
                <a:tc>
                  <a:txBody>
                    <a:bodyPr/>
                    <a:lstStyle/>
                    <a:p>
                      <a:pPr marL="0" marR="0" lvl="0" indent="0" algn="l" rtl="0">
                        <a:spcBef>
                          <a:spcPts val="0"/>
                        </a:spcBef>
                        <a:spcAft>
                          <a:spcPts val="0"/>
                        </a:spcAft>
                        <a:buNone/>
                      </a:pPr>
                      <a:r>
                        <a:rPr lang="es-MX" sz="2200" dirty="0">
                          <a:latin typeface="+mn-lt"/>
                        </a:rPr>
                        <a:t>AVERAGE OF LEARNING UNITS</a:t>
                      </a:r>
                      <a:endParaRPr sz="2200" dirty="0">
                        <a:latin typeface="+mn-lt"/>
                      </a:endParaRPr>
                    </a:p>
                  </a:txBody>
                  <a:tcPr marL="91450" marR="91450" marT="45725" marB="45725"/>
                </a:tc>
                <a:tc>
                  <a:txBody>
                    <a:bodyPr/>
                    <a:lstStyle/>
                    <a:p>
                      <a:pPr marL="0" marR="0" lvl="0" indent="0" algn="ctr" rtl="0">
                        <a:spcBef>
                          <a:spcPts val="0"/>
                        </a:spcBef>
                        <a:spcAft>
                          <a:spcPts val="0"/>
                        </a:spcAft>
                        <a:buNone/>
                      </a:pPr>
                      <a:r>
                        <a:rPr lang="es-MX" sz="2400" b="1">
                          <a:latin typeface="+mn-lt"/>
                        </a:rPr>
                        <a:t>50%</a:t>
                      </a:r>
                      <a:endParaRPr>
                        <a:latin typeface="+mn-lt"/>
                      </a:endParaRPr>
                    </a:p>
                  </a:txBody>
                  <a:tcPr marL="91450" marR="91450" marT="45725" marB="45725"/>
                </a:tc>
                <a:extLst>
                  <a:ext uri="{0D108BD9-81ED-4DB2-BD59-A6C34878D82A}">
                    <a16:rowId xmlns:a16="http://schemas.microsoft.com/office/drawing/2014/main" val="10001"/>
                  </a:ext>
                </a:extLst>
              </a:tr>
              <a:tr h="421475">
                <a:tc>
                  <a:txBody>
                    <a:bodyPr/>
                    <a:lstStyle/>
                    <a:p>
                      <a:pPr marL="0" marR="0" lvl="0" indent="0" algn="l" rtl="0">
                        <a:spcBef>
                          <a:spcPts val="0"/>
                        </a:spcBef>
                        <a:spcAft>
                          <a:spcPts val="0"/>
                        </a:spcAft>
                        <a:buNone/>
                      </a:pPr>
                      <a:r>
                        <a:rPr lang="es-MX" sz="2200" dirty="0">
                          <a:latin typeface="+mn-lt"/>
                        </a:rPr>
                        <a:t>FINAL EVIDENCE (INTERVIEW)</a:t>
                      </a:r>
                      <a:endParaRPr sz="2200" dirty="0">
                        <a:latin typeface="+mn-lt"/>
                      </a:endParaRPr>
                    </a:p>
                  </a:txBody>
                  <a:tcPr marL="91450" marR="91450" marT="45725" marB="45725"/>
                </a:tc>
                <a:tc>
                  <a:txBody>
                    <a:bodyPr/>
                    <a:lstStyle/>
                    <a:p>
                      <a:pPr marL="0" marR="0" lvl="0" indent="0" algn="ctr" rtl="0">
                        <a:spcBef>
                          <a:spcPts val="0"/>
                        </a:spcBef>
                        <a:spcAft>
                          <a:spcPts val="0"/>
                        </a:spcAft>
                        <a:buNone/>
                      </a:pPr>
                      <a:r>
                        <a:rPr lang="es-MX" sz="2400" b="1" dirty="0">
                          <a:latin typeface="+mn-lt"/>
                        </a:rPr>
                        <a:t>50%</a:t>
                      </a:r>
                      <a:endParaRPr dirty="0">
                        <a:latin typeface="+mn-lt"/>
                      </a:endParaRPr>
                    </a:p>
                  </a:txBody>
                  <a:tcPr marL="91450" marR="91450" marT="45725" marB="45725"/>
                </a:tc>
                <a:extLst>
                  <a:ext uri="{0D108BD9-81ED-4DB2-BD59-A6C34878D82A}">
                    <a16:rowId xmlns:a16="http://schemas.microsoft.com/office/drawing/2014/main" val="10002"/>
                  </a:ext>
                </a:extLst>
              </a:tr>
            </a:tbl>
          </a:graphicData>
        </a:graphic>
      </p:graphicFrame>
      <p:pic>
        <p:nvPicPr>
          <p:cNvPr id="194" name="Google Shape;194;p16"/>
          <p:cNvPicPr preferRelativeResize="0"/>
          <p:nvPr/>
        </p:nvPicPr>
        <p:blipFill rotWithShape="1">
          <a:blip r:embed="rId4">
            <a:alphaModFix/>
          </a:blip>
          <a:srcRect l="31823" t="30896" r="30650" b="41813"/>
          <a:stretch/>
        </p:blipFill>
        <p:spPr>
          <a:xfrm>
            <a:off x="546272" y="4394143"/>
            <a:ext cx="3741186" cy="152963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66481" y="898784"/>
            <a:ext cx="3496237" cy="3046988"/>
          </a:xfrm>
          <a:prstGeom prst="rect">
            <a:avLst/>
          </a:prstGeom>
          <a:noFill/>
          <a:ln>
            <a:solidFill>
              <a:srgbClr val="FF0000"/>
            </a:solidFill>
          </a:ln>
        </p:spPr>
        <p:txBody>
          <a:bodyPr wrap="square" rtlCol="0">
            <a:spAutoFit/>
          </a:bodyPr>
          <a:lstStyle/>
          <a:p>
            <a:pPr algn="just"/>
            <a:r>
              <a:rPr lang="en-US" sz="2400" dirty="0">
                <a:latin typeface="Arial" panose="020B0604020202020204" pitchFamily="34" charset="0"/>
                <a:cs typeface="Arial" panose="020B0604020202020204" pitchFamily="34" charset="0"/>
              </a:rPr>
              <a:t>The Cambridge platform must be completed entirely. You must work on the exercises until you obtain a 100 in your scores in order to obtain the total points of the platform (20%) .</a:t>
            </a:r>
            <a:endParaRPr lang="es-ES" sz="24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2"/>
          <a:srcRect l="28572" t="14707" r="26677" b="6066"/>
          <a:stretch/>
        </p:blipFill>
        <p:spPr>
          <a:xfrm>
            <a:off x="5688105" y="1406988"/>
            <a:ext cx="5204013" cy="5179976"/>
          </a:xfrm>
          <a:prstGeom prst="rect">
            <a:avLst/>
          </a:prstGeom>
        </p:spPr>
      </p:pic>
      <p:sp>
        <p:nvSpPr>
          <p:cNvPr id="4" name="Elipse 3"/>
          <p:cNvSpPr/>
          <p:nvPr/>
        </p:nvSpPr>
        <p:spPr>
          <a:xfrm>
            <a:off x="8471646" y="658905"/>
            <a:ext cx="766483" cy="6992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p:cNvPicPr>
            <a:picLocks noChangeAspect="1"/>
          </p:cNvPicPr>
          <p:nvPr/>
        </p:nvPicPr>
        <p:blipFill rotWithShape="1">
          <a:blip r:embed="rId3"/>
          <a:srcRect l="21234" t="35730" r="22646" b="47794"/>
          <a:stretch/>
        </p:blipFill>
        <p:spPr>
          <a:xfrm>
            <a:off x="4719919" y="312689"/>
            <a:ext cx="6629400" cy="1094299"/>
          </a:xfrm>
          <a:prstGeom prst="rect">
            <a:avLst/>
          </a:prstGeom>
        </p:spPr>
      </p:pic>
      <p:sp>
        <p:nvSpPr>
          <p:cNvPr id="6" name="Rectángulo 5"/>
          <p:cNvSpPr/>
          <p:nvPr/>
        </p:nvSpPr>
        <p:spPr>
          <a:xfrm>
            <a:off x="418714" y="3996976"/>
            <a:ext cx="5269391" cy="707886"/>
          </a:xfrm>
          <a:prstGeom prst="rect">
            <a:avLst/>
          </a:prstGeom>
        </p:spPr>
        <p:txBody>
          <a:bodyPr wrap="none">
            <a:spAutoFit/>
          </a:bodyPr>
          <a:lstStyle/>
          <a:p>
            <a:r>
              <a:rPr lang="es-ES" sz="2000" dirty="0">
                <a:hlinkClick r:id="rId4"/>
              </a:rPr>
              <a:t>https://www.cambridgelms.org/main/p/splash</a:t>
            </a:r>
            <a:endParaRPr lang="es-ES" sz="2000" dirty="0"/>
          </a:p>
          <a:p>
            <a:endParaRPr lang="es-ES" sz="2000" dirty="0"/>
          </a:p>
        </p:txBody>
      </p:sp>
      <p:cxnSp>
        <p:nvCxnSpPr>
          <p:cNvPr id="8" name="Conector recto de flecha 7"/>
          <p:cNvCxnSpPr/>
          <p:nvPr/>
        </p:nvCxnSpPr>
        <p:spPr>
          <a:xfrm flipV="1">
            <a:off x="4450976" y="1008528"/>
            <a:ext cx="4150099" cy="18715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V="1">
            <a:off x="4450976" y="1653442"/>
            <a:ext cx="4150099" cy="12492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26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8"/>
          <p:cNvPicPr preferRelativeResize="0"/>
          <p:nvPr/>
        </p:nvPicPr>
        <p:blipFill rotWithShape="1">
          <a:blip r:embed="rId3">
            <a:alphaModFix/>
          </a:blip>
          <a:srcRect l="20363" t="8800" r="18574" b="14002"/>
          <a:stretch/>
        </p:blipFill>
        <p:spPr>
          <a:xfrm>
            <a:off x="258790" y="17251"/>
            <a:ext cx="1207699" cy="1500997"/>
          </a:xfrm>
          <a:prstGeom prst="rect">
            <a:avLst/>
          </a:prstGeom>
          <a:noFill/>
          <a:ln>
            <a:noFill/>
          </a:ln>
        </p:spPr>
      </p:pic>
      <p:sp>
        <p:nvSpPr>
          <p:cNvPr id="200" name="Google Shape;200;p18"/>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296B0"/>
              </a:buClr>
              <a:buSzPts val="4400"/>
              <a:buFont typeface="Calibri"/>
              <a:buNone/>
            </a:pPr>
            <a:r>
              <a:rPr lang="es-MX" sz="4400" b="1">
                <a:solidFill>
                  <a:srgbClr val="8296B0"/>
                </a:solidFill>
                <a:latin typeface="Calibri"/>
                <a:ea typeface="Calibri"/>
                <a:cs typeface="Calibri"/>
                <a:sym typeface="Calibri"/>
              </a:rPr>
              <a:t>Global Evaluation</a:t>
            </a:r>
            <a:endParaRPr sz="4400" b="1">
              <a:solidFill>
                <a:srgbClr val="8296B0"/>
              </a:solidFill>
              <a:latin typeface="Calibri"/>
              <a:ea typeface="Calibri"/>
              <a:cs typeface="Calibri"/>
              <a:sym typeface="Calibri"/>
            </a:endParaRPr>
          </a:p>
        </p:txBody>
      </p:sp>
      <p:pic>
        <p:nvPicPr>
          <p:cNvPr id="201" name="Google Shape;201;p18" descr="Resultado de imagen para pie chart 50 50"/>
          <p:cNvPicPr preferRelativeResize="0"/>
          <p:nvPr/>
        </p:nvPicPr>
        <p:blipFill rotWithShape="1">
          <a:blip r:embed="rId4">
            <a:alphaModFix/>
          </a:blip>
          <a:srcRect/>
          <a:stretch/>
        </p:blipFill>
        <p:spPr>
          <a:xfrm>
            <a:off x="2076096" y="1338458"/>
            <a:ext cx="9005976" cy="5403587"/>
          </a:xfrm>
          <a:prstGeom prst="rect">
            <a:avLst/>
          </a:prstGeom>
          <a:noFill/>
          <a:ln>
            <a:noFill/>
          </a:ln>
        </p:spPr>
      </p:pic>
      <p:sp>
        <p:nvSpPr>
          <p:cNvPr id="202" name="Google Shape;202;p18"/>
          <p:cNvSpPr txBox="1"/>
          <p:nvPr/>
        </p:nvSpPr>
        <p:spPr>
          <a:xfrm>
            <a:off x="4606511" y="2553411"/>
            <a:ext cx="1690777"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6000" b="1">
                <a:solidFill>
                  <a:schemeClr val="lt1"/>
                </a:solidFill>
                <a:latin typeface="Calibri"/>
                <a:ea typeface="Calibri"/>
                <a:cs typeface="Calibri"/>
                <a:sym typeface="Calibri"/>
              </a:rPr>
              <a:t>50%</a:t>
            </a:r>
            <a:endParaRPr/>
          </a:p>
        </p:txBody>
      </p:sp>
      <p:sp>
        <p:nvSpPr>
          <p:cNvPr id="203" name="Google Shape;203;p18"/>
          <p:cNvSpPr txBox="1"/>
          <p:nvPr/>
        </p:nvSpPr>
        <p:spPr>
          <a:xfrm>
            <a:off x="6932769" y="2635265"/>
            <a:ext cx="1690777"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6000" b="1">
                <a:solidFill>
                  <a:schemeClr val="lt1"/>
                </a:solidFill>
                <a:latin typeface="Calibri"/>
                <a:ea typeface="Calibri"/>
                <a:cs typeface="Calibri"/>
                <a:sym typeface="Calibri"/>
              </a:rPr>
              <a:t>50%</a:t>
            </a:r>
            <a:endParaRPr/>
          </a:p>
        </p:txBody>
      </p:sp>
      <p:sp>
        <p:nvSpPr>
          <p:cNvPr id="204" name="Google Shape;204;p18"/>
          <p:cNvSpPr txBox="1"/>
          <p:nvPr/>
        </p:nvSpPr>
        <p:spPr>
          <a:xfrm>
            <a:off x="4572007" y="3933650"/>
            <a:ext cx="1949570"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a:solidFill>
                  <a:schemeClr val="lt1"/>
                </a:solidFill>
                <a:latin typeface="Calibri"/>
                <a:ea typeface="Calibri"/>
                <a:cs typeface="Calibri"/>
                <a:sym typeface="Calibri"/>
              </a:rPr>
              <a:t>Average of Learning Units 1-3</a:t>
            </a:r>
            <a:endParaRPr/>
          </a:p>
        </p:txBody>
      </p:sp>
      <p:sp>
        <p:nvSpPr>
          <p:cNvPr id="205" name="Google Shape;205;p18"/>
          <p:cNvSpPr txBox="1"/>
          <p:nvPr/>
        </p:nvSpPr>
        <p:spPr>
          <a:xfrm>
            <a:off x="6639470" y="4040251"/>
            <a:ext cx="1949570"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a:solidFill>
                  <a:schemeClr val="lt1"/>
                </a:solidFill>
                <a:latin typeface="Calibri"/>
                <a:ea typeface="Calibri"/>
                <a:cs typeface="Calibri"/>
                <a:sym typeface="Calibri"/>
              </a:rPr>
              <a:t>Final Evidence</a:t>
            </a:r>
            <a:endParaRPr sz="2800" b="1">
              <a:solidFill>
                <a:schemeClr val="lt1"/>
              </a:solidFill>
              <a:latin typeface="Calibri"/>
              <a:ea typeface="Calibri"/>
              <a:cs typeface="Calibri"/>
              <a:sym typeface="Calibri"/>
            </a:endParaRPr>
          </a:p>
          <a:p>
            <a:pPr marL="0" marR="0" lvl="0" indent="0" algn="ctr" rtl="0">
              <a:spcBef>
                <a:spcPts val="0"/>
              </a:spcBef>
              <a:spcAft>
                <a:spcPts val="0"/>
              </a:spcAft>
              <a:buNone/>
            </a:pPr>
            <a:r>
              <a:rPr lang="es-MX" sz="2800" b="1">
                <a:solidFill>
                  <a:schemeClr val="lt1"/>
                </a:solidFill>
                <a:latin typeface="Calibri"/>
                <a:ea typeface="Calibri"/>
                <a:cs typeface="Calibri"/>
                <a:sym typeface="Calibri"/>
              </a:rPr>
              <a:t>(Speaking)</a:t>
            </a:r>
            <a:endParaRPr/>
          </a:p>
        </p:txBody>
      </p:sp>
      <p:sp>
        <p:nvSpPr>
          <p:cNvPr id="206" name="Google Shape;206;p18"/>
          <p:cNvSpPr txBox="1"/>
          <p:nvPr/>
        </p:nvSpPr>
        <p:spPr>
          <a:xfrm>
            <a:off x="198413" y="1732401"/>
            <a:ext cx="3899144" cy="433965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3600" b="1">
                <a:solidFill>
                  <a:srgbClr val="FF0000"/>
                </a:solidFill>
                <a:latin typeface="Calibri"/>
                <a:ea typeface="Calibri"/>
                <a:cs typeface="Calibri"/>
                <a:sym typeface="Calibri"/>
              </a:rPr>
              <a:t>NOTE:</a:t>
            </a:r>
            <a:endParaRPr/>
          </a:p>
          <a:p>
            <a:pPr marL="0" marR="0" lvl="0" indent="0" algn="just" rtl="0">
              <a:spcBef>
                <a:spcPts val="0"/>
              </a:spcBef>
              <a:spcAft>
                <a:spcPts val="0"/>
              </a:spcAft>
              <a:buNone/>
            </a:pPr>
            <a:endParaRPr sz="2000" b="1">
              <a:solidFill>
                <a:schemeClr val="dk1"/>
              </a:solidFill>
              <a:latin typeface="Calibri"/>
              <a:ea typeface="Calibri"/>
              <a:cs typeface="Calibri"/>
              <a:sym typeface="Calibri"/>
            </a:endParaRPr>
          </a:p>
          <a:p>
            <a:pPr marL="0" marR="0" lvl="0" indent="0" algn="just" rtl="0">
              <a:spcBef>
                <a:spcPts val="0"/>
              </a:spcBef>
              <a:spcAft>
                <a:spcPts val="0"/>
              </a:spcAft>
              <a:buNone/>
            </a:pPr>
            <a:r>
              <a:rPr lang="es-MX" sz="2000" b="1">
                <a:solidFill>
                  <a:schemeClr val="dk1"/>
                </a:solidFill>
                <a:latin typeface="Calibri"/>
                <a:ea typeface="Calibri"/>
                <a:cs typeface="Calibri"/>
                <a:sym typeface="Calibri"/>
              </a:rPr>
              <a:t>In case the student fails (5 or lower grade) the Final Evidence, he/she will automatically fail the Global Evaluation. Therefore, he/she will have to take a regularization exam.</a:t>
            </a:r>
            <a:endParaRPr/>
          </a:p>
          <a:p>
            <a:pPr marL="0" marR="0" lvl="0" indent="0" algn="just" rtl="0">
              <a:spcBef>
                <a:spcPts val="0"/>
              </a:spcBef>
              <a:spcAft>
                <a:spcPts val="0"/>
              </a:spcAft>
              <a:buNone/>
            </a:pPr>
            <a:endParaRPr sz="2000" b="1">
              <a:solidFill>
                <a:schemeClr val="dk1"/>
              </a:solidFill>
              <a:latin typeface="Calibri"/>
              <a:ea typeface="Calibri"/>
              <a:cs typeface="Calibri"/>
              <a:sym typeface="Calibri"/>
            </a:endParaRPr>
          </a:p>
          <a:p>
            <a:pPr marL="0" marR="0" lvl="0" indent="0" algn="just" rtl="0">
              <a:spcBef>
                <a:spcPts val="0"/>
              </a:spcBef>
              <a:spcAft>
                <a:spcPts val="0"/>
              </a:spcAft>
              <a:buNone/>
            </a:pPr>
            <a:r>
              <a:rPr lang="es-MX" sz="2000" b="1">
                <a:solidFill>
                  <a:schemeClr val="dk1"/>
                </a:solidFill>
                <a:latin typeface="Calibri"/>
                <a:ea typeface="Calibri"/>
                <a:cs typeface="Calibri"/>
                <a:sym typeface="Calibri"/>
              </a:rPr>
              <a:t>In order for the student to have (two) opportunities to regularize his/her status, he/she must attend at least 85% of class hours in the semester.</a:t>
            </a:r>
            <a:endParaRPr/>
          </a:p>
        </p:txBody>
      </p:sp>
      <p:sp>
        <p:nvSpPr>
          <p:cNvPr id="207" name="Google Shape;207;p18"/>
          <p:cNvSpPr/>
          <p:nvPr/>
        </p:nvSpPr>
        <p:spPr>
          <a:xfrm>
            <a:off x="9178508" y="3536008"/>
            <a:ext cx="1035170" cy="642267"/>
          </a:xfrm>
          <a:prstGeom prst="mathEqual">
            <a:avLst>
              <a:gd name="adj1" fmla="val 23520"/>
              <a:gd name="adj2" fmla="val 1176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08" name="Google Shape;208;p18" descr="Resultado de imagen para 100%"/>
          <p:cNvPicPr preferRelativeResize="0"/>
          <p:nvPr/>
        </p:nvPicPr>
        <p:blipFill rotWithShape="1">
          <a:blip r:embed="rId5">
            <a:alphaModFix/>
          </a:blip>
          <a:srcRect/>
          <a:stretch/>
        </p:blipFill>
        <p:spPr>
          <a:xfrm>
            <a:off x="10409209" y="3013702"/>
            <a:ext cx="1777049" cy="17770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9"/>
          <p:cNvSpPr/>
          <p:nvPr/>
        </p:nvSpPr>
        <p:spPr>
          <a:xfrm>
            <a:off x="614954" y="1626287"/>
            <a:ext cx="10962092" cy="470898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2500">
                <a:solidFill>
                  <a:schemeClr val="dk1"/>
                </a:solidFill>
                <a:latin typeface="Arial"/>
                <a:ea typeface="Arial"/>
                <a:cs typeface="Arial"/>
                <a:sym typeface="Arial"/>
              </a:rPr>
              <a:t>El estudiante </a:t>
            </a:r>
            <a:r>
              <a:rPr lang="es-MX" sz="2500" b="1">
                <a:solidFill>
                  <a:schemeClr val="dk1"/>
                </a:solidFill>
                <a:latin typeface="Arial"/>
                <a:ea typeface="Arial"/>
                <a:cs typeface="Arial"/>
                <a:sym typeface="Arial"/>
              </a:rPr>
              <a:t>acreditará el curso</a:t>
            </a:r>
            <a:r>
              <a:rPr lang="es-MX" sz="2500">
                <a:solidFill>
                  <a:schemeClr val="dk1"/>
                </a:solidFill>
                <a:latin typeface="Arial"/>
                <a:ea typeface="Arial"/>
                <a:cs typeface="Arial"/>
                <a:sym typeface="Arial"/>
              </a:rPr>
              <a:t> cuando obtenga como </a:t>
            </a:r>
            <a:r>
              <a:rPr lang="es-MX" sz="2500" b="1">
                <a:solidFill>
                  <a:schemeClr val="dk1"/>
                </a:solidFill>
                <a:latin typeface="Arial"/>
                <a:ea typeface="Arial"/>
                <a:cs typeface="Arial"/>
                <a:sym typeface="Arial"/>
              </a:rPr>
              <a:t>mínimo</a:t>
            </a:r>
            <a:r>
              <a:rPr lang="es-MX" sz="2500">
                <a:solidFill>
                  <a:schemeClr val="dk1"/>
                </a:solidFill>
                <a:latin typeface="Arial"/>
                <a:ea typeface="Arial"/>
                <a:cs typeface="Arial"/>
                <a:sym typeface="Arial"/>
              </a:rPr>
              <a:t> en la evaluación global del nivel de desempeño, su </a:t>
            </a:r>
            <a:r>
              <a:rPr lang="es-MX" sz="2500" b="1">
                <a:solidFill>
                  <a:schemeClr val="dk1"/>
                </a:solidFill>
                <a:latin typeface="Arial"/>
                <a:ea typeface="Arial"/>
                <a:cs typeface="Arial"/>
                <a:sym typeface="Arial"/>
              </a:rPr>
              <a:t>equivalencia numérica de 6</a:t>
            </a:r>
            <a:r>
              <a:rPr lang="es-MX" sz="2500">
                <a:solidFill>
                  <a:schemeClr val="dk1"/>
                </a:solidFill>
                <a:latin typeface="Arial"/>
                <a:ea typeface="Arial"/>
                <a:cs typeface="Arial"/>
                <a:sym typeface="Arial"/>
              </a:rPr>
              <a:t>.</a:t>
            </a:r>
            <a:endParaRPr/>
          </a:p>
          <a:p>
            <a:pPr marL="0" marR="0" lvl="0" indent="0" algn="just" rtl="0">
              <a:spcBef>
                <a:spcPts val="0"/>
              </a:spcBef>
              <a:spcAft>
                <a:spcPts val="0"/>
              </a:spcAft>
              <a:buNone/>
            </a:pPr>
            <a:endParaRPr sz="2500">
              <a:solidFill>
                <a:schemeClr val="dk1"/>
              </a:solidFill>
              <a:latin typeface="Arial"/>
              <a:ea typeface="Arial"/>
              <a:cs typeface="Arial"/>
              <a:sym typeface="Arial"/>
            </a:endParaRPr>
          </a:p>
          <a:p>
            <a:pPr marL="0" marR="0" lvl="0" indent="0" algn="just" rtl="0">
              <a:spcBef>
                <a:spcPts val="0"/>
              </a:spcBef>
              <a:spcAft>
                <a:spcPts val="0"/>
              </a:spcAft>
              <a:buNone/>
            </a:pPr>
            <a:r>
              <a:rPr lang="es-MX" sz="2500">
                <a:solidFill>
                  <a:schemeClr val="dk1"/>
                </a:solidFill>
                <a:latin typeface="Arial"/>
                <a:ea typeface="Arial"/>
                <a:cs typeface="Arial"/>
                <a:sym typeface="Arial"/>
              </a:rPr>
              <a:t>El estudiante </a:t>
            </a:r>
            <a:r>
              <a:rPr lang="es-MX" sz="2500" b="1">
                <a:solidFill>
                  <a:schemeClr val="dk1"/>
                </a:solidFill>
                <a:latin typeface="Arial"/>
                <a:ea typeface="Arial"/>
                <a:cs typeface="Arial"/>
                <a:sym typeface="Arial"/>
              </a:rPr>
              <a:t>acreditará el nivel de inglés</a:t>
            </a:r>
            <a:r>
              <a:rPr lang="es-MX" sz="2500">
                <a:solidFill>
                  <a:schemeClr val="dk1"/>
                </a:solidFill>
                <a:latin typeface="Arial"/>
                <a:ea typeface="Arial"/>
                <a:cs typeface="Arial"/>
                <a:sym typeface="Arial"/>
              </a:rPr>
              <a:t> una vez que evidencie el desarrollo de las habilidades propias del nivel que cursa, con base en el CEFR, </a:t>
            </a:r>
            <a:r>
              <a:rPr lang="es-MX" sz="2500" b="1">
                <a:solidFill>
                  <a:schemeClr val="dk1"/>
                </a:solidFill>
                <a:latin typeface="Arial"/>
                <a:ea typeface="Arial"/>
                <a:cs typeface="Arial"/>
                <a:sym typeface="Arial"/>
              </a:rPr>
              <a:t>mediante una entrevista </a:t>
            </a:r>
            <a:r>
              <a:rPr lang="es-MX" sz="2500">
                <a:solidFill>
                  <a:schemeClr val="dk1"/>
                </a:solidFill>
                <a:latin typeface="Arial"/>
                <a:ea typeface="Arial"/>
                <a:cs typeface="Arial"/>
                <a:sym typeface="Arial"/>
              </a:rPr>
              <a:t>realizada al final del ciclo escolar y </a:t>
            </a:r>
            <a:r>
              <a:rPr lang="es-MX" sz="2500" b="1">
                <a:solidFill>
                  <a:schemeClr val="dk1"/>
                </a:solidFill>
                <a:latin typeface="Arial"/>
                <a:ea typeface="Arial"/>
                <a:cs typeface="Arial"/>
                <a:sym typeface="Arial"/>
              </a:rPr>
              <a:t>en la cual deberá lograr un resultado no menor a 8 </a:t>
            </a:r>
            <a:r>
              <a:rPr lang="es-MX" sz="2500">
                <a:solidFill>
                  <a:schemeClr val="dk1"/>
                </a:solidFill>
                <a:latin typeface="Arial"/>
                <a:ea typeface="Arial"/>
                <a:cs typeface="Arial"/>
                <a:sym typeface="Arial"/>
              </a:rPr>
              <a:t>(equivalencia numérica).</a:t>
            </a:r>
            <a:endParaRPr sz="2500">
              <a:solidFill>
                <a:schemeClr val="dk1"/>
              </a:solidFill>
              <a:latin typeface="Arial"/>
              <a:ea typeface="Arial"/>
              <a:cs typeface="Arial"/>
              <a:sym typeface="Arial"/>
            </a:endParaRPr>
          </a:p>
          <a:p>
            <a:pPr marL="0" marR="0" lvl="0" indent="0" algn="just" rtl="0">
              <a:spcBef>
                <a:spcPts val="0"/>
              </a:spcBef>
              <a:spcAft>
                <a:spcPts val="0"/>
              </a:spcAft>
              <a:buNone/>
            </a:pPr>
            <a:endParaRPr sz="2500">
              <a:solidFill>
                <a:schemeClr val="dk1"/>
              </a:solidFill>
              <a:latin typeface="Arial"/>
              <a:ea typeface="Arial"/>
              <a:cs typeface="Arial"/>
              <a:sym typeface="Arial"/>
            </a:endParaRPr>
          </a:p>
          <a:p>
            <a:pPr marL="0" marR="0" lvl="0" indent="0" algn="just" rtl="0">
              <a:spcBef>
                <a:spcPts val="0"/>
              </a:spcBef>
              <a:spcAft>
                <a:spcPts val="0"/>
              </a:spcAft>
              <a:buNone/>
            </a:pPr>
            <a:r>
              <a:rPr lang="es-MX" sz="2500" b="1">
                <a:solidFill>
                  <a:schemeClr val="dk1"/>
                </a:solidFill>
                <a:latin typeface="Arial"/>
                <a:ea typeface="Arial"/>
                <a:cs typeface="Arial"/>
                <a:sym typeface="Arial"/>
              </a:rPr>
              <a:t>En caso de que el estudiante no logre el desarrollo de las habilidades lingüísticas necesarias para avanzar al siguiente nivel de inglés, se le evaluará con base en el desempeño que tuvo durante el semestre para fines de acreditación del curso, no obstante, tendrá que repetir el nivel.</a:t>
            </a:r>
            <a:endParaRPr/>
          </a:p>
        </p:txBody>
      </p:sp>
      <p:sp>
        <p:nvSpPr>
          <p:cNvPr id="214" name="Google Shape;214;p19"/>
          <p:cNvSpPr txBox="1"/>
          <p:nvPr/>
        </p:nvSpPr>
        <p:spPr>
          <a:xfrm>
            <a:off x="838200" y="365126"/>
            <a:ext cx="10515600" cy="6721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296B0"/>
              </a:buClr>
              <a:buSzPts val="4400"/>
              <a:buFont typeface="Arial"/>
              <a:buNone/>
            </a:pPr>
            <a:r>
              <a:rPr lang="es-MX" sz="4400" b="1">
                <a:solidFill>
                  <a:srgbClr val="8296B0"/>
                </a:solidFill>
                <a:latin typeface="Arial"/>
                <a:ea typeface="Arial"/>
                <a:cs typeface="Arial"/>
                <a:sym typeface="Arial"/>
              </a:rPr>
              <a:t>NOTA IMPORTANTE</a:t>
            </a:r>
            <a:endParaRPr/>
          </a:p>
        </p:txBody>
      </p:sp>
      <p:pic>
        <p:nvPicPr>
          <p:cNvPr id="215" name="Google Shape;215;p19"/>
          <p:cNvPicPr preferRelativeResize="0"/>
          <p:nvPr/>
        </p:nvPicPr>
        <p:blipFill rotWithShape="1">
          <a:blip r:embed="rId3">
            <a:alphaModFix/>
          </a:blip>
          <a:srcRect r="15482" b="12674"/>
          <a:stretch/>
        </p:blipFill>
        <p:spPr>
          <a:xfrm>
            <a:off x="838200" y="365126"/>
            <a:ext cx="1202875" cy="12024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ctrTitle"/>
          </p:nvPr>
        </p:nvSpPr>
        <p:spPr>
          <a:xfrm>
            <a:off x="1639910" y="708338"/>
            <a:ext cx="9144000" cy="392301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200"/>
              <a:buFont typeface="Arial"/>
              <a:buNone/>
            </a:pPr>
            <a:r>
              <a:rPr lang="es-MX" sz="3200" b="1">
                <a:latin typeface="Arial"/>
                <a:ea typeface="Arial"/>
                <a:cs typeface="Arial"/>
                <a:sym typeface="Arial"/>
              </a:rPr>
              <a:t>Escuela Normal de Educación Preescolar</a:t>
            </a:r>
            <a:br>
              <a:rPr lang="es-MX" b="1"/>
            </a:br>
            <a:br>
              <a:rPr lang="es-MX" b="1"/>
            </a:br>
            <a:r>
              <a:rPr lang="es-MX" b="1">
                <a:solidFill>
                  <a:srgbClr val="8296B0"/>
                </a:solidFill>
              </a:rPr>
              <a:t>English A2.2</a:t>
            </a:r>
            <a:br>
              <a:rPr lang="es-MX" b="1">
                <a:solidFill>
                  <a:srgbClr val="8296B0"/>
                </a:solidFill>
              </a:rPr>
            </a:br>
            <a:br>
              <a:rPr lang="es-MX" b="1">
                <a:solidFill>
                  <a:srgbClr val="8296B0"/>
                </a:solidFill>
              </a:rPr>
            </a:br>
            <a:r>
              <a:rPr lang="es-MX" sz="4800" b="1">
                <a:solidFill>
                  <a:srgbClr val="8296B0"/>
                </a:solidFill>
                <a:latin typeface="Arial"/>
                <a:ea typeface="Arial"/>
                <a:cs typeface="Arial"/>
                <a:sym typeface="Arial"/>
              </a:rPr>
              <a:t>Sharing information and ideas</a:t>
            </a:r>
            <a:endParaRPr sz="5400" b="1">
              <a:solidFill>
                <a:srgbClr val="8296B0"/>
              </a:solidFill>
              <a:latin typeface="Arial"/>
              <a:ea typeface="Arial"/>
              <a:cs typeface="Arial"/>
              <a:sym typeface="Arial"/>
            </a:endParaRPr>
          </a:p>
        </p:txBody>
      </p:sp>
      <p:pic>
        <p:nvPicPr>
          <p:cNvPr id="94" name="Google Shape;94;p2"/>
          <p:cNvPicPr preferRelativeResize="0"/>
          <p:nvPr/>
        </p:nvPicPr>
        <p:blipFill rotWithShape="1">
          <a:blip r:embed="rId3">
            <a:alphaModFix/>
          </a:blip>
          <a:srcRect/>
          <a:stretch/>
        </p:blipFill>
        <p:spPr>
          <a:xfrm>
            <a:off x="57995" y="212206"/>
            <a:ext cx="1977839" cy="1944398"/>
          </a:xfrm>
          <a:prstGeom prst="rect">
            <a:avLst/>
          </a:prstGeom>
          <a:noFill/>
          <a:ln>
            <a:noFill/>
          </a:ln>
        </p:spPr>
      </p:pic>
      <p:sp>
        <p:nvSpPr>
          <p:cNvPr id="95" name="Google Shape;95;p2"/>
          <p:cNvSpPr/>
          <p:nvPr/>
        </p:nvSpPr>
        <p:spPr>
          <a:xfrm>
            <a:off x="1046914" y="4849845"/>
            <a:ext cx="9892836" cy="18466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b="1" i="0" u="none" strike="noStrike" cap="none" dirty="0" err="1">
                <a:solidFill>
                  <a:schemeClr val="dk1"/>
                </a:solidFill>
                <a:latin typeface="Arial"/>
                <a:ea typeface="Arial"/>
                <a:cs typeface="Arial"/>
                <a:sym typeface="Arial"/>
              </a:rPr>
              <a:t>Term</a:t>
            </a:r>
            <a:r>
              <a:rPr lang="es-MX" sz="2000" b="1" i="0" u="none" strike="noStrike" cap="none" dirty="0">
                <a:solidFill>
                  <a:schemeClr val="dk1"/>
                </a:solidFill>
                <a:latin typeface="Arial"/>
                <a:ea typeface="Arial"/>
                <a:cs typeface="Arial"/>
                <a:sym typeface="Arial"/>
              </a:rPr>
              <a:t> II</a:t>
            </a:r>
            <a:endParaRPr dirty="0"/>
          </a:p>
          <a:p>
            <a:pPr marL="0" marR="0" lvl="0" indent="0" algn="ctr" rtl="0">
              <a:spcBef>
                <a:spcPts val="0"/>
              </a:spcBef>
              <a:spcAft>
                <a:spcPts val="0"/>
              </a:spcAft>
              <a:buNone/>
            </a:pPr>
            <a:r>
              <a:rPr lang="es-MX" sz="2000" b="1" i="0" u="none" strike="noStrike" cap="none" dirty="0" err="1">
                <a:solidFill>
                  <a:srgbClr val="000000"/>
                </a:solidFill>
                <a:latin typeface="Arial"/>
                <a:ea typeface="Arial"/>
                <a:cs typeface="Arial"/>
                <a:sym typeface="Arial"/>
              </a:rPr>
              <a:t>Number</a:t>
            </a:r>
            <a:r>
              <a:rPr lang="es-MX" sz="2000" b="1" i="0" u="none" strike="noStrike" cap="none" dirty="0">
                <a:solidFill>
                  <a:srgbClr val="000000"/>
                </a:solidFill>
                <a:latin typeface="Arial"/>
                <a:ea typeface="Arial"/>
                <a:cs typeface="Arial"/>
                <a:sym typeface="Arial"/>
              </a:rPr>
              <a:t> of </a:t>
            </a:r>
            <a:r>
              <a:rPr lang="es-MX" sz="2000" b="1" i="0" u="none" strike="noStrike" cap="none" dirty="0" err="1">
                <a:solidFill>
                  <a:srgbClr val="000000"/>
                </a:solidFill>
                <a:latin typeface="Arial"/>
                <a:ea typeface="Arial"/>
                <a:cs typeface="Arial"/>
                <a:sym typeface="Arial"/>
              </a:rPr>
              <a:t>hours</a:t>
            </a:r>
            <a:r>
              <a:rPr lang="es-MX" sz="2000" b="1" i="0" u="none" strike="noStrike" cap="none" dirty="0">
                <a:solidFill>
                  <a:srgbClr val="000000"/>
                </a:solidFill>
                <a:latin typeface="Arial"/>
                <a:ea typeface="Arial"/>
                <a:cs typeface="Arial"/>
                <a:sym typeface="Arial"/>
              </a:rPr>
              <a:t>/ </a:t>
            </a:r>
            <a:r>
              <a:rPr lang="es-MX" sz="2000" b="1" i="0" u="none" strike="noStrike" cap="none" dirty="0" err="1">
                <a:solidFill>
                  <a:srgbClr val="000000"/>
                </a:solidFill>
                <a:latin typeface="Arial"/>
                <a:ea typeface="Arial"/>
                <a:cs typeface="Arial"/>
                <a:sym typeface="Arial"/>
              </a:rPr>
              <a:t>Credits</a:t>
            </a:r>
            <a:r>
              <a:rPr lang="es-MX" sz="2000" b="1" i="0" u="none" strike="noStrike" cap="none" dirty="0">
                <a:solidFill>
                  <a:srgbClr val="000000"/>
                </a:solidFill>
                <a:latin typeface="Arial"/>
                <a:ea typeface="Arial"/>
                <a:cs typeface="Arial"/>
                <a:sym typeface="Arial"/>
              </a:rPr>
              <a:t>: </a:t>
            </a:r>
            <a:r>
              <a:rPr lang="es-MX" sz="2000" b="0" i="0" u="none" strike="noStrike" cap="none" dirty="0">
                <a:solidFill>
                  <a:srgbClr val="000000"/>
                </a:solidFill>
                <a:latin typeface="Arial"/>
                <a:ea typeface="Arial"/>
                <a:cs typeface="Arial"/>
                <a:sym typeface="Arial"/>
              </a:rPr>
              <a:t>6/ 6.75</a:t>
            </a:r>
            <a:endParaRPr dirty="0"/>
          </a:p>
          <a:p>
            <a:pPr algn="ctr"/>
            <a:r>
              <a:rPr lang="es-MX" sz="2000" b="1" i="0" u="none" strike="noStrike" cap="none" dirty="0" err="1">
                <a:solidFill>
                  <a:schemeClr val="dk1"/>
                </a:solidFill>
                <a:latin typeface="Arial"/>
                <a:ea typeface="Arial"/>
                <a:cs typeface="Arial"/>
                <a:sym typeface="Arial"/>
              </a:rPr>
              <a:t>Class</a:t>
            </a:r>
            <a:r>
              <a:rPr lang="es-MX" sz="2000" b="1" i="0" u="none" strike="noStrike" cap="none" dirty="0">
                <a:solidFill>
                  <a:schemeClr val="dk1"/>
                </a:solidFill>
                <a:latin typeface="Arial"/>
                <a:ea typeface="Arial"/>
                <a:cs typeface="Arial"/>
                <a:sym typeface="Arial"/>
              </a:rPr>
              <a:t> </a:t>
            </a:r>
            <a:r>
              <a:rPr lang="es-MX" sz="2000" b="1" i="0" u="none" strike="noStrike" cap="none" dirty="0" err="1">
                <a:solidFill>
                  <a:schemeClr val="dk1"/>
                </a:solidFill>
                <a:latin typeface="Arial"/>
                <a:ea typeface="Arial"/>
                <a:cs typeface="Arial"/>
                <a:sym typeface="Arial"/>
              </a:rPr>
              <a:t>schedule</a:t>
            </a:r>
            <a:r>
              <a:rPr lang="es-MX" sz="2000" b="1" i="0" u="none" strike="noStrike" cap="none" dirty="0">
                <a:solidFill>
                  <a:schemeClr val="dk1"/>
                </a:solidFill>
                <a:latin typeface="Arial"/>
                <a:ea typeface="Arial"/>
                <a:cs typeface="Arial"/>
                <a:sym typeface="Arial"/>
              </a:rPr>
              <a:t>: </a:t>
            </a:r>
            <a:r>
              <a:rPr lang="en-US" sz="2000" dirty="0">
                <a:latin typeface="Arial" panose="020B0604020202020204" pitchFamily="34" charset="0"/>
                <a:cs typeface="Arial" panose="020B0604020202020204" pitchFamily="34" charset="0"/>
              </a:rPr>
              <a:t>Monday 12h30-14h, Wednesday 11h-12h30 and Fridays 12h30-14h</a:t>
            </a:r>
          </a:p>
          <a:p>
            <a:pPr marL="0" marR="0" lvl="0" indent="0" algn="ctr" rtl="0">
              <a:spcBef>
                <a:spcPts val="0"/>
              </a:spcBef>
              <a:spcAft>
                <a:spcPts val="0"/>
              </a:spcAft>
              <a:buNone/>
            </a:pPr>
            <a:endParaRPr dirty="0"/>
          </a:p>
          <a:p>
            <a:pPr algn="ctr"/>
            <a:r>
              <a:rPr lang="es-MX" sz="2000" b="1" i="0" u="none" strike="noStrike" cap="none" dirty="0" err="1">
                <a:solidFill>
                  <a:schemeClr val="dk1"/>
                </a:solidFill>
              </a:rPr>
              <a:t>Teacher</a:t>
            </a:r>
            <a:r>
              <a:rPr lang="es-MX" sz="2000" b="1" i="0" u="none" strike="noStrike" cap="none" dirty="0">
                <a:solidFill>
                  <a:schemeClr val="dk1"/>
                </a:solidFill>
              </a:rPr>
              <a:t>: </a:t>
            </a:r>
            <a:r>
              <a:rPr lang="en-US" sz="2000" dirty="0">
                <a:latin typeface="Arial" panose="020B0604020202020204" pitchFamily="34" charset="0"/>
                <a:cs typeface="Arial" panose="020B0604020202020204" pitchFamily="34" charset="0"/>
              </a:rPr>
              <a:t>Maria Elena Meza </a:t>
            </a:r>
            <a:r>
              <a:rPr lang="en-US" sz="2000" dirty="0" err="1">
                <a:latin typeface="Arial" panose="020B0604020202020204" pitchFamily="34" charset="0"/>
                <a:cs typeface="Arial" panose="020B0604020202020204" pitchFamily="34" charset="0"/>
              </a:rPr>
              <a:t>Aguado</a:t>
            </a:r>
            <a:endParaRPr lang="es-ES" sz="2000" dirty="0">
              <a:latin typeface="Arial" panose="020B0604020202020204" pitchFamily="34" charset="0"/>
              <a:cs typeface="Arial" panose="020B0604020202020204" pitchFamily="34" charset="0"/>
            </a:endParaRPr>
          </a:p>
          <a:p>
            <a:pPr marL="0" marR="0" lvl="0" indent="0" algn="ctr" rtl="0">
              <a:spcBef>
                <a:spcPts val="0"/>
              </a:spcBef>
              <a:spcAft>
                <a:spcPts val="0"/>
              </a:spcAft>
              <a:buNone/>
            </a:pPr>
            <a:endParaRPr sz="2000" b="1" i="0" u="none" strike="noStrike" cap="none" dirty="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0"/>
          <p:cNvSpPr/>
          <p:nvPr/>
        </p:nvSpPr>
        <p:spPr>
          <a:xfrm>
            <a:off x="5324720" y="344829"/>
            <a:ext cx="6362578" cy="3093154"/>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chemeClr val="dk1"/>
              </a:buClr>
              <a:buSzPts val="2600"/>
              <a:buFont typeface="Noto Sans Symbols"/>
              <a:buChar char="✔"/>
            </a:pPr>
            <a:r>
              <a:rPr lang="es-MX" sz="2600">
                <a:solidFill>
                  <a:schemeClr val="dk1"/>
                </a:solidFill>
                <a:latin typeface="Arial"/>
                <a:ea typeface="Arial"/>
                <a:cs typeface="Arial"/>
                <a:sym typeface="Arial"/>
              </a:rPr>
              <a:t>Sit on a proper place to work. (table, chair, silence for concentration).</a:t>
            </a:r>
            <a:endParaRPr/>
          </a:p>
          <a:p>
            <a:pPr marL="457200" marR="0" lvl="0" indent="-457200" algn="just" rtl="0">
              <a:lnSpc>
                <a:spcPct val="150000"/>
              </a:lnSpc>
              <a:spcBef>
                <a:spcPts val="0"/>
              </a:spcBef>
              <a:spcAft>
                <a:spcPts val="0"/>
              </a:spcAft>
              <a:buClr>
                <a:schemeClr val="dk1"/>
              </a:buClr>
              <a:buSzPts val="2600"/>
              <a:buFont typeface="Noto Sans Symbols"/>
              <a:buChar char="✔"/>
            </a:pPr>
            <a:r>
              <a:rPr lang="es-MX" sz="2600">
                <a:solidFill>
                  <a:schemeClr val="dk1"/>
                </a:solidFill>
                <a:latin typeface="Arial"/>
                <a:ea typeface="Arial"/>
                <a:cs typeface="Arial"/>
                <a:sym typeface="Arial"/>
              </a:rPr>
              <a:t>Have your English materials with you. </a:t>
            </a:r>
            <a:endParaRPr/>
          </a:p>
          <a:p>
            <a:pPr marL="457200" marR="0" lvl="0" indent="-457200" algn="just" rtl="0">
              <a:lnSpc>
                <a:spcPct val="150000"/>
              </a:lnSpc>
              <a:spcBef>
                <a:spcPts val="0"/>
              </a:spcBef>
              <a:spcAft>
                <a:spcPts val="0"/>
              </a:spcAft>
              <a:buClr>
                <a:schemeClr val="dk1"/>
              </a:buClr>
              <a:buSzPts val="2600"/>
              <a:buFont typeface="Noto Sans Symbols"/>
              <a:buChar char="✔"/>
            </a:pPr>
            <a:r>
              <a:rPr lang="es-MX" sz="2600">
                <a:solidFill>
                  <a:schemeClr val="dk1"/>
                </a:solidFill>
                <a:latin typeface="Arial"/>
                <a:ea typeface="Arial"/>
                <a:cs typeface="Arial"/>
                <a:sym typeface="Arial"/>
              </a:rPr>
              <a:t>Connect 5 minutes before class begins.</a:t>
            </a:r>
            <a:endParaRPr/>
          </a:p>
        </p:txBody>
      </p:sp>
      <p:grpSp>
        <p:nvGrpSpPr>
          <p:cNvPr id="221" name="Google Shape;221;p20"/>
          <p:cNvGrpSpPr/>
          <p:nvPr/>
        </p:nvGrpSpPr>
        <p:grpSpPr>
          <a:xfrm>
            <a:off x="323230" y="447675"/>
            <a:ext cx="5001491" cy="2813339"/>
            <a:chOff x="7190509" y="0"/>
            <a:chExt cx="5001491" cy="2813339"/>
          </a:xfrm>
        </p:grpSpPr>
        <p:pic>
          <p:nvPicPr>
            <p:cNvPr id="222" name="Google Shape;222;p20"/>
            <p:cNvPicPr preferRelativeResize="0"/>
            <p:nvPr/>
          </p:nvPicPr>
          <p:blipFill rotWithShape="1">
            <a:blip r:embed="rId3">
              <a:alphaModFix/>
            </a:blip>
            <a:srcRect/>
            <a:stretch/>
          </p:blipFill>
          <p:spPr>
            <a:xfrm>
              <a:off x="7190509" y="0"/>
              <a:ext cx="5001491" cy="2813339"/>
            </a:xfrm>
            <a:prstGeom prst="rect">
              <a:avLst/>
            </a:prstGeom>
            <a:noFill/>
            <a:ln>
              <a:noFill/>
            </a:ln>
          </p:spPr>
        </p:pic>
        <p:pic>
          <p:nvPicPr>
            <p:cNvPr id="223" name="Google Shape;223;p20"/>
            <p:cNvPicPr preferRelativeResize="0"/>
            <p:nvPr/>
          </p:nvPicPr>
          <p:blipFill rotWithShape="1">
            <a:blip r:embed="rId4">
              <a:alphaModFix/>
            </a:blip>
            <a:srcRect l="17877" t="8083" r="15482" b="12673"/>
            <a:stretch/>
          </p:blipFill>
          <p:spPr>
            <a:xfrm>
              <a:off x="7765143" y="899886"/>
              <a:ext cx="681247" cy="783771"/>
            </a:xfrm>
            <a:prstGeom prst="rect">
              <a:avLst/>
            </a:prstGeom>
            <a:noFill/>
            <a:ln>
              <a:noFill/>
            </a:ln>
          </p:spPr>
        </p:pic>
      </p:grpSp>
      <p:sp>
        <p:nvSpPr>
          <p:cNvPr id="224" name="Google Shape;224;p20"/>
          <p:cNvSpPr/>
          <p:nvPr/>
        </p:nvSpPr>
        <p:spPr>
          <a:xfrm>
            <a:off x="356919" y="3526972"/>
            <a:ext cx="11330379" cy="2492990"/>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chemeClr val="dk1"/>
              </a:buClr>
              <a:buSzPts val="2600"/>
              <a:buFont typeface="Noto Sans Symbols"/>
              <a:buChar char="✔"/>
            </a:pPr>
            <a:r>
              <a:rPr lang="es-MX" sz="2600">
                <a:solidFill>
                  <a:schemeClr val="dk1"/>
                </a:solidFill>
                <a:latin typeface="Arial"/>
                <a:ea typeface="Arial"/>
                <a:cs typeface="Arial"/>
                <a:sym typeface="Arial"/>
              </a:rPr>
              <a:t>Be neat in personal presentation. The class will always be recorded as evidence of work and as material you could review.</a:t>
            </a:r>
            <a:endParaRPr/>
          </a:p>
          <a:p>
            <a:pPr marL="457200" marR="0" lvl="0" indent="-457200" algn="just" rtl="0">
              <a:lnSpc>
                <a:spcPct val="150000"/>
              </a:lnSpc>
              <a:spcBef>
                <a:spcPts val="0"/>
              </a:spcBef>
              <a:spcAft>
                <a:spcPts val="0"/>
              </a:spcAft>
              <a:buClr>
                <a:schemeClr val="dk1"/>
              </a:buClr>
              <a:buSzPts val="2600"/>
              <a:buFont typeface="Noto Sans Symbols"/>
              <a:buChar char="✔"/>
            </a:pPr>
            <a:r>
              <a:rPr lang="es-MX" sz="2600">
                <a:solidFill>
                  <a:schemeClr val="dk1"/>
                </a:solidFill>
                <a:latin typeface="Arial"/>
                <a:ea typeface="Arial"/>
                <a:cs typeface="Arial"/>
                <a:sym typeface="Arial"/>
              </a:rPr>
              <a:t>Check ESCUELA EN RED messages and activities often, to plan ahead and organize your time.</a:t>
            </a:r>
            <a:endParaRPr sz="26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1"/>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Calibri"/>
              <a:buNone/>
            </a:pPr>
            <a:endParaRPr sz="4400" b="1">
              <a:solidFill>
                <a:srgbClr val="8296B0"/>
              </a:solidFill>
              <a:latin typeface="Calibri"/>
              <a:ea typeface="Calibri"/>
              <a:cs typeface="Calibri"/>
              <a:sym typeface="Calibri"/>
            </a:endParaRPr>
          </a:p>
        </p:txBody>
      </p:sp>
      <p:sp>
        <p:nvSpPr>
          <p:cNvPr id="230" name="Google Shape;230;p21"/>
          <p:cNvSpPr txBox="1"/>
          <p:nvPr/>
        </p:nvSpPr>
        <p:spPr>
          <a:xfrm>
            <a:off x="990600" y="517526"/>
            <a:ext cx="10515600" cy="64253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296B0"/>
              </a:buClr>
              <a:buSzPts val="4400"/>
              <a:buFont typeface="Arial"/>
              <a:buNone/>
            </a:pPr>
            <a:r>
              <a:rPr lang="es-MX" sz="4400" b="1">
                <a:solidFill>
                  <a:srgbClr val="8296B0"/>
                </a:solidFill>
                <a:latin typeface="Arial"/>
                <a:ea typeface="Arial"/>
                <a:cs typeface="Arial"/>
                <a:sym typeface="Arial"/>
              </a:rPr>
              <a:t>Course policies</a:t>
            </a:r>
            <a:endParaRPr sz="4400" b="1">
              <a:solidFill>
                <a:srgbClr val="8296B0"/>
              </a:solidFill>
              <a:latin typeface="Arial"/>
              <a:ea typeface="Arial"/>
              <a:cs typeface="Arial"/>
              <a:sym typeface="Arial"/>
            </a:endParaRPr>
          </a:p>
        </p:txBody>
      </p:sp>
      <p:sp>
        <p:nvSpPr>
          <p:cNvPr id="231" name="Google Shape;231;p21"/>
          <p:cNvSpPr txBox="1"/>
          <p:nvPr/>
        </p:nvSpPr>
        <p:spPr>
          <a:xfrm>
            <a:off x="668740" y="1690688"/>
            <a:ext cx="10837460" cy="4408207"/>
          </a:xfrm>
          <a:prstGeom prst="rect">
            <a:avLst/>
          </a:prstGeom>
          <a:solidFill>
            <a:schemeClr val="dk1"/>
          </a:solidFill>
          <a:ln>
            <a:noFill/>
          </a:ln>
        </p:spPr>
        <p:txBody>
          <a:bodyPr spcFirstLastPara="1" wrap="square" lIns="91425" tIns="45700" rIns="91425" bIns="45700" anchor="t" anchorCtr="0">
            <a:normAutofit/>
          </a:bodyPr>
          <a:lstStyle/>
          <a:p>
            <a:pPr marL="228600" marR="0" lvl="0" indent="-228600" algn="just" rtl="0">
              <a:lnSpc>
                <a:spcPct val="160000"/>
              </a:lnSpc>
              <a:spcBef>
                <a:spcPts val="0"/>
              </a:spcBef>
              <a:spcAft>
                <a:spcPts val="0"/>
              </a:spcAft>
              <a:buClr>
                <a:schemeClr val="lt1"/>
              </a:buClr>
              <a:buSzPts val="1600"/>
              <a:buFont typeface="Arial"/>
              <a:buChar char="•"/>
            </a:pPr>
            <a:r>
              <a:rPr lang="es-MX" sz="1600" b="1">
                <a:solidFill>
                  <a:schemeClr val="lt1"/>
                </a:solidFill>
                <a:latin typeface="Arial"/>
                <a:ea typeface="Arial"/>
                <a:cs typeface="Arial"/>
                <a:sym typeface="Arial"/>
              </a:rPr>
              <a:t>Course Materials: </a:t>
            </a:r>
            <a:r>
              <a:rPr lang="es-MX" sz="1600">
                <a:solidFill>
                  <a:schemeClr val="lt1"/>
                </a:solidFill>
                <a:latin typeface="Arial"/>
                <a:ea typeface="Arial"/>
                <a:cs typeface="Arial"/>
                <a:sym typeface="Arial"/>
              </a:rPr>
              <a:t>Failure to bring the book to class results in losing points per day.</a:t>
            </a:r>
            <a:endParaRPr/>
          </a:p>
          <a:p>
            <a:pPr marL="228600" marR="0" lvl="0" indent="-228600" algn="just" rtl="0">
              <a:lnSpc>
                <a:spcPct val="160000"/>
              </a:lnSpc>
              <a:spcBef>
                <a:spcPts val="1000"/>
              </a:spcBef>
              <a:spcAft>
                <a:spcPts val="0"/>
              </a:spcAft>
              <a:buClr>
                <a:schemeClr val="lt1"/>
              </a:buClr>
              <a:buSzPts val="1600"/>
              <a:buFont typeface="Arial"/>
              <a:buChar char="•"/>
            </a:pPr>
            <a:r>
              <a:rPr lang="es-MX" sz="1600" b="1">
                <a:solidFill>
                  <a:schemeClr val="lt1"/>
                </a:solidFill>
                <a:latin typeface="Arial"/>
                <a:ea typeface="Arial"/>
                <a:cs typeface="Arial"/>
                <a:sym typeface="Arial"/>
              </a:rPr>
              <a:t>Homework:</a:t>
            </a:r>
            <a:r>
              <a:rPr lang="es-MX" sz="1600">
                <a:solidFill>
                  <a:schemeClr val="lt1"/>
                </a:solidFill>
                <a:latin typeface="Arial"/>
                <a:ea typeface="Arial"/>
                <a:cs typeface="Arial"/>
                <a:sym typeface="Arial"/>
              </a:rPr>
              <a:t> There will be regular online homework tasks, as well as homework related to textbook material. It is the students’ responsibility to find out the homework assigned, when absent for any reason. </a:t>
            </a:r>
            <a:endParaRPr/>
          </a:p>
          <a:p>
            <a:pPr marL="228600" marR="0" lvl="0" indent="-228600" algn="just" rtl="0">
              <a:lnSpc>
                <a:spcPct val="160000"/>
              </a:lnSpc>
              <a:spcBef>
                <a:spcPts val="1000"/>
              </a:spcBef>
              <a:spcAft>
                <a:spcPts val="0"/>
              </a:spcAft>
              <a:buClr>
                <a:schemeClr val="lt1"/>
              </a:buClr>
              <a:buSzPts val="1600"/>
              <a:buFont typeface="Arial"/>
              <a:buChar char="•"/>
            </a:pPr>
            <a:r>
              <a:rPr lang="es-MX" sz="1600" b="1">
                <a:solidFill>
                  <a:schemeClr val="lt1"/>
                </a:solidFill>
                <a:latin typeface="Arial"/>
                <a:ea typeface="Arial"/>
                <a:cs typeface="Arial"/>
                <a:sym typeface="Arial"/>
              </a:rPr>
              <a:t>Late homework: </a:t>
            </a:r>
            <a:r>
              <a:rPr lang="es-MX" sz="1600">
                <a:solidFill>
                  <a:schemeClr val="lt1"/>
                </a:solidFill>
                <a:latin typeface="Arial"/>
                <a:ea typeface="Arial"/>
                <a:cs typeface="Arial"/>
                <a:sym typeface="Arial"/>
              </a:rPr>
              <a:t>It is the students’ responsibility to turn in homework assignments on time. </a:t>
            </a:r>
            <a:r>
              <a:rPr lang="es-MX" sz="1600">
                <a:solidFill>
                  <a:srgbClr val="FF0000"/>
                </a:solidFill>
                <a:latin typeface="Arial"/>
                <a:ea typeface="Arial"/>
                <a:cs typeface="Arial"/>
                <a:sym typeface="Arial"/>
              </a:rPr>
              <a:t>In case a student presents homework assignments or projects after the stablished due date, the maximum grade will be of a 7.</a:t>
            </a:r>
            <a:endParaRPr sz="1600" b="1">
              <a:solidFill>
                <a:srgbClr val="FF0000"/>
              </a:solidFill>
              <a:latin typeface="Arial"/>
              <a:ea typeface="Arial"/>
              <a:cs typeface="Arial"/>
              <a:sym typeface="Arial"/>
            </a:endParaRPr>
          </a:p>
          <a:p>
            <a:pPr marL="228600" marR="0" lvl="0" indent="-228600" algn="just" rtl="0">
              <a:lnSpc>
                <a:spcPct val="160000"/>
              </a:lnSpc>
              <a:spcBef>
                <a:spcPts val="1000"/>
              </a:spcBef>
              <a:spcAft>
                <a:spcPts val="0"/>
              </a:spcAft>
              <a:buClr>
                <a:schemeClr val="lt1"/>
              </a:buClr>
              <a:buSzPts val="1600"/>
              <a:buFont typeface="Arial"/>
              <a:buChar char="•"/>
            </a:pPr>
            <a:r>
              <a:rPr lang="es-MX" sz="1600" b="1">
                <a:solidFill>
                  <a:schemeClr val="lt1"/>
                </a:solidFill>
                <a:latin typeface="Arial"/>
                <a:ea typeface="Arial"/>
                <a:cs typeface="Arial"/>
                <a:sym typeface="Arial"/>
              </a:rPr>
              <a:t>Grading: </a:t>
            </a:r>
            <a:r>
              <a:rPr lang="es-MX" sz="1600">
                <a:solidFill>
                  <a:schemeClr val="lt1"/>
                </a:solidFill>
                <a:latin typeface="Arial"/>
                <a:ea typeface="Arial"/>
                <a:cs typeface="Arial"/>
                <a:sym typeface="Arial"/>
              </a:rPr>
              <a:t>Your course grade will depend on performance on tests, speeches, and participation. Satisfactory participation means completing the tasks assigned in class and </a:t>
            </a:r>
            <a:r>
              <a:rPr lang="es-MX" sz="1600" b="1">
                <a:solidFill>
                  <a:schemeClr val="lt1"/>
                </a:solidFill>
                <a:latin typeface="Arial"/>
                <a:ea typeface="Arial"/>
                <a:cs typeface="Arial"/>
                <a:sym typeface="Arial"/>
              </a:rPr>
              <a:t>interacting with your classmates in English at all times</a:t>
            </a:r>
            <a:r>
              <a:rPr lang="es-MX" sz="1600">
                <a:solidFill>
                  <a:schemeClr val="lt1"/>
                </a:solidFill>
                <a:latin typeface="Arial"/>
                <a:ea typeface="Arial"/>
                <a:cs typeface="Arial"/>
                <a:sym typeface="Arial"/>
              </a:rPr>
              <a:t>. Quizzes, tests, speeches, and other presentations cannot be made up unless the student has an excuse absence by ENEP. This means that if a student is not in class during a task, he or she will receive a grade of 0 for the missing work.</a:t>
            </a:r>
            <a:endParaRPr/>
          </a:p>
        </p:txBody>
      </p:sp>
      <p:pic>
        <p:nvPicPr>
          <p:cNvPr id="232" name="Google Shape;232;p21"/>
          <p:cNvPicPr preferRelativeResize="0"/>
          <p:nvPr/>
        </p:nvPicPr>
        <p:blipFill rotWithShape="1">
          <a:blip r:embed="rId3">
            <a:alphaModFix/>
          </a:blip>
          <a:srcRect b="13528"/>
          <a:stretch/>
        </p:blipFill>
        <p:spPr>
          <a:xfrm>
            <a:off x="352970" y="244165"/>
            <a:ext cx="1423230" cy="11907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2"/>
          <p:cNvSpPr/>
          <p:nvPr/>
        </p:nvSpPr>
        <p:spPr>
          <a:xfrm>
            <a:off x="6884894" y="1908948"/>
            <a:ext cx="4636546" cy="4708981"/>
          </a:xfrm>
          <a:prstGeom prst="rect">
            <a:avLst/>
          </a:prstGeom>
          <a:solidFill>
            <a:schemeClr val="dk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MX" sz="2000" b="1">
                <a:solidFill>
                  <a:schemeClr val="lt1"/>
                </a:solidFill>
                <a:latin typeface="Arial"/>
                <a:ea typeface="Arial"/>
                <a:cs typeface="Arial"/>
                <a:sym typeface="Arial"/>
              </a:rPr>
              <a:t>Please turn off cell phones during class!</a:t>
            </a:r>
            <a:endParaRPr/>
          </a:p>
          <a:p>
            <a:pPr marL="0" marR="0" lvl="0" indent="0" algn="just" rtl="0">
              <a:lnSpc>
                <a:spcPct val="150000"/>
              </a:lnSpc>
              <a:spcBef>
                <a:spcPts val="0"/>
              </a:spcBef>
              <a:spcAft>
                <a:spcPts val="0"/>
              </a:spcAft>
              <a:buNone/>
            </a:pPr>
            <a:r>
              <a:rPr lang="es-MX" sz="2000">
                <a:solidFill>
                  <a:schemeClr val="lt1"/>
                </a:solidFill>
                <a:latin typeface="Arial"/>
                <a:ea typeface="Arial"/>
                <a:cs typeface="Arial"/>
                <a:sym typeface="Arial"/>
              </a:rPr>
              <a:t>Cell phones should be turned off in class; no texting may be done in class. In addition, students may not use electronic devices with earphones in class nor may they do recreational activities on computers. Electronic dictionaries may be used in class but not during tests.</a:t>
            </a:r>
            <a:endParaRPr/>
          </a:p>
        </p:txBody>
      </p:sp>
      <p:pic>
        <p:nvPicPr>
          <p:cNvPr id="238" name="Google Shape;238;p22"/>
          <p:cNvPicPr preferRelativeResize="0"/>
          <p:nvPr/>
        </p:nvPicPr>
        <p:blipFill rotWithShape="1">
          <a:blip r:embed="rId3">
            <a:alphaModFix/>
          </a:blip>
          <a:srcRect/>
          <a:stretch/>
        </p:blipFill>
        <p:spPr>
          <a:xfrm>
            <a:off x="731520" y="424845"/>
            <a:ext cx="1423230" cy="1377022"/>
          </a:xfrm>
          <a:prstGeom prst="rect">
            <a:avLst/>
          </a:prstGeom>
          <a:noFill/>
          <a:ln>
            <a:noFill/>
          </a:ln>
        </p:spPr>
      </p:pic>
      <p:sp>
        <p:nvSpPr>
          <p:cNvPr id="239" name="Google Shape;239;p22"/>
          <p:cNvSpPr/>
          <p:nvPr/>
        </p:nvSpPr>
        <p:spPr>
          <a:xfrm>
            <a:off x="731520" y="1908949"/>
            <a:ext cx="5817198" cy="4708981"/>
          </a:xfrm>
          <a:prstGeom prst="rect">
            <a:avLst/>
          </a:prstGeom>
          <a:solidFill>
            <a:schemeClr val="dk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MX" sz="2000" b="1">
                <a:solidFill>
                  <a:schemeClr val="lt1"/>
                </a:solidFill>
                <a:latin typeface="Arial"/>
                <a:ea typeface="Arial"/>
                <a:cs typeface="Arial"/>
                <a:sym typeface="Arial"/>
              </a:rPr>
              <a:t>Class participation grade will be affected if you:</a:t>
            </a:r>
            <a:endParaRPr/>
          </a:p>
          <a:p>
            <a:pPr marL="342905" marR="0" lvl="0" indent="-342905" algn="just" rtl="0">
              <a:lnSpc>
                <a:spcPct val="150000"/>
              </a:lnSpc>
              <a:spcBef>
                <a:spcPts val="0"/>
              </a:spcBef>
              <a:spcAft>
                <a:spcPts val="0"/>
              </a:spcAft>
              <a:buClr>
                <a:schemeClr val="lt1"/>
              </a:buClr>
              <a:buSzPts val="2000"/>
              <a:buFont typeface="Arial"/>
              <a:buChar char="•"/>
            </a:pPr>
            <a:r>
              <a:rPr lang="es-MX" sz="2000">
                <a:solidFill>
                  <a:schemeClr val="lt1"/>
                </a:solidFill>
                <a:latin typeface="Arial"/>
                <a:ea typeface="Arial"/>
                <a:cs typeface="Arial"/>
                <a:sym typeface="Arial"/>
              </a:rPr>
              <a:t>Arrive late or leave early.</a:t>
            </a:r>
            <a:endParaRPr/>
          </a:p>
          <a:p>
            <a:pPr marL="342905" marR="0" lvl="0" indent="-342905" algn="just" rtl="0">
              <a:lnSpc>
                <a:spcPct val="150000"/>
              </a:lnSpc>
              <a:spcBef>
                <a:spcPts val="0"/>
              </a:spcBef>
              <a:spcAft>
                <a:spcPts val="0"/>
              </a:spcAft>
              <a:buClr>
                <a:schemeClr val="lt1"/>
              </a:buClr>
              <a:buSzPts val="2000"/>
              <a:buFont typeface="Arial"/>
              <a:buChar char="•"/>
            </a:pPr>
            <a:r>
              <a:rPr lang="es-MX" sz="2000">
                <a:solidFill>
                  <a:schemeClr val="lt1"/>
                </a:solidFill>
                <a:latin typeface="Arial"/>
                <a:ea typeface="Arial"/>
                <a:cs typeface="Arial"/>
                <a:sym typeface="Arial"/>
              </a:rPr>
              <a:t>Miss class.</a:t>
            </a:r>
            <a:endParaRPr/>
          </a:p>
          <a:p>
            <a:pPr marL="342905" marR="0" lvl="0" indent="-342905" algn="just" rtl="0">
              <a:lnSpc>
                <a:spcPct val="150000"/>
              </a:lnSpc>
              <a:spcBef>
                <a:spcPts val="0"/>
              </a:spcBef>
              <a:spcAft>
                <a:spcPts val="0"/>
              </a:spcAft>
              <a:buClr>
                <a:schemeClr val="lt1"/>
              </a:buClr>
              <a:buSzPts val="2000"/>
              <a:buFont typeface="Arial"/>
              <a:buChar char="•"/>
            </a:pPr>
            <a:r>
              <a:rPr lang="es-MX" sz="2000">
                <a:solidFill>
                  <a:schemeClr val="lt1"/>
                </a:solidFill>
                <a:latin typeface="Arial"/>
                <a:ea typeface="Arial"/>
                <a:cs typeface="Arial"/>
                <a:sym typeface="Arial"/>
              </a:rPr>
              <a:t>Sleep during a class.</a:t>
            </a:r>
            <a:endParaRPr/>
          </a:p>
          <a:p>
            <a:pPr marL="342905" marR="0" lvl="0" indent="-342905" algn="just" rtl="0">
              <a:lnSpc>
                <a:spcPct val="150000"/>
              </a:lnSpc>
              <a:spcBef>
                <a:spcPts val="0"/>
              </a:spcBef>
              <a:spcAft>
                <a:spcPts val="0"/>
              </a:spcAft>
              <a:buClr>
                <a:schemeClr val="lt1"/>
              </a:buClr>
              <a:buSzPts val="2000"/>
              <a:buFont typeface="Arial"/>
              <a:buChar char="•"/>
            </a:pPr>
            <a:r>
              <a:rPr lang="es-MX" sz="2000">
                <a:solidFill>
                  <a:schemeClr val="lt1"/>
                </a:solidFill>
                <a:latin typeface="Arial"/>
                <a:ea typeface="Arial"/>
                <a:cs typeface="Arial"/>
                <a:sym typeface="Arial"/>
              </a:rPr>
              <a:t>Read anything during class which is not related to class activities.</a:t>
            </a:r>
            <a:endParaRPr/>
          </a:p>
          <a:p>
            <a:pPr marL="342905" marR="0" lvl="0" indent="-342905" algn="just" rtl="0">
              <a:lnSpc>
                <a:spcPct val="150000"/>
              </a:lnSpc>
              <a:spcBef>
                <a:spcPts val="0"/>
              </a:spcBef>
              <a:spcAft>
                <a:spcPts val="0"/>
              </a:spcAft>
              <a:buClr>
                <a:schemeClr val="lt1"/>
              </a:buClr>
              <a:buSzPts val="2000"/>
              <a:buFont typeface="Arial"/>
              <a:buChar char="•"/>
            </a:pPr>
            <a:r>
              <a:rPr lang="es-MX" sz="2000">
                <a:solidFill>
                  <a:schemeClr val="lt1"/>
                </a:solidFill>
                <a:latin typeface="Arial"/>
                <a:ea typeface="Arial"/>
                <a:cs typeface="Arial"/>
                <a:sym typeface="Arial"/>
              </a:rPr>
              <a:t>Speak Spanish in class.</a:t>
            </a:r>
            <a:endParaRPr/>
          </a:p>
          <a:p>
            <a:pPr marL="342905" marR="0" lvl="0" indent="-342905" algn="just" rtl="0">
              <a:lnSpc>
                <a:spcPct val="150000"/>
              </a:lnSpc>
              <a:spcBef>
                <a:spcPts val="0"/>
              </a:spcBef>
              <a:spcAft>
                <a:spcPts val="0"/>
              </a:spcAft>
              <a:buClr>
                <a:schemeClr val="lt1"/>
              </a:buClr>
              <a:buSzPts val="2000"/>
              <a:buFont typeface="Arial"/>
              <a:buChar char="•"/>
            </a:pPr>
            <a:r>
              <a:rPr lang="es-MX" sz="2000">
                <a:solidFill>
                  <a:schemeClr val="lt1"/>
                </a:solidFill>
                <a:latin typeface="Arial"/>
                <a:ea typeface="Arial"/>
                <a:cs typeface="Arial"/>
                <a:sym typeface="Arial"/>
              </a:rPr>
              <a:t>Disrespect teacher or classmates during the class.</a:t>
            </a:r>
            <a:endParaRPr sz="2000">
              <a:solidFill>
                <a:schemeClr val="lt1"/>
              </a:solidFill>
              <a:latin typeface="Calibri"/>
              <a:ea typeface="Calibri"/>
              <a:cs typeface="Calibri"/>
              <a:sym typeface="Calibri"/>
            </a:endParaRPr>
          </a:p>
        </p:txBody>
      </p:sp>
      <p:sp>
        <p:nvSpPr>
          <p:cNvPr id="240" name="Google Shape;240;p22"/>
          <p:cNvSpPr/>
          <p:nvPr/>
        </p:nvSpPr>
        <p:spPr>
          <a:xfrm>
            <a:off x="2630484" y="605525"/>
            <a:ext cx="8890956" cy="1015663"/>
          </a:xfrm>
          <a:prstGeom prst="rect">
            <a:avLst/>
          </a:prstGeom>
          <a:solidFill>
            <a:schemeClr val="dk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MX" sz="2000" b="1">
                <a:solidFill>
                  <a:schemeClr val="lt1"/>
                </a:solidFill>
                <a:latin typeface="Arial"/>
                <a:ea typeface="Arial"/>
                <a:cs typeface="Arial"/>
                <a:sym typeface="Arial"/>
              </a:rPr>
              <a:t>Policies about being late and/or absent.</a:t>
            </a:r>
            <a:endParaRPr/>
          </a:p>
          <a:p>
            <a:pPr marL="0" marR="0" lvl="0" indent="0" algn="just" rtl="0">
              <a:lnSpc>
                <a:spcPct val="150000"/>
              </a:lnSpc>
              <a:spcBef>
                <a:spcPts val="0"/>
              </a:spcBef>
              <a:spcAft>
                <a:spcPts val="0"/>
              </a:spcAft>
              <a:buNone/>
            </a:pPr>
            <a:r>
              <a:rPr lang="es-MX" sz="2000">
                <a:solidFill>
                  <a:schemeClr val="lt1"/>
                </a:solidFill>
                <a:latin typeface="Arial"/>
                <a:ea typeface="Arial"/>
                <a:cs typeface="Arial"/>
                <a:sym typeface="Arial"/>
              </a:rPr>
              <a:t>In accordance to ENEP ‘s policies, you must attend 85% of class time hours.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3"/>
          <p:cNvSpPr txBox="1">
            <a:spLocks noGrp="1"/>
          </p:cNvSpPr>
          <p:nvPr>
            <p:ph type="title"/>
          </p:nvPr>
        </p:nvSpPr>
        <p:spPr>
          <a:xfrm>
            <a:off x="653413" y="4693024"/>
            <a:ext cx="7132433" cy="1675833"/>
          </a:xfrm>
          <a:prstGeom prst="rect">
            <a:avLst/>
          </a:prstGeom>
          <a:solidFill>
            <a:srgbClr val="FF0000"/>
          </a:solidFill>
          <a:ln>
            <a:noFill/>
          </a:ln>
          <a:effectLst>
            <a:outerShdw blurRad="190500" dist="228600" dir="2700000" algn="ctr">
              <a:srgbClr val="000000">
                <a:alpha val="29803"/>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s-MX">
                <a:latin typeface="Arial"/>
                <a:ea typeface="Arial"/>
                <a:cs typeface="Arial"/>
                <a:sym typeface="Arial"/>
              </a:rPr>
              <a:t>Treat each other with KINDNESS, DIGNITY AND RESPECT</a:t>
            </a:r>
            <a:endParaRPr>
              <a:latin typeface="Arial"/>
              <a:ea typeface="Arial"/>
              <a:cs typeface="Arial"/>
              <a:sym typeface="Arial"/>
            </a:endParaRPr>
          </a:p>
        </p:txBody>
      </p:sp>
      <p:sp>
        <p:nvSpPr>
          <p:cNvPr id="246" name="Google Shape;246;p23"/>
          <p:cNvSpPr txBox="1">
            <a:spLocks noGrp="1"/>
          </p:cNvSpPr>
          <p:nvPr>
            <p:ph type="body" idx="1"/>
          </p:nvPr>
        </p:nvSpPr>
        <p:spPr>
          <a:xfrm>
            <a:off x="653413" y="539398"/>
            <a:ext cx="3399855" cy="3629190"/>
          </a:xfrm>
          <a:prstGeom prst="rect">
            <a:avLst/>
          </a:prstGeom>
          <a:solidFill>
            <a:srgbClr val="548135"/>
          </a:solidFill>
          <a:ln>
            <a:noFill/>
          </a:ln>
          <a:effectLst>
            <a:outerShdw blurRad="190500" dist="228600" dir="2700000" algn="ctr">
              <a:srgbClr val="000000">
                <a:alpha val="29803"/>
              </a:srgbClr>
            </a:outerShdw>
          </a:effectLst>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lt1"/>
              </a:buClr>
              <a:buSzPts val="3600"/>
              <a:buFont typeface="Noto Sans Symbols"/>
              <a:buChar char="✔"/>
            </a:pPr>
            <a:r>
              <a:rPr lang="es-MX" sz="3600">
                <a:solidFill>
                  <a:schemeClr val="lt1"/>
                </a:solidFill>
                <a:latin typeface="Arial"/>
                <a:ea typeface="Arial"/>
                <a:cs typeface="Arial"/>
                <a:sym typeface="Arial"/>
              </a:rPr>
              <a:t>Respectful</a:t>
            </a:r>
            <a:endParaRPr sz="3600">
              <a:solidFill>
                <a:schemeClr val="lt1"/>
              </a:solidFill>
              <a:latin typeface="Arial"/>
              <a:ea typeface="Arial"/>
              <a:cs typeface="Arial"/>
              <a:sym typeface="Arial"/>
            </a:endParaRPr>
          </a:p>
          <a:p>
            <a:pPr marL="228600" lvl="0" indent="-228600" algn="l" rtl="0">
              <a:lnSpc>
                <a:spcPct val="90000"/>
              </a:lnSpc>
              <a:spcBef>
                <a:spcPts val="1000"/>
              </a:spcBef>
              <a:spcAft>
                <a:spcPts val="0"/>
              </a:spcAft>
              <a:buClr>
                <a:schemeClr val="lt1"/>
              </a:buClr>
              <a:buSzPts val="3600"/>
              <a:buFont typeface="Noto Sans Symbols"/>
              <a:buChar char="✔"/>
            </a:pPr>
            <a:r>
              <a:rPr lang="es-MX" sz="3600">
                <a:solidFill>
                  <a:schemeClr val="lt1"/>
                </a:solidFill>
                <a:latin typeface="Arial"/>
                <a:ea typeface="Arial"/>
                <a:cs typeface="Arial"/>
                <a:sym typeface="Arial"/>
              </a:rPr>
              <a:t>Honest</a:t>
            </a:r>
            <a:endParaRPr sz="3600">
              <a:solidFill>
                <a:schemeClr val="lt1"/>
              </a:solidFill>
              <a:latin typeface="Arial"/>
              <a:ea typeface="Arial"/>
              <a:cs typeface="Arial"/>
              <a:sym typeface="Arial"/>
            </a:endParaRPr>
          </a:p>
          <a:p>
            <a:pPr marL="228600" lvl="0" indent="-228600" algn="l" rtl="0">
              <a:lnSpc>
                <a:spcPct val="90000"/>
              </a:lnSpc>
              <a:spcBef>
                <a:spcPts val="1000"/>
              </a:spcBef>
              <a:spcAft>
                <a:spcPts val="0"/>
              </a:spcAft>
              <a:buClr>
                <a:schemeClr val="lt1"/>
              </a:buClr>
              <a:buSzPts val="3600"/>
              <a:buFont typeface="Noto Sans Symbols"/>
              <a:buChar char="✔"/>
            </a:pPr>
            <a:r>
              <a:rPr lang="es-MX" sz="3600">
                <a:solidFill>
                  <a:schemeClr val="lt1"/>
                </a:solidFill>
                <a:latin typeface="Arial"/>
                <a:ea typeface="Arial"/>
                <a:cs typeface="Arial"/>
                <a:sym typeface="Arial"/>
              </a:rPr>
              <a:t>Patient </a:t>
            </a:r>
            <a:endParaRPr sz="3600">
              <a:solidFill>
                <a:schemeClr val="lt1"/>
              </a:solidFill>
              <a:latin typeface="Arial"/>
              <a:ea typeface="Arial"/>
              <a:cs typeface="Arial"/>
              <a:sym typeface="Arial"/>
            </a:endParaRPr>
          </a:p>
          <a:p>
            <a:pPr marL="228600" lvl="0" indent="-228600" algn="l" rtl="0">
              <a:lnSpc>
                <a:spcPct val="90000"/>
              </a:lnSpc>
              <a:spcBef>
                <a:spcPts val="1000"/>
              </a:spcBef>
              <a:spcAft>
                <a:spcPts val="0"/>
              </a:spcAft>
              <a:buClr>
                <a:schemeClr val="lt1"/>
              </a:buClr>
              <a:buSzPts val="3600"/>
              <a:buFont typeface="Noto Sans Symbols"/>
              <a:buChar char="✔"/>
            </a:pPr>
            <a:r>
              <a:rPr lang="es-MX" sz="3600">
                <a:solidFill>
                  <a:schemeClr val="lt1"/>
                </a:solidFill>
                <a:latin typeface="Arial"/>
                <a:ea typeface="Arial"/>
                <a:cs typeface="Arial"/>
                <a:sym typeface="Arial"/>
              </a:rPr>
              <a:t>Neat</a:t>
            </a:r>
            <a:endParaRPr sz="3600">
              <a:solidFill>
                <a:schemeClr val="lt1"/>
              </a:solidFill>
              <a:latin typeface="Arial"/>
              <a:ea typeface="Arial"/>
              <a:cs typeface="Arial"/>
              <a:sym typeface="Arial"/>
            </a:endParaRPr>
          </a:p>
          <a:p>
            <a:pPr marL="228600" lvl="0" indent="-228600" algn="l" rtl="0">
              <a:lnSpc>
                <a:spcPct val="90000"/>
              </a:lnSpc>
              <a:spcBef>
                <a:spcPts val="1000"/>
              </a:spcBef>
              <a:spcAft>
                <a:spcPts val="0"/>
              </a:spcAft>
              <a:buClr>
                <a:schemeClr val="lt1"/>
              </a:buClr>
              <a:buSzPts val="3600"/>
              <a:buFont typeface="Noto Sans Symbols"/>
              <a:buChar char="✔"/>
            </a:pPr>
            <a:r>
              <a:rPr lang="es-MX" sz="3600">
                <a:solidFill>
                  <a:schemeClr val="lt1"/>
                </a:solidFill>
                <a:latin typeface="Arial"/>
                <a:ea typeface="Arial"/>
                <a:cs typeface="Arial"/>
                <a:sym typeface="Arial"/>
              </a:rPr>
              <a:t>Tolerant</a:t>
            </a:r>
            <a:endParaRPr sz="3600">
              <a:solidFill>
                <a:schemeClr val="lt1"/>
              </a:solidFill>
              <a:latin typeface="Arial"/>
              <a:ea typeface="Arial"/>
              <a:cs typeface="Arial"/>
              <a:sym typeface="Arial"/>
            </a:endParaRPr>
          </a:p>
          <a:p>
            <a:pPr marL="228600" lvl="0" indent="-228600" algn="l" rtl="0">
              <a:lnSpc>
                <a:spcPct val="90000"/>
              </a:lnSpc>
              <a:spcBef>
                <a:spcPts val="1000"/>
              </a:spcBef>
              <a:spcAft>
                <a:spcPts val="0"/>
              </a:spcAft>
              <a:buClr>
                <a:schemeClr val="lt1"/>
              </a:buClr>
              <a:buSzPts val="3600"/>
              <a:buFont typeface="Noto Sans Symbols"/>
              <a:buChar char="✔"/>
            </a:pPr>
            <a:r>
              <a:rPr lang="es-MX" sz="3600">
                <a:solidFill>
                  <a:schemeClr val="lt1"/>
                </a:solidFill>
                <a:latin typeface="Arial"/>
                <a:ea typeface="Arial"/>
                <a:cs typeface="Arial"/>
                <a:sym typeface="Arial"/>
              </a:rPr>
              <a:t>Participative</a:t>
            </a:r>
            <a:endParaRPr sz="3600">
              <a:solidFill>
                <a:schemeClr val="lt1"/>
              </a:solidFill>
              <a:latin typeface="Arial"/>
              <a:ea typeface="Arial"/>
              <a:cs typeface="Arial"/>
              <a:sym typeface="Arial"/>
            </a:endParaRPr>
          </a:p>
          <a:p>
            <a:pPr marL="0" lvl="0" indent="0" algn="l" rtl="0">
              <a:lnSpc>
                <a:spcPct val="90000"/>
              </a:lnSpc>
              <a:spcBef>
                <a:spcPts val="1000"/>
              </a:spcBef>
              <a:spcAft>
                <a:spcPts val="0"/>
              </a:spcAft>
              <a:buClr>
                <a:schemeClr val="dk1"/>
              </a:buClr>
              <a:buSzPts val="3600"/>
              <a:buNone/>
            </a:pPr>
            <a:endParaRPr sz="3600">
              <a:latin typeface="Arial"/>
              <a:ea typeface="Arial"/>
              <a:cs typeface="Arial"/>
              <a:sym typeface="Arial"/>
            </a:endParaRPr>
          </a:p>
          <a:p>
            <a:pPr marL="228600" lvl="0" indent="0" algn="l" rtl="0">
              <a:lnSpc>
                <a:spcPct val="90000"/>
              </a:lnSpc>
              <a:spcBef>
                <a:spcPts val="1000"/>
              </a:spcBef>
              <a:spcAft>
                <a:spcPts val="0"/>
              </a:spcAft>
              <a:buClr>
                <a:schemeClr val="dk1"/>
              </a:buClr>
              <a:buSzPts val="3600"/>
              <a:buNone/>
            </a:pPr>
            <a:endParaRPr sz="3600">
              <a:latin typeface="Arial"/>
              <a:ea typeface="Arial"/>
              <a:cs typeface="Arial"/>
              <a:sym typeface="Arial"/>
            </a:endParaRPr>
          </a:p>
          <a:p>
            <a:pPr marL="228600" lvl="0" indent="0" algn="l" rtl="0">
              <a:lnSpc>
                <a:spcPct val="90000"/>
              </a:lnSpc>
              <a:spcBef>
                <a:spcPts val="1000"/>
              </a:spcBef>
              <a:spcAft>
                <a:spcPts val="0"/>
              </a:spcAft>
              <a:buClr>
                <a:schemeClr val="dk1"/>
              </a:buClr>
              <a:buSzPts val="3600"/>
              <a:buNone/>
            </a:pPr>
            <a:endParaRPr sz="3600">
              <a:latin typeface="Arial"/>
              <a:ea typeface="Arial"/>
              <a:cs typeface="Arial"/>
              <a:sym typeface="Arial"/>
            </a:endParaRPr>
          </a:p>
          <a:p>
            <a:pPr marL="228600" lvl="0" indent="0" algn="l" rtl="0">
              <a:lnSpc>
                <a:spcPct val="90000"/>
              </a:lnSpc>
              <a:spcBef>
                <a:spcPts val="1000"/>
              </a:spcBef>
              <a:spcAft>
                <a:spcPts val="0"/>
              </a:spcAft>
              <a:buClr>
                <a:schemeClr val="dk1"/>
              </a:buClr>
              <a:buSzPts val="3600"/>
              <a:buNone/>
            </a:pPr>
            <a:endParaRPr sz="3600">
              <a:latin typeface="Arial"/>
              <a:ea typeface="Arial"/>
              <a:cs typeface="Arial"/>
              <a:sym typeface="Arial"/>
            </a:endParaRPr>
          </a:p>
          <a:p>
            <a:pPr marL="228600" lvl="0" indent="0" algn="l" rtl="0">
              <a:lnSpc>
                <a:spcPct val="90000"/>
              </a:lnSpc>
              <a:spcBef>
                <a:spcPts val="1000"/>
              </a:spcBef>
              <a:spcAft>
                <a:spcPts val="0"/>
              </a:spcAft>
              <a:buClr>
                <a:schemeClr val="dk1"/>
              </a:buClr>
              <a:buSzPts val="3600"/>
              <a:buNone/>
            </a:pPr>
            <a:endParaRPr sz="3600">
              <a:latin typeface="Arial"/>
              <a:ea typeface="Arial"/>
              <a:cs typeface="Arial"/>
              <a:sym typeface="Arial"/>
            </a:endParaRPr>
          </a:p>
          <a:p>
            <a:pPr marL="228600" lvl="0" indent="-228600" algn="l" rtl="0">
              <a:lnSpc>
                <a:spcPct val="90000"/>
              </a:lnSpc>
              <a:spcBef>
                <a:spcPts val="1000"/>
              </a:spcBef>
              <a:spcAft>
                <a:spcPts val="0"/>
              </a:spcAft>
              <a:buClr>
                <a:schemeClr val="dk1"/>
              </a:buClr>
              <a:buSzPts val="2800"/>
              <a:buFont typeface="Noto Sans Symbols"/>
              <a:buNone/>
            </a:pPr>
            <a:endParaRPr>
              <a:latin typeface="Arial"/>
              <a:ea typeface="Arial"/>
              <a:cs typeface="Arial"/>
              <a:sym typeface="Arial"/>
            </a:endParaRPr>
          </a:p>
          <a:p>
            <a:pPr marL="228600" lvl="0" indent="-228600" algn="l" rtl="0">
              <a:lnSpc>
                <a:spcPct val="90000"/>
              </a:lnSpc>
              <a:spcBef>
                <a:spcPts val="1000"/>
              </a:spcBef>
              <a:spcAft>
                <a:spcPts val="0"/>
              </a:spcAft>
              <a:buClr>
                <a:schemeClr val="dk1"/>
              </a:buClr>
              <a:buSzPts val="2800"/>
              <a:buFont typeface="Noto Sans Symbols"/>
              <a:buNone/>
            </a:pPr>
            <a:endParaRPr>
              <a:latin typeface="Arial"/>
              <a:ea typeface="Arial"/>
              <a:cs typeface="Arial"/>
              <a:sym typeface="Arial"/>
            </a:endParaRPr>
          </a:p>
          <a:p>
            <a:pPr marL="228600" lvl="0" indent="-228600" algn="l" rtl="0">
              <a:lnSpc>
                <a:spcPct val="90000"/>
              </a:lnSpc>
              <a:spcBef>
                <a:spcPts val="1000"/>
              </a:spcBef>
              <a:spcAft>
                <a:spcPts val="0"/>
              </a:spcAft>
              <a:buClr>
                <a:schemeClr val="dk1"/>
              </a:buClr>
              <a:buSzPts val="2800"/>
              <a:buFont typeface="Noto Sans Symbols"/>
              <a:buNone/>
            </a:pPr>
            <a:endParaRPr>
              <a:latin typeface="Arial"/>
              <a:ea typeface="Arial"/>
              <a:cs typeface="Arial"/>
              <a:sym typeface="Arial"/>
            </a:endParaRPr>
          </a:p>
        </p:txBody>
      </p:sp>
      <p:sp>
        <p:nvSpPr>
          <p:cNvPr id="247" name="Google Shape;247;p23"/>
          <p:cNvSpPr txBox="1">
            <a:spLocks noGrp="1"/>
          </p:cNvSpPr>
          <p:nvPr>
            <p:ph type="body" idx="2"/>
          </p:nvPr>
        </p:nvSpPr>
        <p:spPr>
          <a:xfrm>
            <a:off x="8029271" y="539261"/>
            <a:ext cx="3801658" cy="2609897"/>
          </a:xfrm>
          <a:prstGeom prst="rect">
            <a:avLst/>
          </a:prstGeom>
          <a:solidFill>
            <a:srgbClr val="548135"/>
          </a:solidFill>
          <a:ln>
            <a:noFill/>
          </a:ln>
          <a:effectLst>
            <a:outerShdw blurRad="190500" dist="228600" dir="2700000" algn="ctr">
              <a:srgbClr val="000000">
                <a:alpha val="29803"/>
              </a:srgbClr>
            </a:outerShdw>
          </a:effectLst>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3600"/>
              <a:buFont typeface="Noto Sans Symbols"/>
              <a:buChar char="✔"/>
            </a:pPr>
            <a:r>
              <a:rPr lang="es-MX" sz="3600" dirty="0">
                <a:solidFill>
                  <a:schemeClr val="lt1"/>
                </a:solidFill>
                <a:latin typeface="Arial"/>
                <a:ea typeface="Arial"/>
                <a:cs typeface="Arial"/>
                <a:sym typeface="Arial"/>
              </a:rPr>
              <a:t>Receptive</a:t>
            </a:r>
            <a:endParaRPr sz="3600" dirty="0">
              <a:solidFill>
                <a:schemeClr val="lt1"/>
              </a:solidFill>
              <a:latin typeface="Arial"/>
              <a:ea typeface="Arial"/>
              <a:cs typeface="Arial"/>
              <a:sym typeface="Arial"/>
            </a:endParaRPr>
          </a:p>
          <a:p>
            <a:pPr marL="228600" lvl="0" indent="-228600" algn="l" rtl="0">
              <a:lnSpc>
                <a:spcPct val="90000"/>
              </a:lnSpc>
              <a:spcBef>
                <a:spcPts val="1000"/>
              </a:spcBef>
              <a:spcAft>
                <a:spcPts val="0"/>
              </a:spcAft>
              <a:buClr>
                <a:schemeClr val="lt1"/>
              </a:buClr>
              <a:buSzPts val="3600"/>
              <a:buFont typeface="Noto Sans Symbols"/>
              <a:buChar char="✔"/>
            </a:pPr>
            <a:r>
              <a:rPr lang="es-MX" sz="3600" dirty="0" err="1">
                <a:solidFill>
                  <a:schemeClr val="lt1"/>
                </a:solidFill>
                <a:latin typeface="Arial"/>
                <a:ea typeface="Arial"/>
                <a:cs typeface="Arial"/>
                <a:sym typeface="Arial"/>
              </a:rPr>
              <a:t>Confident</a:t>
            </a:r>
            <a:endParaRPr sz="3600" dirty="0">
              <a:solidFill>
                <a:schemeClr val="lt1"/>
              </a:solidFill>
              <a:latin typeface="Arial"/>
              <a:ea typeface="Arial"/>
              <a:cs typeface="Arial"/>
              <a:sym typeface="Arial"/>
            </a:endParaRPr>
          </a:p>
          <a:p>
            <a:pPr marL="228600" lvl="0" indent="-228600" algn="l" rtl="0">
              <a:lnSpc>
                <a:spcPct val="90000"/>
              </a:lnSpc>
              <a:spcBef>
                <a:spcPts val="1000"/>
              </a:spcBef>
              <a:spcAft>
                <a:spcPts val="0"/>
              </a:spcAft>
              <a:buClr>
                <a:schemeClr val="lt1"/>
              </a:buClr>
              <a:buSzPts val="3600"/>
              <a:buFont typeface="Noto Sans Symbols"/>
              <a:buChar char="✔"/>
            </a:pPr>
            <a:r>
              <a:rPr lang="es-MX" sz="3600" dirty="0">
                <a:solidFill>
                  <a:schemeClr val="lt1"/>
                </a:solidFill>
                <a:latin typeface="Arial"/>
                <a:ea typeface="Arial"/>
                <a:cs typeface="Arial"/>
                <a:sym typeface="Arial"/>
              </a:rPr>
              <a:t>Positive</a:t>
            </a:r>
            <a:endParaRPr dirty="0"/>
          </a:p>
          <a:p>
            <a:pPr marL="228600" lvl="0" indent="-228600" algn="l" rtl="0">
              <a:lnSpc>
                <a:spcPct val="90000"/>
              </a:lnSpc>
              <a:spcBef>
                <a:spcPts val="1000"/>
              </a:spcBef>
              <a:spcAft>
                <a:spcPts val="0"/>
              </a:spcAft>
              <a:buClr>
                <a:schemeClr val="lt1"/>
              </a:buClr>
              <a:buSzPts val="3600"/>
              <a:buFont typeface="Noto Sans Symbols"/>
              <a:buChar char="✔"/>
            </a:pPr>
            <a:r>
              <a:rPr lang="es-MX" sz="3600" dirty="0">
                <a:solidFill>
                  <a:schemeClr val="lt1"/>
                </a:solidFill>
                <a:latin typeface="Arial"/>
                <a:ea typeface="Arial"/>
                <a:cs typeface="Arial"/>
                <a:sym typeface="Arial"/>
              </a:rPr>
              <a:t>INTERESTED</a:t>
            </a:r>
            <a:endParaRPr dirty="0"/>
          </a:p>
          <a:p>
            <a:pPr marL="0" lvl="0" indent="0" algn="l" rtl="0">
              <a:lnSpc>
                <a:spcPct val="90000"/>
              </a:lnSpc>
              <a:spcBef>
                <a:spcPts val="1000"/>
              </a:spcBef>
              <a:spcAft>
                <a:spcPts val="0"/>
              </a:spcAft>
              <a:buClr>
                <a:schemeClr val="dk1"/>
              </a:buClr>
              <a:buSzPts val="3600"/>
              <a:buNone/>
            </a:pPr>
            <a:endParaRPr sz="3600" dirty="0">
              <a:solidFill>
                <a:schemeClr val="lt1"/>
              </a:solidFill>
              <a:latin typeface="Arial"/>
              <a:ea typeface="Arial"/>
              <a:cs typeface="Arial"/>
              <a:sym typeface="Arial"/>
            </a:endParaRPr>
          </a:p>
        </p:txBody>
      </p:sp>
      <p:pic>
        <p:nvPicPr>
          <p:cNvPr id="248" name="Google Shape;248;p23" descr="Resultado de imagen para concentrate"/>
          <p:cNvPicPr preferRelativeResize="0"/>
          <p:nvPr/>
        </p:nvPicPr>
        <p:blipFill rotWithShape="1">
          <a:blip r:embed="rId3">
            <a:alphaModFix/>
          </a:blip>
          <a:srcRect b="8015"/>
          <a:stretch/>
        </p:blipFill>
        <p:spPr>
          <a:xfrm>
            <a:off x="4219629" y="1923314"/>
            <a:ext cx="3399855" cy="2245274"/>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249" name="Google Shape;249;p23"/>
          <p:cNvSpPr txBox="1"/>
          <p:nvPr/>
        </p:nvSpPr>
        <p:spPr>
          <a:xfrm>
            <a:off x="5228660" y="525193"/>
            <a:ext cx="1769107" cy="754488"/>
          </a:xfrm>
          <a:prstGeom prst="rect">
            <a:avLst/>
          </a:prstGeom>
          <a:solidFill>
            <a:srgbClr val="7030A0"/>
          </a:solidFill>
          <a:ln>
            <a:noFill/>
          </a:ln>
          <a:effectLst>
            <a:outerShdw blurRad="190500" dist="228600" dir="2700000" algn="ctr">
              <a:srgbClr val="000000">
                <a:alpha val="29803"/>
              </a:srgbClr>
            </a:outerShdw>
          </a:effectLst>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Arial"/>
              <a:buNone/>
            </a:pPr>
            <a:r>
              <a:rPr lang="es-MX" sz="4400">
                <a:solidFill>
                  <a:schemeClr val="dk1"/>
                </a:solidFill>
                <a:latin typeface="Arial"/>
                <a:ea typeface="Arial"/>
                <a:cs typeface="Arial"/>
                <a:sym typeface="Arial"/>
              </a:rPr>
              <a:t>BE….</a:t>
            </a:r>
            <a:endParaRPr sz="4400">
              <a:solidFill>
                <a:schemeClr val="dk1"/>
              </a:solidFill>
              <a:latin typeface="Arial"/>
              <a:ea typeface="Arial"/>
              <a:cs typeface="Arial"/>
              <a:sym typeface="Arial"/>
            </a:endParaRPr>
          </a:p>
        </p:txBody>
      </p:sp>
      <p:sp>
        <p:nvSpPr>
          <p:cNvPr id="250" name="Google Shape;250;p23"/>
          <p:cNvSpPr/>
          <p:nvPr/>
        </p:nvSpPr>
        <p:spPr>
          <a:xfrm>
            <a:off x="7892662" y="3806977"/>
            <a:ext cx="4075539"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4000" b="1">
                <a:solidFill>
                  <a:schemeClr val="accent4"/>
                </a:solidFill>
                <a:latin typeface="Arial"/>
                <a:ea typeface="Arial"/>
                <a:cs typeface="Arial"/>
                <a:sym typeface="Arial"/>
              </a:rPr>
              <a:t>CONCENTRATE</a:t>
            </a:r>
            <a:endParaRPr/>
          </a:p>
          <a:p>
            <a:pPr marL="0" marR="0" lvl="0" indent="0" algn="ctr" rtl="0">
              <a:spcBef>
                <a:spcPts val="0"/>
              </a:spcBef>
              <a:spcAft>
                <a:spcPts val="0"/>
              </a:spcAft>
              <a:buNone/>
            </a:pPr>
            <a:r>
              <a:rPr lang="es-MX" sz="4000" b="1">
                <a:solidFill>
                  <a:schemeClr val="accent4"/>
                </a:solidFill>
                <a:latin typeface="Arial"/>
                <a:ea typeface="Arial"/>
                <a:cs typeface="Arial"/>
                <a:sym typeface="Arial"/>
              </a:rPr>
              <a:t>AND </a:t>
            </a:r>
            <a:endParaRPr/>
          </a:p>
          <a:p>
            <a:pPr marL="0" marR="0" lvl="0" indent="0" algn="ctr" rtl="0">
              <a:spcBef>
                <a:spcPts val="0"/>
              </a:spcBef>
              <a:spcAft>
                <a:spcPts val="0"/>
              </a:spcAft>
              <a:buNone/>
            </a:pPr>
            <a:r>
              <a:rPr lang="es-MX" sz="4000" b="1">
                <a:solidFill>
                  <a:schemeClr val="accent4"/>
                </a:solidFill>
                <a:latin typeface="Arial"/>
                <a:ea typeface="Arial"/>
                <a:cs typeface="Arial"/>
                <a:sym typeface="Arial"/>
              </a:rPr>
              <a:t>HAVE FUN!</a:t>
            </a:r>
            <a:endParaRPr sz="4000" b="1">
              <a:solidFill>
                <a:schemeClr val="accent4"/>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24"/>
          <p:cNvPicPr preferRelativeResize="0"/>
          <p:nvPr/>
        </p:nvPicPr>
        <p:blipFill rotWithShape="1">
          <a:blip r:embed="rId3">
            <a:alphaModFix/>
          </a:blip>
          <a:srcRect/>
          <a:stretch/>
        </p:blipFill>
        <p:spPr>
          <a:xfrm>
            <a:off x="1" y="0"/>
            <a:ext cx="12191999" cy="6858000"/>
          </a:xfrm>
          <a:prstGeom prst="rect">
            <a:avLst/>
          </a:prstGeom>
          <a:noFill/>
          <a:ln>
            <a:noFill/>
          </a:ln>
        </p:spPr>
      </p:pic>
      <p:sp>
        <p:nvSpPr>
          <p:cNvPr id="256" name="Google Shape;256;p24"/>
          <p:cNvSpPr txBox="1">
            <a:spLocks noGrp="1"/>
          </p:cNvSpPr>
          <p:nvPr>
            <p:ph type="body" idx="1"/>
          </p:nvPr>
        </p:nvSpPr>
        <p:spPr>
          <a:xfrm>
            <a:off x="329277" y="156469"/>
            <a:ext cx="10972799" cy="6701531"/>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2000"/>
              <a:buNone/>
            </a:pPr>
            <a:r>
              <a:rPr lang="es-MX" sz="2000" b="1">
                <a:latin typeface="Arial"/>
                <a:ea typeface="Arial"/>
                <a:cs typeface="Arial"/>
                <a:sym typeface="Arial"/>
              </a:rPr>
              <a:t>Cultural notes:</a:t>
            </a:r>
            <a:endParaRPr/>
          </a:p>
          <a:p>
            <a:pPr marL="0" lvl="0" indent="0" algn="just" rtl="0">
              <a:lnSpc>
                <a:spcPct val="150000"/>
              </a:lnSpc>
              <a:spcBef>
                <a:spcPts val="1000"/>
              </a:spcBef>
              <a:spcAft>
                <a:spcPts val="0"/>
              </a:spcAft>
              <a:buClr>
                <a:schemeClr val="dk1"/>
              </a:buClr>
              <a:buSzPts val="2000"/>
              <a:buNone/>
            </a:pPr>
            <a:r>
              <a:rPr lang="es-MX" sz="2000">
                <a:latin typeface="Arial"/>
                <a:ea typeface="Arial"/>
                <a:cs typeface="Arial"/>
                <a:sym typeface="Arial"/>
              </a:rPr>
              <a:t>If you are late for some reason, please come in quietly and sit down. Do not disrupt the class saying hello, greeting classmates, etc.</a:t>
            </a:r>
            <a:endParaRPr/>
          </a:p>
          <a:p>
            <a:pPr marL="0" lvl="0" indent="0" algn="just" rtl="0">
              <a:lnSpc>
                <a:spcPct val="150000"/>
              </a:lnSpc>
              <a:spcBef>
                <a:spcPts val="1000"/>
              </a:spcBef>
              <a:spcAft>
                <a:spcPts val="0"/>
              </a:spcAft>
              <a:buClr>
                <a:schemeClr val="dk1"/>
              </a:buClr>
              <a:buSzPts val="2000"/>
              <a:buNone/>
            </a:pPr>
            <a:r>
              <a:rPr lang="es-MX" sz="2000">
                <a:latin typeface="Arial"/>
                <a:ea typeface="Arial"/>
                <a:cs typeface="Arial"/>
                <a:sym typeface="Arial"/>
              </a:rPr>
              <a:t>Please do not attempt to negotiate with the instructor. It is very rude and disrespectful to negotiate grades, minutes, etc.</a:t>
            </a:r>
            <a:endParaRPr/>
          </a:p>
          <a:p>
            <a:pPr marL="0" lvl="0" indent="0" algn="just" rtl="0">
              <a:lnSpc>
                <a:spcPct val="150000"/>
              </a:lnSpc>
              <a:spcBef>
                <a:spcPts val="1000"/>
              </a:spcBef>
              <a:spcAft>
                <a:spcPts val="0"/>
              </a:spcAft>
              <a:buClr>
                <a:schemeClr val="dk1"/>
              </a:buClr>
              <a:buSzPts val="2000"/>
              <a:buNone/>
            </a:pPr>
            <a:r>
              <a:rPr lang="es-MX" sz="2000">
                <a:latin typeface="Arial"/>
                <a:ea typeface="Arial"/>
                <a:cs typeface="Arial"/>
                <a:sym typeface="Arial"/>
              </a:rPr>
              <a:t>The only way to learn when you are misunderstanding is by asking questions.</a:t>
            </a:r>
            <a:endParaRPr/>
          </a:p>
          <a:p>
            <a:pPr marL="0" lvl="0" indent="0" algn="just" rtl="0">
              <a:lnSpc>
                <a:spcPct val="150000"/>
              </a:lnSpc>
              <a:spcBef>
                <a:spcPts val="1000"/>
              </a:spcBef>
              <a:spcAft>
                <a:spcPts val="0"/>
              </a:spcAft>
              <a:buClr>
                <a:schemeClr val="dk1"/>
              </a:buClr>
              <a:buSzPts val="2000"/>
              <a:buNone/>
            </a:pPr>
            <a:r>
              <a:rPr lang="es-MX" sz="2000">
                <a:latin typeface="Arial"/>
                <a:ea typeface="Arial"/>
                <a:cs typeface="Arial"/>
                <a:sym typeface="Arial"/>
              </a:rPr>
              <a:t>You may call me Miss, teacher, Miss Mary</a:t>
            </a:r>
            <a:endParaRPr/>
          </a:p>
          <a:p>
            <a:pPr marL="0" lvl="0" indent="0" algn="just" rtl="0">
              <a:lnSpc>
                <a:spcPct val="150000"/>
              </a:lnSpc>
              <a:spcBef>
                <a:spcPts val="1000"/>
              </a:spcBef>
              <a:spcAft>
                <a:spcPts val="0"/>
              </a:spcAft>
              <a:buClr>
                <a:schemeClr val="dk1"/>
              </a:buClr>
              <a:buSzPts val="2000"/>
              <a:buNone/>
            </a:pPr>
            <a:r>
              <a:rPr lang="es-MX" sz="2000">
                <a:latin typeface="Arial"/>
                <a:ea typeface="Arial"/>
                <a:cs typeface="Arial"/>
                <a:sym typeface="Arial"/>
              </a:rPr>
              <a:t>I look forward to a very good session. </a:t>
            </a:r>
            <a:endParaRPr/>
          </a:p>
          <a:p>
            <a:pPr marL="0" lvl="0" indent="0" algn="just" rtl="0">
              <a:lnSpc>
                <a:spcPct val="150000"/>
              </a:lnSpc>
              <a:spcBef>
                <a:spcPts val="1000"/>
              </a:spcBef>
              <a:spcAft>
                <a:spcPts val="0"/>
              </a:spcAft>
              <a:buClr>
                <a:schemeClr val="dk1"/>
              </a:buClr>
              <a:buSzPts val="2000"/>
              <a:buNone/>
            </a:pPr>
            <a:r>
              <a:rPr lang="es-MX" sz="2000">
                <a:latin typeface="Arial"/>
                <a:ea typeface="Arial"/>
                <a:cs typeface="Arial"/>
                <a:sym typeface="Arial"/>
              </a:rPr>
              <a:t>Thank you for your interest in learning English!</a:t>
            </a:r>
            <a:endParaRPr/>
          </a:p>
          <a:p>
            <a:pPr marL="0" lvl="0" indent="0" algn="just" rtl="0">
              <a:lnSpc>
                <a:spcPct val="150000"/>
              </a:lnSpc>
              <a:spcBef>
                <a:spcPts val="1000"/>
              </a:spcBef>
              <a:spcAft>
                <a:spcPts val="0"/>
              </a:spcAft>
              <a:buClr>
                <a:schemeClr val="dk1"/>
              </a:buClr>
              <a:buSzPts val="2000"/>
              <a:buNone/>
            </a:pPr>
            <a:r>
              <a:rPr lang="es-MX" sz="2000" b="1">
                <a:latin typeface="Comic Sans MS"/>
                <a:ea typeface="Comic Sans MS"/>
                <a:cs typeface="Comic Sans MS"/>
                <a:sym typeface="Comic Sans MS"/>
              </a:rPr>
              <a:t>If you really want to improve your English, please remember: </a:t>
            </a:r>
            <a:endParaRPr/>
          </a:p>
          <a:p>
            <a:pPr marL="0" lvl="0" indent="0" algn="just" rtl="0">
              <a:lnSpc>
                <a:spcPct val="150000"/>
              </a:lnSpc>
              <a:spcBef>
                <a:spcPts val="1000"/>
              </a:spcBef>
              <a:spcAft>
                <a:spcPts val="0"/>
              </a:spcAft>
              <a:buClr>
                <a:schemeClr val="dk1"/>
              </a:buClr>
              <a:buSzPts val="2000"/>
              <a:buNone/>
            </a:pPr>
            <a:r>
              <a:rPr lang="es-MX" sz="2000" b="1">
                <a:latin typeface="Comic Sans MS"/>
                <a:ea typeface="Comic Sans MS"/>
                <a:cs typeface="Comic Sans MS"/>
                <a:sym typeface="Comic Sans MS"/>
              </a:rPr>
              <a:t>The more you use English, the faster you will learn.</a:t>
            </a:r>
            <a:endParaRPr/>
          </a:p>
          <a:p>
            <a:pPr marL="0" lvl="0" indent="0" algn="just" rtl="0">
              <a:lnSpc>
                <a:spcPct val="150000"/>
              </a:lnSpc>
              <a:spcBef>
                <a:spcPts val="1000"/>
              </a:spcBef>
              <a:spcAft>
                <a:spcPts val="0"/>
              </a:spcAft>
              <a:buClr>
                <a:schemeClr val="dk1"/>
              </a:buClr>
              <a:buSzPts val="2000"/>
              <a:buNone/>
            </a:pPr>
            <a:r>
              <a:rPr lang="es-MX" sz="2000" b="1">
                <a:latin typeface="Comic Sans MS"/>
                <a:ea typeface="Comic Sans MS"/>
                <a:cs typeface="Comic Sans MS"/>
                <a:sym typeface="Comic Sans MS"/>
              </a:rPr>
              <a:t>YOU CAN DO IT!</a:t>
            </a:r>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471738" y="285750"/>
            <a:ext cx="7100887" cy="830997"/>
          </a:xfrm>
          <a:prstGeom prst="rect">
            <a:avLst/>
          </a:prstGeom>
          <a:noFill/>
        </p:spPr>
        <p:txBody>
          <a:bodyPr wrap="square" rtlCol="0">
            <a:spAutoFit/>
          </a:bodyPr>
          <a:lstStyle/>
          <a:p>
            <a:pPr algn="ctr"/>
            <a:r>
              <a:rPr lang="en-US" sz="2400" b="1" dirty="0"/>
              <a:t>TEACHER’S ROLE</a:t>
            </a:r>
          </a:p>
          <a:p>
            <a:pPr algn="ctr"/>
            <a:r>
              <a:rPr lang="en-US" sz="2400" b="1" dirty="0"/>
              <a:t>A facilitator/guide who develops and promotes</a:t>
            </a:r>
            <a:endParaRPr lang="es-ES" sz="2400" b="1" dirty="0"/>
          </a:p>
        </p:txBody>
      </p:sp>
      <p:pic>
        <p:nvPicPr>
          <p:cNvPr id="1026" name="Picture 2" descr="What works in online distance teaching and lea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508" y="1349447"/>
            <a:ext cx="5929345" cy="5508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034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5474" y="249216"/>
            <a:ext cx="10515600" cy="768216"/>
          </a:xfrm>
        </p:spPr>
        <p:txBody>
          <a:bodyPr/>
          <a:lstStyle/>
          <a:p>
            <a:pPr algn="ctr"/>
            <a:r>
              <a:rPr lang="en-US" b="1" dirty="0">
                <a:latin typeface="Arial" panose="020B0604020202020204" pitchFamily="34" charset="0"/>
                <a:cs typeface="Arial" panose="020B0604020202020204" pitchFamily="34" charset="0"/>
              </a:rPr>
              <a:t>STUDENT’S ROLE (</a:t>
            </a:r>
            <a:r>
              <a:rPr lang="en-US" b="1" dirty="0" err="1">
                <a:latin typeface="Arial" panose="020B0604020202020204" pitchFamily="34" charset="0"/>
                <a:cs typeface="Arial" panose="020B0604020202020204" pitchFamily="34" charset="0"/>
              </a:rPr>
              <a:t>Mentimeter</a:t>
            </a:r>
            <a:r>
              <a:rPr lang="en-US" b="1" dirty="0">
                <a:latin typeface="Arial" panose="020B0604020202020204" pitchFamily="34" charset="0"/>
                <a:cs typeface="Arial" panose="020B0604020202020204" pitchFamily="34" charset="0"/>
              </a:rPr>
              <a:t>)</a:t>
            </a:r>
            <a:endParaRPr lang="es-ES" b="1" dirty="0">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a:blip r:embed="rId2"/>
          <a:stretch>
            <a:fillRect/>
          </a:stretch>
        </p:blipFill>
        <p:spPr>
          <a:xfrm>
            <a:off x="1764327" y="1017432"/>
            <a:ext cx="7806057" cy="5847008"/>
          </a:xfrm>
          <a:prstGeom prst="rect">
            <a:avLst/>
          </a:prstGeom>
        </p:spPr>
      </p:pic>
    </p:spTree>
    <p:extLst>
      <p:ext uri="{BB962C8B-B14F-4D97-AF65-F5344CB8AC3E}">
        <p14:creationId xmlns:p14="http://schemas.microsoft.com/office/powerpoint/2010/main" val="2934811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Resultado de imagen para quotations for students"/>
          <p:cNvPicPr>
            <a:picLocks noChangeAspect="1"/>
          </p:cNvPicPr>
          <p:nvPr/>
        </p:nvPicPr>
        <p:blipFill rotWithShape="1">
          <a:blip r:embed="rId2">
            <a:extLst>
              <a:ext uri="{28A0092B-C50C-407E-A947-70E740481C1C}">
                <a14:useLocalDpi xmlns:a14="http://schemas.microsoft.com/office/drawing/2010/main" val="0"/>
              </a:ext>
            </a:extLst>
          </a:blip>
          <a:srcRect l="4459" t="23784" r="3898" b="10502"/>
          <a:stretch/>
        </p:blipFill>
        <p:spPr bwMode="auto">
          <a:xfrm>
            <a:off x="2644727" y="48159"/>
            <a:ext cx="6161648" cy="6627485"/>
          </a:xfrm>
          <a:prstGeom prst="rect">
            <a:avLst/>
          </a:prstGeom>
          <a:noFill/>
          <a:ln>
            <a:noFill/>
          </a:ln>
        </p:spPr>
      </p:pic>
    </p:spTree>
    <p:extLst>
      <p:ext uri="{BB962C8B-B14F-4D97-AF65-F5344CB8AC3E}">
        <p14:creationId xmlns:p14="http://schemas.microsoft.com/office/powerpoint/2010/main" val="3448943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25"/>
          <p:cNvPicPr preferRelativeResize="0"/>
          <p:nvPr/>
        </p:nvPicPr>
        <p:blipFill rotWithShape="1">
          <a:blip r:embed="rId3">
            <a:alphaModFix/>
          </a:blip>
          <a:srcRect l="24132" t="12808" r="23208" b="34551"/>
          <a:stretch/>
        </p:blipFill>
        <p:spPr>
          <a:xfrm>
            <a:off x="434714" y="284813"/>
            <a:ext cx="5199056" cy="2922025"/>
          </a:xfrm>
          <a:prstGeom prst="rect">
            <a:avLst/>
          </a:prstGeom>
          <a:noFill/>
          <a:ln>
            <a:noFill/>
          </a:ln>
        </p:spPr>
      </p:pic>
      <p:pic>
        <p:nvPicPr>
          <p:cNvPr id="262" name="Google Shape;262;p25"/>
          <p:cNvPicPr preferRelativeResize="0"/>
          <p:nvPr/>
        </p:nvPicPr>
        <p:blipFill rotWithShape="1">
          <a:blip r:embed="rId4">
            <a:alphaModFix/>
          </a:blip>
          <a:srcRect l="23935" t="18794" r="23306" b="38164"/>
          <a:stretch/>
        </p:blipFill>
        <p:spPr>
          <a:xfrm>
            <a:off x="434714" y="3307633"/>
            <a:ext cx="5676537" cy="2603770"/>
          </a:xfrm>
          <a:prstGeom prst="rect">
            <a:avLst/>
          </a:prstGeom>
          <a:noFill/>
          <a:ln>
            <a:noFill/>
          </a:ln>
        </p:spPr>
      </p:pic>
      <p:pic>
        <p:nvPicPr>
          <p:cNvPr id="263" name="Google Shape;263;p25"/>
          <p:cNvPicPr preferRelativeResize="0"/>
          <p:nvPr/>
        </p:nvPicPr>
        <p:blipFill rotWithShape="1">
          <a:blip r:embed="rId5">
            <a:alphaModFix/>
          </a:blip>
          <a:srcRect l="24116" t="20833" r="23579" b="27203"/>
          <a:stretch/>
        </p:blipFill>
        <p:spPr>
          <a:xfrm>
            <a:off x="6318360" y="2620296"/>
            <a:ext cx="5292696" cy="2956255"/>
          </a:xfrm>
          <a:prstGeom prst="rect">
            <a:avLst/>
          </a:prstGeom>
          <a:noFill/>
          <a:ln>
            <a:noFill/>
          </a:ln>
        </p:spPr>
      </p:pic>
      <p:pic>
        <p:nvPicPr>
          <p:cNvPr id="264" name="Google Shape;264;p25"/>
          <p:cNvPicPr preferRelativeResize="0">
            <a:picLocks noGrp="1"/>
          </p:cNvPicPr>
          <p:nvPr>
            <p:ph type="body" idx="1"/>
          </p:nvPr>
        </p:nvPicPr>
        <p:blipFill rotWithShape="1">
          <a:blip r:embed="rId4">
            <a:alphaModFix/>
          </a:blip>
          <a:srcRect l="23935" t="60675" r="23306" b="6381"/>
          <a:stretch/>
        </p:blipFill>
        <p:spPr>
          <a:xfrm>
            <a:off x="6238188" y="618186"/>
            <a:ext cx="5372868" cy="18862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6"/>
          <p:cNvSpPr txBox="1">
            <a:spLocks noGrp="1"/>
          </p:cNvSpPr>
          <p:nvPr>
            <p:ph type="body" idx="1"/>
          </p:nvPr>
        </p:nvSpPr>
        <p:spPr>
          <a:xfrm>
            <a:off x="344773" y="584616"/>
            <a:ext cx="7600013" cy="6022246"/>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90000"/>
              </a:lnSpc>
              <a:spcBef>
                <a:spcPts val="0"/>
              </a:spcBef>
              <a:spcAft>
                <a:spcPts val="0"/>
              </a:spcAft>
              <a:buClr>
                <a:srgbClr val="000000"/>
              </a:buClr>
              <a:buSzPct val="100000"/>
              <a:buNone/>
            </a:pPr>
            <a:r>
              <a:rPr lang="es-MX" b="1">
                <a:solidFill>
                  <a:srgbClr val="000000"/>
                </a:solidFill>
                <a:latin typeface="Arial"/>
                <a:ea typeface="Arial"/>
                <a:cs typeface="Arial"/>
                <a:sym typeface="Arial"/>
              </a:rPr>
              <a:t>Additional online references and resources</a:t>
            </a:r>
            <a:endParaRPr/>
          </a:p>
          <a:p>
            <a:pPr marL="0" lvl="0" indent="0" algn="l" rtl="0">
              <a:lnSpc>
                <a:spcPct val="90000"/>
              </a:lnSpc>
              <a:spcBef>
                <a:spcPts val="1000"/>
              </a:spcBef>
              <a:spcAft>
                <a:spcPts val="0"/>
              </a:spcAft>
              <a:buClr>
                <a:schemeClr val="dk1"/>
              </a:buClr>
              <a:buSzPct val="100000"/>
              <a:buNone/>
            </a:pPr>
            <a:endParaRPr>
              <a:solidFill>
                <a:srgbClr val="000000"/>
              </a:solidFill>
              <a:latin typeface="Arial"/>
              <a:ea typeface="Arial"/>
              <a:cs typeface="Arial"/>
              <a:sym typeface="Arial"/>
            </a:endParaRPr>
          </a:p>
          <a:p>
            <a:pPr marL="0" lvl="0" indent="0" algn="l" rtl="0">
              <a:lnSpc>
                <a:spcPct val="120000"/>
              </a:lnSpc>
              <a:spcBef>
                <a:spcPts val="1000"/>
              </a:spcBef>
              <a:spcAft>
                <a:spcPts val="0"/>
              </a:spcAft>
              <a:buClr>
                <a:srgbClr val="000000"/>
              </a:buClr>
              <a:buSzPct val="100000"/>
              <a:buNone/>
            </a:pPr>
            <a:r>
              <a:rPr lang="es-MX">
                <a:solidFill>
                  <a:srgbClr val="000000"/>
                </a:solidFill>
                <a:latin typeface="Arial"/>
                <a:ea typeface="Arial"/>
                <a:cs typeface="Arial"/>
                <a:sym typeface="Arial"/>
              </a:rPr>
              <a:t>Learning English. </a:t>
            </a:r>
            <a:r>
              <a:rPr lang="es-MX"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http://www.bbc.co.uk/learningenglish</a:t>
            </a:r>
            <a:endParaRPr>
              <a:solidFill>
                <a:srgbClr val="000000"/>
              </a:solidFill>
              <a:latin typeface="Arial"/>
              <a:ea typeface="Arial"/>
              <a:cs typeface="Arial"/>
              <a:sym typeface="Arial"/>
            </a:endParaRPr>
          </a:p>
          <a:p>
            <a:pPr marL="0" lvl="0" indent="0" algn="l" rtl="0">
              <a:lnSpc>
                <a:spcPct val="120000"/>
              </a:lnSpc>
              <a:spcBef>
                <a:spcPts val="1000"/>
              </a:spcBef>
              <a:spcAft>
                <a:spcPts val="0"/>
              </a:spcAft>
              <a:buClr>
                <a:srgbClr val="000000"/>
              </a:buClr>
              <a:buSzPct val="100000"/>
              <a:buNone/>
            </a:pPr>
            <a:r>
              <a:rPr lang="es-MX">
                <a:solidFill>
                  <a:srgbClr val="000000"/>
                </a:solidFill>
                <a:latin typeface="Arial"/>
                <a:ea typeface="Arial"/>
                <a:cs typeface="Arial"/>
                <a:sym typeface="Arial"/>
              </a:rPr>
              <a:t>Teaching adults. </a:t>
            </a:r>
            <a:r>
              <a:rPr lang="es-MX" u="sng">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https://www.teachingenglish.org.uk/teaching-adults</a:t>
            </a:r>
            <a:endParaRPr>
              <a:solidFill>
                <a:srgbClr val="000000"/>
              </a:solidFill>
              <a:latin typeface="Arial"/>
              <a:ea typeface="Arial"/>
              <a:cs typeface="Arial"/>
              <a:sym typeface="Arial"/>
            </a:endParaRPr>
          </a:p>
          <a:p>
            <a:pPr marL="0" lvl="0" indent="0" algn="l" rtl="0">
              <a:lnSpc>
                <a:spcPct val="120000"/>
              </a:lnSpc>
              <a:spcBef>
                <a:spcPts val="1000"/>
              </a:spcBef>
              <a:spcAft>
                <a:spcPts val="0"/>
              </a:spcAft>
              <a:buClr>
                <a:srgbClr val="000000"/>
              </a:buClr>
              <a:buSzPct val="100000"/>
              <a:buNone/>
            </a:pPr>
            <a:r>
              <a:rPr lang="es-MX">
                <a:solidFill>
                  <a:srgbClr val="000000"/>
                </a:solidFill>
                <a:latin typeface="Arial"/>
                <a:ea typeface="Arial"/>
                <a:cs typeface="Arial"/>
                <a:sym typeface="Arial"/>
              </a:rPr>
              <a:t>Adult learners. </a:t>
            </a:r>
            <a:r>
              <a:rPr lang="es-MX" u="sng">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https://elt.oup.com/learning_resources/courses/adultlearners/?cc=mx&amp;selLanguage=en</a:t>
            </a:r>
            <a:endParaRPr>
              <a:solidFill>
                <a:srgbClr val="000000"/>
              </a:solidFill>
              <a:latin typeface="Arial"/>
              <a:ea typeface="Arial"/>
              <a:cs typeface="Arial"/>
              <a:sym typeface="Arial"/>
            </a:endParaRPr>
          </a:p>
          <a:p>
            <a:pPr marL="0" lvl="0" indent="0" algn="l" rtl="0">
              <a:lnSpc>
                <a:spcPct val="120000"/>
              </a:lnSpc>
              <a:spcBef>
                <a:spcPts val="1000"/>
              </a:spcBef>
              <a:spcAft>
                <a:spcPts val="0"/>
              </a:spcAft>
              <a:buClr>
                <a:srgbClr val="000000"/>
              </a:buClr>
              <a:buSzPct val="100000"/>
              <a:buNone/>
            </a:pPr>
            <a:r>
              <a:rPr lang="es-MX">
                <a:solidFill>
                  <a:srgbClr val="000000"/>
                </a:solidFill>
                <a:latin typeface="Arial"/>
                <a:ea typeface="Arial"/>
                <a:cs typeface="Arial"/>
                <a:sym typeface="Arial"/>
              </a:rPr>
              <a:t>Learning English. </a:t>
            </a:r>
            <a:r>
              <a:rPr lang="es-MX" u="sng">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https://www.cambridgeenglish.org/learning-english/</a:t>
            </a:r>
            <a:endParaRPr>
              <a:solidFill>
                <a:srgbClr val="000000"/>
              </a:solidFill>
              <a:latin typeface="Arial"/>
              <a:ea typeface="Arial"/>
              <a:cs typeface="Arial"/>
              <a:sym typeface="Arial"/>
            </a:endParaRPr>
          </a:p>
          <a:p>
            <a:pPr marL="0" lvl="0" indent="0" algn="l" rtl="0">
              <a:lnSpc>
                <a:spcPct val="120000"/>
              </a:lnSpc>
              <a:spcBef>
                <a:spcPts val="1000"/>
              </a:spcBef>
              <a:spcAft>
                <a:spcPts val="0"/>
              </a:spcAft>
              <a:buClr>
                <a:srgbClr val="000000"/>
              </a:buClr>
              <a:buSzPct val="100000"/>
              <a:buNone/>
            </a:pPr>
            <a:r>
              <a:rPr lang="es-MX">
                <a:solidFill>
                  <a:srgbClr val="000000"/>
                </a:solidFill>
                <a:latin typeface="Arial"/>
                <a:ea typeface="Arial"/>
                <a:cs typeface="Arial"/>
                <a:sym typeface="Arial"/>
              </a:rPr>
              <a:t>Teacher’s corner. </a:t>
            </a:r>
            <a:r>
              <a:rPr lang="es-MX" u="sng">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https://americanenglish.state.gov/teachers-corner</a:t>
            </a:r>
            <a:endParaRPr>
              <a:solidFill>
                <a:srgbClr val="000000"/>
              </a:solidFill>
              <a:latin typeface="Arial"/>
              <a:ea typeface="Arial"/>
              <a:cs typeface="Arial"/>
              <a:sym typeface="Arial"/>
            </a:endParaRPr>
          </a:p>
          <a:p>
            <a:pPr marL="0" lvl="0" indent="0" algn="l" rtl="0">
              <a:lnSpc>
                <a:spcPct val="120000"/>
              </a:lnSpc>
              <a:spcBef>
                <a:spcPts val="1000"/>
              </a:spcBef>
              <a:spcAft>
                <a:spcPts val="0"/>
              </a:spcAft>
              <a:buClr>
                <a:srgbClr val="000000"/>
              </a:buClr>
              <a:buSzPct val="100000"/>
              <a:buNone/>
            </a:pPr>
            <a:r>
              <a:rPr lang="es-MX">
                <a:solidFill>
                  <a:srgbClr val="000000"/>
                </a:solidFill>
                <a:latin typeface="Arial"/>
                <a:ea typeface="Arial"/>
                <a:cs typeface="Arial"/>
                <a:sym typeface="Arial"/>
              </a:rPr>
              <a:t>Classroom resources. Pearson. </a:t>
            </a:r>
            <a:r>
              <a:rPr lang="es-MX" u="sng">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https://www.pearsonelt.com/professional-development/resources.html</a:t>
            </a:r>
            <a:endParaRPr>
              <a:solidFill>
                <a:srgbClr val="000000"/>
              </a:solidFill>
              <a:latin typeface="Arial"/>
              <a:ea typeface="Arial"/>
              <a:cs typeface="Arial"/>
              <a:sym typeface="Arial"/>
            </a:endParaRPr>
          </a:p>
          <a:p>
            <a:pPr marL="0" lvl="0" indent="0" algn="l" rtl="0">
              <a:lnSpc>
                <a:spcPct val="120000"/>
              </a:lnSpc>
              <a:spcBef>
                <a:spcPts val="1000"/>
              </a:spcBef>
              <a:spcAft>
                <a:spcPts val="0"/>
              </a:spcAft>
              <a:buClr>
                <a:srgbClr val="000000"/>
              </a:buClr>
              <a:buSzPct val="100000"/>
              <a:buNone/>
            </a:pPr>
            <a:r>
              <a:rPr lang="es-MX">
                <a:solidFill>
                  <a:srgbClr val="000000"/>
                </a:solidFill>
                <a:latin typeface="Arial"/>
                <a:ea typeface="Arial"/>
                <a:cs typeface="Arial"/>
                <a:sym typeface="Arial"/>
              </a:rPr>
              <a:t>Teaching adults. Oxford. </a:t>
            </a:r>
            <a:r>
              <a:rPr lang="es-MX" u="sng">
                <a:solidFill>
                  <a:srgbClr val="000000"/>
                </a:solidFill>
                <a:latin typeface="Arial"/>
                <a:ea typeface="Arial"/>
                <a:cs typeface="Arial"/>
                <a:sym typeface="Arial"/>
                <a:hlinkClick r:id="rId9">
                  <a:extLst>
                    <a:ext uri="{A12FA001-AC4F-418D-AE19-62706E023703}">
                      <ahyp:hlinkClr xmlns:ahyp="http://schemas.microsoft.com/office/drawing/2018/hyperlinkcolor" val="tx"/>
                    </a:ext>
                  </a:extLst>
                </a:hlinkClick>
              </a:rPr>
              <a:t>https://elt.oup.com/teachersclub/courses/teachingadults/?cc=mx&amp;selLanguage=en</a:t>
            </a:r>
            <a:endParaRPr>
              <a:solidFill>
                <a:srgbClr val="000000"/>
              </a:solidFill>
              <a:latin typeface="Arial"/>
              <a:ea typeface="Arial"/>
              <a:cs typeface="Arial"/>
              <a:sym typeface="Arial"/>
            </a:endParaRPr>
          </a:p>
          <a:p>
            <a:pPr marL="0" lvl="0" indent="0" algn="l" rtl="0">
              <a:lnSpc>
                <a:spcPct val="120000"/>
              </a:lnSpc>
              <a:spcBef>
                <a:spcPts val="1000"/>
              </a:spcBef>
              <a:spcAft>
                <a:spcPts val="0"/>
              </a:spcAft>
              <a:buClr>
                <a:schemeClr val="dk1"/>
              </a:buClr>
              <a:buSzPct val="100000"/>
              <a:buNone/>
            </a:pPr>
            <a:r>
              <a:rPr lang="es-MX"/>
              <a:t>For teachers. BBC. </a:t>
            </a:r>
            <a:r>
              <a:rPr lang="es-MX" u="sng">
                <a:solidFill>
                  <a:schemeClr val="hlink"/>
                </a:solidFill>
                <a:hlinkClick r:id="rId10"/>
              </a:rPr>
              <a:t>http://www.bbc.co.uk/worldservice/learningenglish/teach/</a:t>
            </a:r>
            <a:endParaRPr/>
          </a:p>
          <a:p>
            <a:pPr marL="0" lvl="0" indent="0" algn="l" rtl="0">
              <a:lnSpc>
                <a:spcPct val="120000"/>
              </a:lnSpc>
              <a:spcBef>
                <a:spcPts val="1000"/>
              </a:spcBef>
              <a:spcAft>
                <a:spcPts val="0"/>
              </a:spcAft>
              <a:buClr>
                <a:schemeClr val="dk1"/>
              </a:buClr>
              <a:buSzPct val="100000"/>
              <a:buNone/>
            </a:pPr>
            <a:r>
              <a:rPr lang="es-MX"/>
              <a:t>Onestop English. </a:t>
            </a:r>
            <a:r>
              <a:rPr lang="es-MX" u="sng">
                <a:solidFill>
                  <a:schemeClr val="hlink"/>
                </a:solidFill>
                <a:hlinkClick r:id="rId11"/>
              </a:rPr>
              <a:t>http://www.onestopenglish.com/</a:t>
            </a:r>
            <a:endParaRPr/>
          </a:p>
          <a:p>
            <a:pPr marL="0" lvl="0" indent="0" algn="l" rtl="0">
              <a:lnSpc>
                <a:spcPct val="120000"/>
              </a:lnSpc>
              <a:spcBef>
                <a:spcPts val="1000"/>
              </a:spcBef>
              <a:spcAft>
                <a:spcPts val="0"/>
              </a:spcAft>
              <a:buClr>
                <a:schemeClr val="dk1"/>
              </a:buClr>
              <a:buSzPct val="100000"/>
              <a:buNone/>
            </a:pPr>
            <a:r>
              <a:rPr lang="es-MX"/>
              <a:t>The digital teacher. </a:t>
            </a:r>
            <a:r>
              <a:rPr lang="es-MX" u="sng">
                <a:solidFill>
                  <a:schemeClr val="hlink"/>
                </a:solidFill>
                <a:hlinkClick r:id="rId12"/>
              </a:rPr>
              <a:t>https://thedigitalteacher.com/</a:t>
            </a:r>
            <a:endParaRPr/>
          </a:p>
          <a:p>
            <a:pPr marL="0" lvl="0" indent="0" algn="l" rtl="0">
              <a:lnSpc>
                <a:spcPct val="90000"/>
              </a:lnSpc>
              <a:spcBef>
                <a:spcPts val="1000"/>
              </a:spcBef>
              <a:spcAft>
                <a:spcPts val="0"/>
              </a:spcAft>
              <a:buClr>
                <a:schemeClr val="dk1"/>
              </a:buClr>
              <a:buSzPct val="100000"/>
              <a:buNone/>
            </a:pPr>
            <a:endParaRPr/>
          </a:p>
        </p:txBody>
      </p:sp>
      <p:sp>
        <p:nvSpPr>
          <p:cNvPr id="270" name="Google Shape;270;p26"/>
          <p:cNvSpPr txBox="1">
            <a:spLocks noGrp="1"/>
          </p:cNvSpPr>
          <p:nvPr>
            <p:ph type="body" idx="2"/>
          </p:nvPr>
        </p:nvSpPr>
        <p:spPr>
          <a:xfrm>
            <a:off x="7944787" y="584616"/>
            <a:ext cx="3882452" cy="5592347"/>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20000"/>
              </a:lnSpc>
              <a:spcBef>
                <a:spcPts val="0"/>
              </a:spcBef>
              <a:spcAft>
                <a:spcPts val="0"/>
              </a:spcAft>
              <a:buClr>
                <a:schemeClr val="dk1"/>
              </a:buClr>
              <a:buSzPct val="100000"/>
              <a:buNone/>
            </a:pPr>
            <a:r>
              <a:rPr lang="es-MX" u="sng">
                <a:solidFill>
                  <a:schemeClr val="hlink"/>
                </a:solidFill>
                <a:hlinkClick r:id="rId13"/>
              </a:rPr>
              <a:t>https://visuwords.com/</a:t>
            </a:r>
            <a:endParaRPr/>
          </a:p>
          <a:p>
            <a:pPr marL="0" lvl="0" indent="0" algn="l" rtl="0">
              <a:lnSpc>
                <a:spcPct val="120000"/>
              </a:lnSpc>
              <a:spcBef>
                <a:spcPts val="1000"/>
              </a:spcBef>
              <a:spcAft>
                <a:spcPts val="0"/>
              </a:spcAft>
              <a:buClr>
                <a:schemeClr val="dk1"/>
              </a:buClr>
              <a:buSzPct val="100000"/>
              <a:buNone/>
            </a:pPr>
            <a:r>
              <a:rPr lang="es-MX" u="sng">
                <a:solidFill>
                  <a:schemeClr val="hlink"/>
                </a:solidFill>
                <a:hlinkClick r:id="rId14"/>
              </a:rPr>
              <a:t>https://www.eslvideo.com/</a:t>
            </a:r>
            <a:endParaRPr/>
          </a:p>
          <a:p>
            <a:pPr marL="0" lvl="0" indent="0" algn="l" rtl="0">
              <a:lnSpc>
                <a:spcPct val="120000"/>
              </a:lnSpc>
              <a:spcBef>
                <a:spcPts val="1000"/>
              </a:spcBef>
              <a:spcAft>
                <a:spcPts val="0"/>
              </a:spcAft>
              <a:buClr>
                <a:schemeClr val="dk1"/>
              </a:buClr>
              <a:buSzPct val="100000"/>
              <a:buNone/>
            </a:pPr>
            <a:r>
              <a:rPr lang="es-MX" u="sng">
                <a:solidFill>
                  <a:schemeClr val="hlink"/>
                </a:solidFill>
                <a:hlinkClick r:id="rId15"/>
              </a:rPr>
              <a:t>https://es.lyricstraining.com/</a:t>
            </a:r>
            <a:endParaRPr/>
          </a:p>
          <a:p>
            <a:pPr marL="0" lvl="0" indent="0" algn="l" rtl="0">
              <a:lnSpc>
                <a:spcPct val="120000"/>
              </a:lnSpc>
              <a:spcBef>
                <a:spcPts val="1000"/>
              </a:spcBef>
              <a:spcAft>
                <a:spcPts val="0"/>
              </a:spcAft>
              <a:buClr>
                <a:schemeClr val="dk1"/>
              </a:buClr>
              <a:buSzPct val="100000"/>
              <a:buNone/>
            </a:pPr>
            <a:r>
              <a:rPr lang="es-MX" u="sng">
                <a:solidFill>
                  <a:schemeClr val="hlink"/>
                </a:solidFill>
                <a:hlinkClick r:id="rId16"/>
              </a:rPr>
              <a:t>https://www.busuu.com/es</a:t>
            </a:r>
            <a:endParaRPr/>
          </a:p>
          <a:p>
            <a:pPr marL="0" lvl="0" indent="0" algn="l" rtl="0">
              <a:lnSpc>
                <a:spcPct val="120000"/>
              </a:lnSpc>
              <a:spcBef>
                <a:spcPts val="1000"/>
              </a:spcBef>
              <a:spcAft>
                <a:spcPts val="0"/>
              </a:spcAft>
              <a:buClr>
                <a:schemeClr val="dk1"/>
              </a:buClr>
              <a:buSzPct val="100000"/>
              <a:buNone/>
            </a:pPr>
            <a:r>
              <a:rPr lang="es-MX" u="sng">
                <a:solidFill>
                  <a:schemeClr val="hlink"/>
                </a:solidFill>
                <a:hlinkClick r:id="rId17"/>
              </a:rPr>
              <a:t>http://intermediatelow.blogspot.com/</a:t>
            </a:r>
            <a:endParaRPr/>
          </a:p>
          <a:p>
            <a:pPr marL="0" lvl="0" indent="0" algn="l" rtl="0">
              <a:lnSpc>
                <a:spcPct val="120000"/>
              </a:lnSpc>
              <a:spcBef>
                <a:spcPts val="1000"/>
              </a:spcBef>
              <a:spcAft>
                <a:spcPts val="0"/>
              </a:spcAft>
              <a:buClr>
                <a:schemeClr val="dk1"/>
              </a:buClr>
              <a:buSzPct val="100000"/>
              <a:buNone/>
            </a:pPr>
            <a:r>
              <a:rPr lang="es-MX" u="sng">
                <a:solidFill>
                  <a:schemeClr val="hlink"/>
                </a:solidFill>
                <a:hlinkClick r:id="rId18"/>
              </a:rPr>
              <a:t>https://www.englishclub.com/</a:t>
            </a:r>
            <a:endParaRPr/>
          </a:p>
          <a:p>
            <a:pPr marL="0" lvl="0" indent="0" algn="l" rtl="0">
              <a:lnSpc>
                <a:spcPct val="120000"/>
              </a:lnSpc>
              <a:spcBef>
                <a:spcPts val="1000"/>
              </a:spcBef>
              <a:spcAft>
                <a:spcPts val="0"/>
              </a:spcAft>
              <a:buClr>
                <a:schemeClr val="dk1"/>
              </a:buClr>
              <a:buSzPct val="100000"/>
              <a:buNone/>
            </a:pPr>
            <a:r>
              <a:rPr lang="es-MX" u="sng">
                <a:solidFill>
                  <a:schemeClr val="hlink"/>
                </a:solidFill>
                <a:hlinkClick r:id="rId19"/>
              </a:rPr>
              <a:t>http://www.topics-mag.com/</a:t>
            </a:r>
            <a:endParaRPr/>
          </a:p>
          <a:p>
            <a:pPr marL="0" lvl="0" indent="0" algn="l" rtl="0">
              <a:lnSpc>
                <a:spcPct val="120000"/>
              </a:lnSpc>
              <a:spcBef>
                <a:spcPts val="1000"/>
              </a:spcBef>
              <a:spcAft>
                <a:spcPts val="0"/>
              </a:spcAft>
              <a:buClr>
                <a:schemeClr val="dk1"/>
              </a:buClr>
              <a:buSzPct val="100000"/>
              <a:buNone/>
            </a:pPr>
            <a:r>
              <a:rPr lang="es-MX" u="sng">
                <a:solidFill>
                  <a:schemeClr val="hlink"/>
                </a:solidFill>
                <a:hlinkClick r:id="rId20"/>
              </a:rPr>
              <a:t>http://www.readableblog.com/</a:t>
            </a:r>
            <a:endParaRPr/>
          </a:p>
          <a:p>
            <a:pPr marL="0" lvl="0" indent="0" algn="l" rtl="0">
              <a:lnSpc>
                <a:spcPct val="120000"/>
              </a:lnSpc>
              <a:spcBef>
                <a:spcPts val="1000"/>
              </a:spcBef>
              <a:spcAft>
                <a:spcPts val="0"/>
              </a:spcAft>
              <a:buClr>
                <a:schemeClr val="dk1"/>
              </a:buClr>
              <a:buSzPct val="100000"/>
              <a:buNone/>
            </a:pPr>
            <a:r>
              <a:rPr lang="es-MX" u="sng">
                <a:solidFill>
                  <a:schemeClr val="hlink"/>
                </a:solidFill>
                <a:hlinkClick r:id="rId21"/>
              </a:rPr>
              <a:t>https://dictionary.cambridge.org/es/</a:t>
            </a:r>
            <a:endParaRPr/>
          </a:p>
          <a:p>
            <a:pPr marL="0" lvl="0" indent="0" algn="l" rtl="0">
              <a:lnSpc>
                <a:spcPct val="120000"/>
              </a:lnSpc>
              <a:spcBef>
                <a:spcPts val="1000"/>
              </a:spcBef>
              <a:spcAft>
                <a:spcPts val="0"/>
              </a:spcAft>
              <a:buClr>
                <a:schemeClr val="dk1"/>
              </a:buClr>
              <a:buSzPct val="100000"/>
              <a:buNone/>
            </a:pPr>
            <a:r>
              <a:rPr lang="es-MX" u="sng">
                <a:solidFill>
                  <a:schemeClr val="hlink"/>
                </a:solidFill>
                <a:hlinkClick r:id="rId3"/>
              </a:rPr>
              <a:t>http://www.bbc.co.uk/learningenglish</a:t>
            </a:r>
            <a:endParaRPr/>
          </a:p>
          <a:p>
            <a:pPr marL="0" lvl="0" indent="0" algn="l" rtl="0">
              <a:lnSpc>
                <a:spcPct val="120000"/>
              </a:lnSpc>
              <a:spcBef>
                <a:spcPts val="1000"/>
              </a:spcBef>
              <a:spcAft>
                <a:spcPts val="0"/>
              </a:spcAft>
              <a:buClr>
                <a:schemeClr val="dk1"/>
              </a:buClr>
              <a:buSzPct val="100000"/>
              <a:buNone/>
            </a:pPr>
            <a:r>
              <a:rPr lang="es-MX" u="sng">
                <a:solidFill>
                  <a:schemeClr val="hlink"/>
                </a:solidFill>
                <a:hlinkClick r:id="rId22"/>
              </a:rPr>
              <a:t>https://www.tefl.net/</a:t>
            </a:r>
            <a:endParaRPr/>
          </a:p>
          <a:p>
            <a:pPr marL="0" lvl="0" indent="0" algn="l" rtl="0">
              <a:lnSpc>
                <a:spcPct val="120000"/>
              </a:lnSpc>
              <a:spcBef>
                <a:spcPts val="1000"/>
              </a:spcBef>
              <a:spcAft>
                <a:spcPts val="0"/>
              </a:spcAft>
              <a:buClr>
                <a:schemeClr val="dk1"/>
              </a:buClr>
              <a:buSzPct val="100000"/>
              <a:buNone/>
            </a:pPr>
            <a:r>
              <a:rPr lang="es-MX" u="sng">
                <a:solidFill>
                  <a:schemeClr val="hlink"/>
                </a:solidFill>
                <a:hlinkClick r:id="rId23"/>
              </a:rPr>
              <a:t>http://www.elllo.org/</a:t>
            </a:r>
            <a:endParaRPr/>
          </a:p>
          <a:p>
            <a:pPr marL="0" lvl="0" indent="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838200" y="365126"/>
            <a:ext cx="10515600" cy="89046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296B0"/>
              </a:buClr>
              <a:buSzPts val="4400"/>
              <a:buFont typeface="Arial"/>
              <a:buNone/>
            </a:pPr>
            <a:r>
              <a:rPr lang="es-MX" b="1">
                <a:solidFill>
                  <a:srgbClr val="8296B0"/>
                </a:solidFill>
                <a:latin typeface="Arial"/>
                <a:ea typeface="Arial"/>
                <a:cs typeface="Arial"/>
                <a:sym typeface="Arial"/>
              </a:rPr>
              <a:t>Course purpose</a:t>
            </a:r>
            <a:endParaRPr b="1">
              <a:solidFill>
                <a:srgbClr val="8296B0"/>
              </a:solidFill>
              <a:latin typeface="Arial"/>
              <a:ea typeface="Arial"/>
              <a:cs typeface="Arial"/>
              <a:sym typeface="Arial"/>
            </a:endParaRPr>
          </a:p>
        </p:txBody>
      </p:sp>
      <p:pic>
        <p:nvPicPr>
          <p:cNvPr id="101" name="Google Shape;101;p3"/>
          <p:cNvPicPr preferRelativeResize="0"/>
          <p:nvPr/>
        </p:nvPicPr>
        <p:blipFill rotWithShape="1">
          <a:blip r:embed="rId3">
            <a:alphaModFix/>
          </a:blip>
          <a:srcRect/>
          <a:stretch/>
        </p:blipFill>
        <p:spPr>
          <a:xfrm>
            <a:off x="352970" y="244165"/>
            <a:ext cx="1423230" cy="1377022"/>
          </a:xfrm>
          <a:prstGeom prst="rect">
            <a:avLst/>
          </a:prstGeom>
          <a:noFill/>
          <a:ln>
            <a:noFill/>
          </a:ln>
        </p:spPr>
      </p:pic>
      <p:sp>
        <p:nvSpPr>
          <p:cNvPr id="102" name="Google Shape;102;p3"/>
          <p:cNvSpPr/>
          <p:nvPr/>
        </p:nvSpPr>
        <p:spPr>
          <a:xfrm>
            <a:off x="993126" y="1621188"/>
            <a:ext cx="10360674" cy="4524315"/>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None/>
            </a:pPr>
            <a:r>
              <a:rPr lang="es-MX" sz="2400" b="0" i="0" u="none" strike="noStrike" cap="none">
                <a:solidFill>
                  <a:schemeClr val="dk1"/>
                </a:solidFill>
                <a:latin typeface="Arial"/>
                <a:ea typeface="Arial"/>
                <a:cs typeface="Arial"/>
                <a:sym typeface="Arial"/>
              </a:rPr>
              <a:t>The English Language Course for Escuelas Normales is designed to develop students’ ability to communicate effectively in English contexts that will be important for them. As future teachers in a society where English is increasingly important for engaging successfully with professional and social activities, it is essential that all students develop a good level of proficiency in English.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4"/>
          <p:cNvPicPr preferRelativeResize="0"/>
          <p:nvPr/>
        </p:nvPicPr>
        <p:blipFill rotWithShape="1">
          <a:blip r:embed="rId3">
            <a:alphaModFix/>
          </a:blip>
          <a:srcRect/>
          <a:stretch/>
        </p:blipFill>
        <p:spPr>
          <a:xfrm>
            <a:off x="243789" y="244165"/>
            <a:ext cx="1423230" cy="1377022"/>
          </a:xfrm>
          <a:prstGeom prst="rect">
            <a:avLst/>
          </a:prstGeom>
          <a:noFill/>
          <a:ln>
            <a:noFill/>
          </a:ln>
        </p:spPr>
      </p:pic>
      <p:sp>
        <p:nvSpPr>
          <p:cNvPr id="108" name="Google Shape;108;p4"/>
          <p:cNvSpPr/>
          <p:nvPr/>
        </p:nvSpPr>
        <p:spPr>
          <a:xfrm>
            <a:off x="1667020" y="244165"/>
            <a:ext cx="9769805" cy="2215991"/>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None/>
            </a:pPr>
            <a:r>
              <a:rPr lang="es-MX" sz="2300" b="0" i="0" u="none" strike="noStrike" cap="none">
                <a:solidFill>
                  <a:schemeClr val="dk1"/>
                </a:solidFill>
                <a:latin typeface="Arial"/>
                <a:ea typeface="Arial"/>
                <a:cs typeface="Arial"/>
                <a:sym typeface="Arial"/>
              </a:rPr>
              <a:t>English is growing in importance for accessing information, making useful contacts, understanding other cultures and participating in cultural activities. </a:t>
            </a:r>
            <a:endParaRPr/>
          </a:p>
        </p:txBody>
      </p:sp>
      <p:sp>
        <p:nvSpPr>
          <p:cNvPr id="109" name="Google Shape;109;p4"/>
          <p:cNvSpPr/>
          <p:nvPr/>
        </p:nvSpPr>
        <p:spPr>
          <a:xfrm>
            <a:off x="534596" y="2325177"/>
            <a:ext cx="11011409" cy="3631763"/>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None/>
            </a:pPr>
            <a:r>
              <a:rPr lang="es-MX" sz="2300" b="0" i="0" u="none" strike="noStrike" cap="none">
                <a:solidFill>
                  <a:schemeClr val="dk1"/>
                </a:solidFill>
                <a:latin typeface="Arial"/>
                <a:ea typeface="Arial"/>
                <a:cs typeface="Arial"/>
                <a:sym typeface="Arial"/>
              </a:rPr>
              <a:t>As UNESCO has said: Linguistic competencies are fundamental for the empowerment of the individual in democratic and plural societies, as they condition school achievement, promote access to other cultures and encourage openness to cultural exchanges (UNESCO 2007:13). English is particularly important for students because of its role in multinational communicative settings (Hyland 2011).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p:nvPr/>
        </p:nvSpPr>
        <p:spPr>
          <a:xfrm>
            <a:off x="859808" y="1471648"/>
            <a:ext cx="10718042" cy="5016758"/>
          </a:xfrm>
          <a:prstGeom prst="rect">
            <a:avLst/>
          </a:prstGeom>
          <a:noFill/>
          <a:ln>
            <a:noFill/>
          </a:ln>
        </p:spPr>
        <p:txBody>
          <a:bodyPr spcFirstLastPara="1" wrap="square" lIns="91425" tIns="45700" rIns="91425" bIns="45700" anchor="t" anchorCtr="0">
            <a:spAutoFit/>
          </a:bodyPr>
          <a:lstStyle/>
          <a:p>
            <a:pPr marL="0" marR="0" lvl="0" indent="-127000" algn="just" rtl="0">
              <a:lnSpc>
                <a:spcPct val="160000"/>
              </a:lnSpc>
              <a:spcBef>
                <a:spcPts val="0"/>
              </a:spcBef>
              <a:spcAft>
                <a:spcPts val="0"/>
              </a:spcAft>
              <a:buClr>
                <a:schemeClr val="dk1"/>
              </a:buClr>
              <a:buSzPts val="2000"/>
              <a:buFont typeface="Noto Sans Symbols"/>
              <a:buChar char="❑"/>
            </a:pPr>
            <a:r>
              <a:rPr lang="es-MX" sz="2000" b="0" i="0" u="none" strike="noStrike" cap="none">
                <a:solidFill>
                  <a:schemeClr val="dk1"/>
                </a:solidFill>
                <a:latin typeface="Arial"/>
                <a:ea typeface="Arial"/>
                <a:cs typeface="Arial"/>
                <a:sym typeface="Arial"/>
              </a:rPr>
              <a:t>Develop their ability to use English in personal and social communications, to develop relationships, complete transactions and meet everyday needs.</a:t>
            </a:r>
            <a:endParaRPr/>
          </a:p>
          <a:p>
            <a:pPr marL="0" marR="0" lvl="0" indent="0" algn="just" rtl="0">
              <a:lnSpc>
                <a:spcPct val="160000"/>
              </a:lnSpc>
              <a:spcBef>
                <a:spcPts val="0"/>
              </a:spcBef>
              <a:spcAft>
                <a:spcPts val="0"/>
              </a:spcAft>
              <a:buClr>
                <a:schemeClr val="dk1"/>
              </a:buClr>
              <a:buSzPts val="2000"/>
              <a:buFont typeface="Noto Sans Symbols"/>
              <a:buNone/>
            </a:pPr>
            <a:endParaRPr sz="2000" b="0" i="0" u="none" strike="noStrike" cap="none">
              <a:solidFill>
                <a:schemeClr val="dk1"/>
              </a:solidFill>
              <a:latin typeface="Arial"/>
              <a:ea typeface="Arial"/>
              <a:cs typeface="Arial"/>
              <a:sym typeface="Arial"/>
            </a:endParaRPr>
          </a:p>
          <a:p>
            <a:pPr marL="0" marR="0" lvl="0" indent="-127000" algn="just" rtl="0">
              <a:lnSpc>
                <a:spcPct val="160000"/>
              </a:lnSpc>
              <a:spcBef>
                <a:spcPts val="0"/>
              </a:spcBef>
              <a:spcAft>
                <a:spcPts val="0"/>
              </a:spcAft>
              <a:buClr>
                <a:schemeClr val="dk1"/>
              </a:buClr>
              <a:buSzPts val="2000"/>
              <a:buFont typeface="Noto Sans Symbols"/>
              <a:buChar char="❑"/>
            </a:pPr>
            <a:r>
              <a:rPr lang="es-MX" sz="2000" b="0" i="0" u="none" strike="noStrike" cap="none">
                <a:solidFill>
                  <a:schemeClr val="dk1"/>
                </a:solidFill>
                <a:latin typeface="Arial"/>
                <a:ea typeface="Arial"/>
                <a:cs typeface="Arial"/>
                <a:sym typeface="Arial"/>
              </a:rPr>
              <a:t>Increase their engagement with cultural and intercultural activities in English, in order to develop a better understanding of their own culture as well as other cultures around the world.</a:t>
            </a:r>
            <a:endParaRPr/>
          </a:p>
          <a:p>
            <a:pPr marL="0" marR="0" lvl="0" indent="0" algn="just" rtl="0">
              <a:lnSpc>
                <a:spcPct val="160000"/>
              </a:lnSpc>
              <a:spcBef>
                <a:spcPts val="0"/>
              </a:spcBef>
              <a:spcAft>
                <a:spcPts val="0"/>
              </a:spcAft>
              <a:buNone/>
            </a:pPr>
            <a:endParaRPr sz="2000" b="0" i="0" u="none" strike="noStrike" cap="none">
              <a:solidFill>
                <a:schemeClr val="dk1"/>
              </a:solidFill>
              <a:latin typeface="Arial"/>
              <a:ea typeface="Arial"/>
              <a:cs typeface="Arial"/>
              <a:sym typeface="Arial"/>
            </a:endParaRPr>
          </a:p>
          <a:p>
            <a:pPr marL="0" marR="0" lvl="0" indent="-127000" algn="just" rtl="0">
              <a:lnSpc>
                <a:spcPct val="160000"/>
              </a:lnSpc>
              <a:spcBef>
                <a:spcPts val="0"/>
              </a:spcBef>
              <a:spcAft>
                <a:spcPts val="0"/>
              </a:spcAft>
              <a:buClr>
                <a:schemeClr val="dk1"/>
              </a:buClr>
              <a:buSzPts val="2000"/>
              <a:buFont typeface="Noto Sans Symbols"/>
              <a:buChar char="❑"/>
            </a:pPr>
            <a:r>
              <a:rPr lang="es-MX" sz="2000" b="0" i="0" u="none" strike="noStrike" cap="none">
                <a:solidFill>
                  <a:schemeClr val="dk1"/>
                </a:solidFill>
                <a:latin typeface="Arial"/>
                <a:ea typeface="Arial"/>
                <a:cs typeface="Arial"/>
                <a:sym typeface="Arial"/>
              </a:rPr>
              <a:t>Develop their ability to teach in a school environment where English is an important aspect of the school’s approach. Schools are expected to use English increasingly for various teaching and learning activities, and future teachers need to be confident in using English in the school environment.</a:t>
            </a:r>
            <a:endParaRPr sz="2000" b="0" i="0" u="none" strike="noStrike" cap="none">
              <a:solidFill>
                <a:schemeClr val="dk1"/>
              </a:solidFill>
              <a:latin typeface="Arial"/>
              <a:ea typeface="Arial"/>
              <a:cs typeface="Arial"/>
              <a:sym typeface="Arial"/>
            </a:endParaRPr>
          </a:p>
        </p:txBody>
      </p:sp>
      <p:sp>
        <p:nvSpPr>
          <p:cNvPr id="115" name="Google Shape;115;p5"/>
          <p:cNvSpPr/>
          <p:nvPr/>
        </p:nvSpPr>
        <p:spPr>
          <a:xfrm>
            <a:off x="1933042" y="397726"/>
            <a:ext cx="8571577" cy="978729"/>
          </a:xfrm>
          <a:prstGeom prst="rect">
            <a:avLst/>
          </a:prstGeom>
          <a:noFill/>
          <a:ln>
            <a:noFill/>
          </a:ln>
        </p:spPr>
        <p:txBody>
          <a:bodyPr spcFirstLastPara="1" wrap="square" lIns="91425" tIns="45700" rIns="91425" bIns="45700" anchor="t" anchorCtr="0">
            <a:spAutoFit/>
          </a:bodyPr>
          <a:lstStyle/>
          <a:p>
            <a:pPr marL="0" marR="0" lvl="0" indent="0" algn="just" rtl="0">
              <a:lnSpc>
                <a:spcPct val="160000"/>
              </a:lnSpc>
              <a:spcBef>
                <a:spcPts val="0"/>
              </a:spcBef>
              <a:spcAft>
                <a:spcPts val="0"/>
              </a:spcAft>
              <a:buNone/>
            </a:pPr>
            <a:r>
              <a:rPr lang="es-MX" sz="3600" b="1" i="0" u="none" strike="noStrike" cap="none">
                <a:solidFill>
                  <a:schemeClr val="accent1"/>
                </a:solidFill>
                <a:latin typeface="Arial"/>
                <a:ea typeface="Arial"/>
                <a:cs typeface="Arial"/>
                <a:sym typeface="Arial"/>
              </a:rPr>
              <a:t>The course has three main objectives:</a:t>
            </a:r>
            <a:endParaRPr/>
          </a:p>
        </p:txBody>
      </p:sp>
      <p:pic>
        <p:nvPicPr>
          <p:cNvPr id="116" name="Google Shape;116;p5"/>
          <p:cNvPicPr preferRelativeResize="0"/>
          <p:nvPr/>
        </p:nvPicPr>
        <p:blipFill rotWithShape="1">
          <a:blip r:embed="rId3">
            <a:alphaModFix/>
          </a:blip>
          <a:srcRect/>
          <a:stretch/>
        </p:blipFill>
        <p:spPr>
          <a:xfrm>
            <a:off x="352970" y="244165"/>
            <a:ext cx="1423230" cy="13770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6"/>
          <p:cNvPicPr preferRelativeResize="0"/>
          <p:nvPr/>
        </p:nvPicPr>
        <p:blipFill rotWithShape="1">
          <a:blip r:embed="rId3">
            <a:alphaModFix/>
          </a:blip>
          <a:srcRect l="27315" t="18868" r="23091" b="13206"/>
          <a:stretch/>
        </p:blipFill>
        <p:spPr>
          <a:xfrm>
            <a:off x="2236869" y="0"/>
            <a:ext cx="8905874" cy="6858000"/>
          </a:xfrm>
          <a:prstGeom prst="rect">
            <a:avLst/>
          </a:prstGeom>
          <a:noFill/>
          <a:ln>
            <a:noFill/>
          </a:ln>
        </p:spPr>
      </p:pic>
      <p:pic>
        <p:nvPicPr>
          <p:cNvPr id="122" name="Google Shape;122;p6"/>
          <p:cNvPicPr preferRelativeResize="0"/>
          <p:nvPr/>
        </p:nvPicPr>
        <p:blipFill rotWithShape="1">
          <a:blip r:embed="rId4">
            <a:alphaModFix/>
          </a:blip>
          <a:srcRect/>
          <a:stretch/>
        </p:blipFill>
        <p:spPr>
          <a:xfrm>
            <a:off x="63076" y="1402"/>
            <a:ext cx="1977839" cy="19443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7"/>
          <p:cNvPicPr preferRelativeResize="0"/>
          <p:nvPr/>
        </p:nvPicPr>
        <p:blipFill rotWithShape="1">
          <a:blip r:embed="rId3">
            <a:alphaModFix/>
          </a:blip>
          <a:srcRect/>
          <a:stretch/>
        </p:blipFill>
        <p:spPr>
          <a:xfrm>
            <a:off x="63076" y="1402"/>
            <a:ext cx="1977839" cy="1944398"/>
          </a:xfrm>
          <a:prstGeom prst="rect">
            <a:avLst/>
          </a:prstGeom>
          <a:noFill/>
          <a:ln>
            <a:noFill/>
          </a:ln>
        </p:spPr>
      </p:pic>
      <p:pic>
        <p:nvPicPr>
          <p:cNvPr id="128" name="Google Shape;128;p7"/>
          <p:cNvPicPr preferRelativeResize="0">
            <a:picLocks noGrp="1"/>
          </p:cNvPicPr>
          <p:nvPr>
            <p:ph type="body" idx="1"/>
          </p:nvPr>
        </p:nvPicPr>
        <p:blipFill rotWithShape="1">
          <a:blip r:embed="rId4">
            <a:alphaModFix/>
          </a:blip>
          <a:srcRect l="25182" t="37283" r="25008" b="10812"/>
          <a:stretch/>
        </p:blipFill>
        <p:spPr>
          <a:xfrm>
            <a:off x="1592337" y="1362973"/>
            <a:ext cx="9379215" cy="5495027"/>
          </a:xfrm>
          <a:prstGeom prst="rect">
            <a:avLst/>
          </a:prstGeom>
          <a:noFill/>
          <a:ln>
            <a:noFill/>
          </a:ln>
        </p:spPr>
      </p:pic>
      <p:sp>
        <p:nvSpPr>
          <p:cNvPr id="129" name="Google Shape;12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296B0"/>
              </a:buClr>
              <a:buSzPts val="4400"/>
              <a:buFont typeface="Calibri"/>
              <a:buNone/>
            </a:pPr>
            <a:r>
              <a:rPr lang="es-MX" b="1">
                <a:solidFill>
                  <a:srgbClr val="8296B0"/>
                </a:solidFill>
              </a:rPr>
              <a:t>Course Progression</a:t>
            </a:r>
            <a:endParaRPr b="1">
              <a:solidFill>
                <a:srgbClr val="8296B0"/>
              </a:solidFill>
            </a:endParaRPr>
          </a:p>
        </p:txBody>
      </p:sp>
      <p:sp>
        <p:nvSpPr>
          <p:cNvPr id="130" name="Google Shape;130;p7"/>
          <p:cNvSpPr/>
          <p:nvPr/>
        </p:nvSpPr>
        <p:spPr>
          <a:xfrm>
            <a:off x="10558734" y="3623094"/>
            <a:ext cx="1581509" cy="914400"/>
          </a:xfrm>
          <a:prstGeom prst="leftArrow">
            <a:avLst>
              <a:gd name="adj1" fmla="val 50000"/>
              <a:gd name="adj2" fmla="val 50000"/>
            </a:avLst>
          </a:prstGeom>
          <a:solidFill>
            <a:srgbClr val="FF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8"/>
          <p:cNvPicPr preferRelativeResize="0">
            <a:picLocks noGrp="1"/>
          </p:cNvPicPr>
          <p:nvPr>
            <p:ph type="body" idx="1"/>
          </p:nvPr>
        </p:nvPicPr>
        <p:blipFill rotWithShape="1">
          <a:blip r:embed="rId3">
            <a:alphaModFix/>
          </a:blip>
          <a:srcRect l="27646" t="19015" r="24428" b="22380"/>
          <a:stretch/>
        </p:blipFill>
        <p:spPr>
          <a:xfrm>
            <a:off x="2252351" y="399246"/>
            <a:ext cx="9080775" cy="6243034"/>
          </a:xfrm>
          <a:prstGeom prst="rect">
            <a:avLst/>
          </a:prstGeom>
          <a:noFill/>
          <a:ln>
            <a:noFill/>
          </a:ln>
        </p:spPr>
      </p:pic>
      <p:pic>
        <p:nvPicPr>
          <p:cNvPr id="136" name="Google Shape;136;p8"/>
          <p:cNvPicPr preferRelativeResize="0"/>
          <p:nvPr/>
        </p:nvPicPr>
        <p:blipFill rotWithShape="1">
          <a:blip r:embed="rId4">
            <a:alphaModFix/>
          </a:blip>
          <a:srcRect/>
          <a:stretch/>
        </p:blipFill>
        <p:spPr>
          <a:xfrm>
            <a:off x="63076" y="1402"/>
            <a:ext cx="1977839" cy="19443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9"/>
          <p:cNvPicPr preferRelativeResize="0">
            <a:picLocks noGrp="1"/>
          </p:cNvPicPr>
          <p:nvPr>
            <p:ph type="body" idx="1"/>
          </p:nvPr>
        </p:nvPicPr>
        <p:blipFill rotWithShape="1">
          <a:blip r:embed="rId3">
            <a:alphaModFix/>
          </a:blip>
          <a:srcRect l="26648" t="19015" r="29920" b="12318"/>
          <a:stretch/>
        </p:blipFill>
        <p:spPr>
          <a:xfrm>
            <a:off x="2595195" y="0"/>
            <a:ext cx="9199435" cy="6858000"/>
          </a:xfrm>
          <a:prstGeom prst="rect">
            <a:avLst/>
          </a:prstGeom>
          <a:noFill/>
          <a:ln>
            <a:noFill/>
          </a:ln>
        </p:spPr>
      </p:pic>
      <p:pic>
        <p:nvPicPr>
          <p:cNvPr id="142" name="Google Shape;142;p9"/>
          <p:cNvPicPr preferRelativeResize="0"/>
          <p:nvPr/>
        </p:nvPicPr>
        <p:blipFill rotWithShape="1">
          <a:blip r:embed="rId4">
            <a:alphaModFix/>
          </a:blip>
          <a:srcRect/>
          <a:stretch/>
        </p:blipFill>
        <p:spPr>
          <a:xfrm>
            <a:off x="63076" y="1402"/>
            <a:ext cx="1977839" cy="194439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TotalTime>
  <Words>1994</Words>
  <Application>Microsoft Office PowerPoint</Application>
  <PresentationFormat>Panorámica</PresentationFormat>
  <Paragraphs>249</Paragraphs>
  <Slides>29</Slides>
  <Notes>25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Arial Narrow</vt:lpstr>
      <vt:lpstr>Calibri</vt:lpstr>
      <vt:lpstr>Comic Sans MS</vt:lpstr>
      <vt:lpstr>Noto Sans Symbols</vt:lpstr>
      <vt:lpstr>Office Theme</vt:lpstr>
      <vt:lpstr>Presentación de PowerPoint</vt:lpstr>
      <vt:lpstr>Escuela Normal de Educación Preescolar  English A2.2  Sharing information and ideas</vt:lpstr>
      <vt:lpstr>Course purpose</vt:lpstr>
      <vt:lpstr>Presentación de PowerPoint</vt:lpstr>
      <vt:lpstr>Presentación de PowerPoint</vt:lpstr>
      <vt:lpstr>Presentación de PowerPoint</vt:lpstr>
      <vt:lpstr>Course Progression</vt:lpstr>
      <vt:lpstr>Presentación de PowerPoint</vt:lpstr>
      <vt:lpstr>Presentación de PowerPoint</vt:lpstr>
      <vt:lpstr>Course Description</vt:lpstr>
      <vt:lpstr>Competences of the degree profile developed by the course</vt:lpstr>
      <vt:lpstr>Presentación de PowerPoint</vt:lpstr>
      <vt:lpstr>Presentación de PowerPoint</vt:lpstr>
      <vt:lpstr>Course structure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Treat each other with KINDNESS, DIGNITY AND RESPECT</vt:lpstr>
      <vt:lpstr>Presentación de PowerPoint</vt:lpstr>
      <vt:lpstr>Presentación de PowerPoint</vt:lpstr>
      <vt:lpstr>STUDENT’S ROLE (Mentimeter)</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dc:creator>
  <cp:lastModifiedBy>Maria Elena</cp:lastModifiedBy>
  <cp:revision>47</cp:revision>
  <dcterms:created xsi:type="dcterms:W3CDTF">2018-08-18T02:13:40Z</dcterms:created>
  <dcterms:modified xsi:type="dcterms:W3CDTF">2022-02-14T04:14:54Z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0x010100E23FC4316C9E614A9E4DABEC5A6E8E00</vt:lpwstr>
  </property>
</Properties>
</file>