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3" r:id="rId3"/>
    <p:sldId id="272" r:id="rId4"/>
    <p:sldId id="271" r:id="rId5"/>
    <p:sldId id="257" r:id="rId6"/>
    <p:sldId id="261" r:id="rId7"/>
    <p:sldId id="269" r:id="rId8"/>
    <p:sldId id="268" r:id="rId9"/>
    <p:sldId id="267" r:id="rId10"/>
    <p:sldId id="266" r:id="rId11"/>
    <p:sldId id="281" r:id="rId12"/>
    <p:sldId id="279" r:id="rId13"/>
    <p:sldId id="282" r:id="rId14"/>
    <p:sldId id="283" r:id="rId15"/>
    <p:sldId id="263" r:id="rId16"/>
    <p:sldId id="28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6526" y="1169895"/>
            <a:ext cx="9023873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16828"/>
            <a:ext cx="12192000" cy="4249271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DE TRABAJO DOCENTE </a:t>
            </a:r>
          </a:p>
          <a:p>
            <a:pPr algn="ctr"/>
            <a:r>
              <a:rPr lang="es-MX" sz="2400" dirty="0"/>
              <a:t>Cuarto </a:t>
            </a:r>
            <a:r>
              <a:rPr lang="es-MX" sz="2400" dirty="0" smtClean="0"/>
              <a:t>Semestre</a:t>
            </a:r>
          </a:p>
          <a:p>
            <a:pPr algn="ctr"/>
            <a:r>
              <a:rPr lang="es-MX" sz="2400" dirty="0"/>
              <a:t>Trayecto formativo: Práctica </a:t>
            </a:r>
            <a:r>
              <a:rPr lang="es-MX" sz="2400" dirty="0" smtClean="0"/>
              <a:t>Profesional</a:t>
            </a:r>
          </a:p>
          <a:p>
            <a:pPr algn="ctr"/>
            <a:r>
              <a:rPr lang="es-MX" sz="2400" dirty="0" smtClean="0"/>
              <a:t> </a:t>
            </a:r>
            <a:r>
              <a:rPr lang="es-MX" sz="2400" dirty="0"/>
              <a:t>Carácter del curso: </a:t>
            </a:r>
            <a:r>
              <a:rPr lang="es-MX" sz="2400" dirty="0" smtClean="0"/>
              <a:t>Obligatorio</a:t>
            </a:r>
          </a:p>
          <a:p>
            <a:pPr algn="ctr"/>
            <a:r>
              <a:rPr lang="es-MX" sz="2400" dirty="0" smtClean="0"/>
              <a:t>-</a:t>
            </a:r>
            <a:r>
              <a:rPr lang="es-MX" sz="2400" dirty="0"/>
              <a:t>Horas: 6 Créditos: </a:t>
            </a:r>
            <a:r>
              <a:rPr lang="es-MX" sz="2400" dirty="0" smtClean="0"/>
              <a:t>6.75</a:t>
            </a:r>
          </a:p>
          <a:p>
            <a:pPr algn="ctr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DOCENTE: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ANGÉLICA MARÍA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ROCCA VALDÉS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(Edith Araceli Martínez Silva)</a:t>
            </a:r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5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6526" y="1169895"/>
            <a:ext cx="9023873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79699"/>
            <a:ext cx="12192000" cy="6375699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 DE LA UNIDAD DE APRENDIZAJE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concluir la unidad, la estudiante diseñará planeaciones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secuencias didácticas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asignaturas de los campos de formación académica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 preescolar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Aplicará críticamente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enfoques del plan y programas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estudio en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función del nivel,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grado, modalidad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educativa –escuela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 completa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multigrado e indígena-, los contextos socioculturales, ideológicos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y lingüísticos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así como las características particulares de los alumnos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sus condiciones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aprendizaje. Además, analizará, reflexionará, evaluará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dará seguimiento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los procesos de intervención en el aula poniendo en juego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sus conocimientos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teórico-pedagógicos, metodológicos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experienciales.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Replantear la docencia: reflexiones derivadas de la experiencia.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Desafíos en torno a la enseñanza y el aprendizaje.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Seguimiento y evaluación: ¿Cómo asegurarse de que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lograron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aprendizajes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Mejorar la práctica y transformar la docencia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EVIDENCIAS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Planes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clase.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Informe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-6959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42950" y="6327110"/>
            <a:ext cx="1261026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3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Evidencia integradora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dirty="0" smtClean="0"/>
              <a:t>Escrito reflexivo de informe de </a:t>
            </a:r>
            <a:r>
              <a:rPr lang="es-MX" sz="4400" dirty="0" smtClean="0"/>
              <a:t>práctica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26364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EVALUACIONES Y JORNADAS DE PRACTICA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061857" cy="402412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Evaluación Unidad I</a:t>
            </a:r>
            <a:endParaRPr lang="es-MX" dirty="0"/>
          </a:p>
          <a:p>
            <a:pPr marL="114300" indent="0">
              <a:buNone/>
            </a:pPr>
            <a:r>
              <a:rPr lang="es-MX" b="1" u="sng" dirty="0" smtClean="0"/>
              <a:t>27 de abril del 2022</a:t>
            </a:r>
            <a:endParaRPr lang="es-MX" b="1" u="sng" dirty="0"/>
          </a:p>
          <a:p>
            <a:pPr marL="114300" indent="0">
              <a:buNone/>
            </a:pPr>
            <a:endParaRPr lang="es-MX" b="1" u="sng" dirty="0"/>
          </a:p>
          <a:p>
            <a:r>
              <a:rPr lang="es-MX" dirty="0" smtClean="0"/>
              <a:t>1ra. Jornada </a:t>
            </a:r>
            <a:r>
              <a:rPr lang="es-MX" dirty="0"/>
              <a:t>de observación y Práctica</a:t>
            </a:r>
          </a:p>
          <a:p>
            <a:pPr marL="114300" indent="0">
              <a:buNone/>
            </a:pPr>
            <a:r>
              <a:rPr lang="es-ES" b="1" u="sng" dirty="0" smtClean="0"/>
              <a:t>14 </a:t>
            </a:r>
            <a:r>
              <a:rPr lang="es-ES" b="1" u="sng" dirty="0"/>
              <a:t>al </a:t>
            </a:r>
            <a:r>
              <a:rPr lang="es-ES" b="1" u="sng" dirty="0" smtClean="0"/>
              <a:t>25 </a:t>
            </a:r>
            <a:r>
              <a:rPr lang="es-ES" b="1" u="sng" dirty="0"/>
              <a:t>de </a:t>
            </a:r>
            <a:r>
              <a:rPr lang="es-ES" b="1" u="sng" dirty="0" smtClean="0"/>
              <a:t>Marzo-2022</a:t>
            </a:r>
            <a:endParaRPr lang="es-MX" dirty="0"/>
          </a:p>
          <a:p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Evaluación Unidad II</a:t>
            </a:r>
          </a:p>
          <a:p>
            <a:r>
              <a:rPr lang="es-MX" b="1" u="sng" dirty="0" smtClean="0"/>
              <a:t>27 de junio del 2022</a:t>
            </a:r>
            <a:endParaRPr lang="es-MX" b="1" u="sng" dirty="0"/>
          </a:p>
          <a:p>
            <a:r>
              <a:rPr lang="es-MX" dirty="0" smtClean="0"/>
              <a:t>2da. Jornada </a:t>
            </a:r>
            <a:r>
              <a:rPr lang="es-MX" dirty="0"/>
              <a:t>de observación y Práctica</a:t>
            </a:r>
          </a:p>
          <a:p>
            <a:pPr marL="114300" indent="0">
              <a:buNone/>
            </a:pPr>
            <a:r>
              <a:rPr lang="es-ES" b="1" u="sng" dirty="0" smtClean="0"/>
              <a:t>16 </a:t>
            </a:r>
            <a:r>
              <a:rPr lang="es-ES" b="1" u="sng" dirty="0"/>
              <a:t>al </a:t>
            </a:r>
            <a:r>
              <a:rPr lang="es-ES" b="1" u="sng" dirty="0" smtClean="0"/>
              <a:t>27 </a:t>
            </a:r>
            <a:r>
              <a:rPr lang="es-ES" b="1" u="sng" dirty="0"/>
              <a:t>de </a:t>
            </a:r>
            <a:r>
              <a:rPr lang="es-ES" b="1" u="sng" dirty="0" smtClean="0"/>
              <a:t>mayo-2022</a:t>
            </a:r>
          </a:p>
          <a:p>
            <a:pPr marL="114300" indent="0">
              <a:buNone/>
            </a:pPr>
            <a:endParaRPr lang="es-ES" b="1" i="1" u="sng" dirty="0" smtClean="0"/>
          </a:p>
          <a:p>
            <a:pPr marL="114300" indent="0">
              <a:buNone/>
            </a:pPr>
            <a:endParaRPr lang="es-ES" b="1" i="1" u="sng" dirty="0"/>
          </a:p>
          <a:p>
            <a:pPr marL="114300" indent="0">
              <a:buNone/>
            </a:pPr>
            <a:r>
              <a:rPr lang="es-ES" b="1" i="1" u="sng" dirty="0" smtClean="0"/>
              <a:t>EVIDENCIA </a:t>
            </a:r>
            <a:r>
              <a:rPr lang="es-ES" b="1" i="1" u="sng" dirty="0" smtClean="0"/>
              <a:t>INTEGRADORA:</a:t>
            </a:r>
          </a:p>
          <a:p>
            <a:pPr marL="114300" indent="0">
              <a:buNone/>
            </a:pPr>
            <a:r>
              <a:rPr lang="es-ES" b="1" i="1" u="sng" dirty="0" smtClean="0"/>
              <a:t>27 JUNIOAL 1º JULIO.</a:t>
            </a:r>
          </a:p>
          <a:p>
            <a:pPr marL="114300" indent="0">
              <a:buNone/>
            </a:pP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405906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6107" y="371254"/>
            <a:ext cx="289407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1" descr="logo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17809" r="68571" b="16438"/>
          <a:stretch>
            <a:fillRect/>
          </a:stretch>
        </p:blipFill>
        <p:spPr bwMode="auto">
          <a:xfrm>
            <a:off x="-379996" y="537403"/>
            <a:ext cx="1496103" cy="10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6107" y="66158"/>
            <a:ext cx="2894072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EDUCACION PRESCOLAR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COLEGIADO  DE MAESTROS 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Acuerdos de evaluación del colegiado de: </a:t>
            </a:r>
            <a:r>
              <a:rPr kumimoji="0" lang="es-MX" alt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2º año 4to Semestre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Ciclo Escolar </a:t>
            </a:r>
            <a:r>
              <a:rPr kumimoji="0" lang="es-MX" alt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2020-2021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Cursos que lo integran: 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Atención a la Diversidad, Modelos Pedagógicos, Desarrollo de la Competencia Lectora,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Estrategias para el Desarrollo Socioemocional, Estrategias para el Mundo Social, Estrategias del Trabajo Docente, Optativa y Tutoría Grupal.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Fecha: </a:t>
            </a:r>
            <a:r>
              <a:rPr lang="es-MX" altLang="es-MX" sz="12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kumimoji="0" lang="es-MX" alt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s-MX" altLang="es-MX" sz="12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Febrero</a:t>
            </a:r>
            <a:r>
              <a:rPr kumimoji="0" lang="es-MX" alt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2022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Propósitos: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Docentes: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Establecer los acuerdos de evaluación para unificar criterios en cada uno de los aspectos mencionados que se consideran para otorgar la calificación por unidad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por el curso de acuerdo a las normas de control escolar vigentes.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Alumnos: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Dar a conocer a los alumnos los acuerdos establecidos de evaluación que se considerarán para otorgar la calificación por unidad y por el curso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acuerdo a las normas de control escolar vigentes.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*SON EJERCICIOS NECESARIOS PARA PODER PROMEDIAR, EN CASO DE NO CUMPLIR CON ELLO SE BAJARÁ 10 PUNTOS.EN EL PROMEDIO DE UNIDAD Y/O EVIDENACIA INTEGRADORA</a:t>
            </a:r>
            <a:r>
              <a:rPr lang="es-MX" altLang="es-MX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231495"/>
              </p:ext>
            </p:extLst>
          </p:nvPr>
        </p:nvGraphicFramePr>
        <p:xfrm>
          <a:off x="220717" y="3947776"/>
          <a:ext cx="5975130" cy="2799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188">
                  <a:extLst>
                    <a:ext uri="{9D8B030D-6E8A-4147-A177-3AD203B41FA5}">
                      <a16:colId xmlns:a16="http://schemas.microsoft.com/office/drawing/2014/main" xmlns="" val="3642858301"/>
                    </a:ext>
                  </a:extLst>
                </a:gridCol>
                <a:gridCol w="1878471">
                  <a:extLst>
                    <a:ext uri="{9D8B030D-6E8A-4147-A177-3AD203B41FA5}">
                      <a16:colId xmlns:a16="http://schemas.microsoft.com/office/drawing/2014/main" xmlns="" val="1497535768"/>
                    </a:ext>
                  </a:extLst>
                </a:gridCol>
                <a:gridCol w="1878471">
                  <a:extLst>
                    <a:ext uri="{9D8B030D-6E8A-4147-A177-3AD203B41FA5}">
                      <a16:colId xmlns:a16="http://schemas.microsoft.com/office/drawing/2014/main" xmlns="" val="294103655"/>
                    </a:ext>
                  </a:extLst>
                </a:gridCol>
              </a:tblGrid>
              <a:tr h="3219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Criterios de evaluación  por Unidad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Porcentajes de </a:t>
                      </a:r>
                      <a:r>
                        <a:rPr lang="es-MX" sz="1100" dirty="0" err="1">
                          <a:effectLst/>
                        </a:rPr>
                        <a:t>Evaluacón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6618894"/>
                  </a:ext>
                </a:extLst>
              </a:tr>
              <a:tr h="3445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Formativa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Sumativa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520013"/>
                  </a:ext>
                </a:extLst>
              </a:tr>
              <a:tr h="799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Actividades y trabajos escritos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1100" dirty="0" smtClean="0">
                          <a:effectLst/>
                        </a:rPr>
                        <a:t>60%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7826593"/>
                  </a:ext>
                </a:extLst>
              </a:tr>
              <a:tr h="3863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Evidencia de unidad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41494991"/>
                  </a:ext>
                </a:extLst>
              </a:tr>
              <a:tr h="947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Portafolio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Heteroevaluación: 40%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coevaluación*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Autoevaluación</a:t>
                      </a:r>
                      <a:r>
                        <a:rPr lang="es-MX" sz="1100" baseline="0" dirty="0" smtClean="0">
                          <a:effectLst/>
                        </a:rPr>
                        <a:t> 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aseline="0" dirty="0" smtClean="0">
                          <a:effectLst/>
                        </a:rPr>
                        <a:t>Total: 40%</a:t>
                      </a: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2662221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615954" y="3270677"/>
            <a:ext cx="470368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Observación:</a:t>
            </a:r>
            <a:r>
              <a:rPr lang="es-MX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unidades deben ser acreditadas con el mínimo de 6</a:t>
            </a:r>
            <a:endParaRPr lang="es-MX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66898"/>
              </p:ext>
            </p:extLst>
          </p:nvPr>
        </p:nvGraphicFramePr>
        <p:xfrm>
          <a:off x="6826469" y="4032989"/>
          <a:ext cx="5084380" cy="2714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954">
                  <a:extLst>
                    <a:ext uri="{9D8B030D-6E8A-4147-A177-3AD203B41FA5}">
                      <a16:colId xmlns:a16="http://schemas.microsoft.com/office/drawing/2014/main" xmlns="" val="3134578085"/>
                    </a:ext>
                  </a:extLst>
                </a:gridCol>
                <a:gridCol w="1432934">
                  <a:extLst>
                    <a:ext uri="{9D8B030D-6E8A-4147-A177-3AD203B41FA5}">
                      <a16:colId xmlns:a16="http://schemas.microsoft.com/office/drawing/2014/main" xmlns="" val="4094405873"/>
                    </a:ext>
                  </a:extLst>
                </a:gridCol>
                <a:gridCol w="1668492">
                  <a:extLst>
                    <a:ext uri="{9D8B030D-6E8A-4147-A177-3AD203B41FA5}">
                      <a16:colId xmlns:a16="http://schemas.microsoft.com/office/drawing/2014/main" xmlns="" val="2123686369"/>
                    </a:ext>
                  </a:extLst>
                </a:gridCol>
              </a:tblGrid>
              <a:tr h="529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Criterios de evaluación  Semestral por curso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Porcentajes de Evaluación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3999219"/>
                  </a:ext>
                </a:extLst>
              </a:tr>
              <a:tr h="63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Acreditación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Unidades por curso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50%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8170795"/>
                  </a:ext>
                </a:extLst>
              </a:tr>
              <a:tr h="1549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Evaluación final del Curso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Heteroevaluación</a:t>
                      </a:r>
                      <a:r>
                        <a:rPr lang="es-MX" sz="1100" baseline="0" dirty="0" smtClean="0">
                          <a:effectLst/>
                        </a:rPr>
                        <a:t> </a:t>
                      </a:r>
                      <a:r>
                        <a:rPr lang="es-MX" sz="1100" dirty="0" smtClean="0">
                          <a:effectLst/>
                        </a:rPr>
                        <a:t>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Coevaluación*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Autoevaluación</a:t>
                      </a:r>
                      <a:r>
                        <a:rPr lang="es-MX" sz="1100" baseline="0" dirty="0" smtClean="0">
                          <a:effectLst/>
                        </a:rPr>
                        <a:t> 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aseline="0" dirty="0" smtClean="0">
                          <a:effectLst/>
                        </a:rPr>
                        <a:t>Total: 50%</a:t>
                      </a:r>
                      <a:r>
                        <a:rPr lang="es-MX" sz="1100" dirty="0" smtClean="0">
                          <a:effectLst/>
                        </a:rPr>
                        <a:t> </a:t>
                      </a:r>
                      <a:endParaRPr lang="es-MX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99884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50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19348" y="1084217"/>
            <a:ext cx="10084525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Observación: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buena actitud y disposición, respeto y atención será factor determinante para la aprobación de los cursos.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evidencias (desempeño, conocimiento y de producto) que muestre el alumno a través del portafolio, serán acompañadas de Rúbricas, Listas de cotejo y /o Escalas de estimación que previamente dio a conocer el docente.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 las unidades deben ser acreditadas con el mínimo de 6 y con una asistencia del 85 % por unidad evaluada.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6526" y="1169895"/>
            <a:ext cx="9023873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12192000" cy="60457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b="1" dirty="0" smtClean="0"/>
              <a:t>REGLAMENTO INTERNO:</a:t>
            </a:r>
          </a:p>
          <a:p>
            <a:pPr algn="just"/>
            <a:r>
              <a:rPr lang="es-MX" b="1" dirty="0" smtClean="0"/>
              <a:t>Asistir  </a:t>
            </a:r>
            <a:r>
              <a:rPr lang="es-MX" b="1" dirty="0"/>
              <a:t>y  permanecer en clase</a:t>
            </a:r>
          </a:p>
          <a:p>
            <a:pPr algn="just"/>
            <a:r>
              <a:rPr lang="es-MX" b="1" dirty="0"/>
              <a:t>Ser puntual</a:t>
            </a:r>
          </a:p>
          <a:p>
            <a:pPr algn="just"/>
            <a:r>
              <a:rPr lang="es-MX" b="1" dirty="0"/>
              <a:t>Traer los  materiales, tareas, equipo para trabajar</a:t>
            </a:r>
          </a:p>
          <a:p>
            <a:pPr algn="just"/>
            <a:r>
              <a:rPr lang="es-MX" b="1" dirty="0"/>
              <a:t>Participación  </a:t>
            </a:r>
            <a:r>
              <a:rPr lang="es-MX" b="1" dirty="0" smtClean="0"/>
              <a:t>activa, tanto en clase como en sus jornadas de práctica (respetar el reglamento de práctica)</a:t>
            </a:r>
            <a:endParaRPr lang="es-MX" b="1" dirty="0"/>
          </a:p>
          <a:p>
            <a:pPr algn="just"/>
            <a:r>
              <a:rPr lang="es-MX" b="1" dirty="0"/>
              <a:t>Entregar evidencias a tiempo  y completas (no se aceptarán fuera de tiempo).</a:t>
            </a:r>
          </a:p>
          <a:p>
            <a:pPr algn="just"/>
            <a:r>
              <a:rPr lang="es-MX" b="1" dirty="0"/>
              <a:t>Trabajar individual, binas y /o  por  equipo</a:t>
            </a:r>
          </a:p>
          <a:p>
            <a:pPr algn="just"/>
            <a:r>
              <a:rPr lang="es-MX" b="1" dirty="0" smtClean="0"/>
              <a:t>No consumir alimentos en clase</a:t>
            </a:r>
            <a:endParaRPr lang="es-MX" b="1" dirty="0"/>
          </a:p>
          <a:p>
            <a:pPr algn="just"/>
            <a:r>
              <a:rPr lang="es-MX" b="1" dirty="0"/>
              <a:t>Respeto  y  actitud de </a:t>
            </a:r>
            <a:r>
              <a:rPr lang="es-MX" b="1" dirty="0" smtClean="0"/>
              <a:t>servicio</a:t>
            </a:r>
            <a:endParaRPr lang="es-MX" b="1" dirty="0"/>
          </a:p>
          <a:p>
            <a:pPr algn="just"/>
            <a:r>
              <a:rPr lang="es-MX" b="1" dirty="0"/>
              <a:t>Aseo personal  y  </a:t>
            </a:r>
            <a:r>
              <a:rPr lang="es-MX" b="1" dirty="0" smtClean="0"/>
              <a:t>uniforme, en caso de estar virtual mantener la cámara prendida, de lo contrario contara como inasistencia.</a:t>
            </a:r>
            <a:endParaRPr lang="es-MX" b="1" dirty="0"/>
          </a:p>
          <a:p>
            <a:pPr algn="just"/>
            <a:r>
              <a:rPr lang="es-MX" b="1" dirty="0"/>
              <a:t>Tener la  información en el cuaderno, encuadre, trabajos, evidencias consultas, cuadros, esquemas, diagramas, o según lo requerido del </a:t>
            </a:r>
            <a:r>
              <a:rPr lang="es-MX" b="1" dirty="0" smtClean="0"/>
              <a:t>curso, o en plataforma ENEP digital. </a:t>
            </a:r>
            <a:endParaRPr lang="es-MX" b="1" dirty="0"/>
          </a:p>
          <a:p>
            <a:pPr algn="just"/>
            <a:r>
              <a:rPr lang="es-MX" b="1" dirty="0"/>
              <a:t>Revisar  plataforma de escuela en  red</a:t>
            </a:r>
          </a:p>
          <a:p>
            <a:pPr algn="just"/>
            <a:r>
              <a:rPr lang="es-MX" b="1" dirty="0"/>
              <a:t>Crear un ambiente, sano, pacífico y de </a:t>
            </a:r>
            <a:r>
              <a:rPr lang="es-MX" b="1" dirty="0" smtClean="0"/>
              <a:t>convivencia</a:t>
            </a:r>
            <a:endParaRPr lang="es-MX" b="1" dirty="0"/>
          </a:p>
          <a:p>
            <a:pPr algn="just"/>
            <a:r>
              <a:rPr lang="es-MX" b="1" dirty="0"/>
              <a:t>Contar con el 85% de asistencia para acreditar el curso</a:t>
            </a:r>
          </a:p>
          <a:p>
            <a:pPr algn="just"/>
            <a:r>
              <a:rPr lang="es-MX" b="1" dirty="0"/>
              <a:t>Tener buena actitud en clase, de lo contrario aunque tenga acreditado el curso la maestra titular podrá </a:t>
            </a:r>
            <a:r>
              <a:rPr lang="es-MX" b="1" dirty="0" smtClean="0"/>
              <a:t>asignar calificación </a:t>
            </a:r>
            <a:r>
              <a:rPr lang="es-MX" b="1" dirty="0"/>
              <a:t>reprobatoria </a:t>
            </a:r>
          </a:p>
          <a:p>
            <a:pPr algn="just"/>
            <a:r>
              <a:rPr lang="es-MX" b="1" dirty="0"/>
              <a:t>Cumplir en tiempo y forma con el portafolio, realizar su coevaluación, y autoevaluación según los criterios estipulados en los criterios de evaluación.</a:t>
            </a:r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ES" b="1" dirty="0">
              <a:ea typeface="Calibri" panose="020F0502020204030204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15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71121"/>
              </p:ext>
            </p:extLst>
          </p:nvPr>
        </p:nvGraphicFramePr>
        <p:xfrm>
          <a:off x="287383" y="457202"/>
          <a:ext cx="11377747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897">
                  <a:extLst>
                    <a:ext uri="{9D8B030D-6E8A-4147-A177-3AD203B41FA5}">
                      <a16:colId xmlns:a16="http://schemas.microsoft.com/office/drawing/2014/main" xmlns="" val="2688849179"/>
                    </a:ext>
                  </a:extLst>
                </a:gridCol>
                <a:gridCol w="1977334">
                  <a:extLst>
                    <a:ext uri="{9D8B030D-6E8A-4147-A177-3AD203B41FA5}">
                      <a16:colId xmlns:a16="http://schemas.microsoft.com/office/drawing/2014/main" xmlns="" val="900022961"/>
                    </a:ext>
                  </a:extLst>
                </a:gridCol>
                <a:gridCol w="1977334">
                  <a:extLst>
                    <a:ext uri="{9D8B030D-6E8A-4147-A177-3AD203B41FA5}">
                      <a16:colId xmlns:a16="http://schemas.microsoft.com/office/drawing/2014/main" xmlns="" val="4068254516"/>
                    </a:ext>
                  </a:extLst>
                </a:gridCol>
                <a:gridCol w="1856860">
                  <a:extLst>
                    <a:ext uri="{9D8B030D-6E8A-4147-A177-3AD203B41FA5}">
                      <a16:colId xmlns:a16="http://schemas.microsoft.com/office/drawing/2014/main" xmlns="" val="3593681805"/>
                    </a:ext>
                  </a:extLst>
                </a:gridCol>
                <a:gridCol w="1855988">
                  <a:extLst>
                    <a:ext uri="{9D8B030D-6E8A-4147-A177-3AD203B41FA5}">
                      <a16:colId xmlns:a16="http://schemas.microsoft.com/office/drawing/2014/main" xmlns="" val="3551961606"/>
                    </a:ext>
                  </a:extLst>
                </a:gridCol>
                <a:gridCol w="1977334">
                  <a:extLst>
                    <a:ext uri="{9D8B030D-6E8A-4147-A177-3AD203B41FA5}">
                      <a16:colId xmlns:a16="http://schemas.microsoft.com/office/drawing/2014/main" xmlns="" val="4040848575"/>
                    </a:ext>
                  </a:extLst>
                </a:gridCol>
              </a:tblGrid>
              <a:tr h="115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REFERENTES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PRE-FORMAL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RECEPTIVO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RESOLUTIVO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AUTÓNOMO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ESTRATEGICO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extLst>
                  <a:ext uri="{0D108BD9-81ED-4DB2-BD59-A6C34878D82A}">
                    <a16:rowId xmlns:a16="http://schemas.microsoft.com/office/drawing/2014/main" xmlns="" val="484950270"/>
                  </a:ext>
                </a:extLst>
              </a:tr>
              <a:tr h="277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EVIDENCIA: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Planeación.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CRITERIO</a:t>
                      </a:r>
                      <a:r>
                        <a:rPr lang="es-MX" sz="1100" dirty="0" smtClean="0">
                          <a:effectLst/>
                        </a:rPr>
                        <a:t>:</a:t>
                      </a:r>
                    </a:p>
                    <a:p>
                      <a:r>
                        <a:rPr lang="es-MX" sz="1100" dirty="0" smtClean="0"/>
                        <a:t>-Diseñar situaciones didácticas   interdisciplinarias de acuerdo con los planes de estudio de educación básica.</a:t>
                      </a:r>
                    </a:p>
                    <a:p>
                      <a:endParaRPr lang="es-ES" sz="1100" dirty="0" smtClean="0"/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-Registra y describe en la planeación contenidos sin establecer una relación curricular con los enfoques interdisciplinarios y seguimiento y evaluación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50</a:t>
                      </a:r>
                      <a:r>
                        <a:rPr lang="es-MX" sz="1100" dirty="0">
                          <a:effectLst/>
                        </a:rPr>
                        <a:t>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-Realiza la planeación con contenidos disciplinarios de manera básica pero no  cumplen con los procesos de aprendizajes esperaros, por lo cual carecen de seguimiento y evaluación.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60</a:t>
                      </a:r>
                      <a:r>
                        <a:rPr lang="es-MX" sz="1100" dirty="0">
                          <a:effectLst/>
                        </a:rPr>
                        <a:t>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- Analiza y articula en su planeación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Contenidos disciplinarios sin reto educativo por lo cual no tienen relación con las necesidades contextuales educativas, ausente el proceso de seguimiento y evaluación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70</a:t>
                      </a:r>
                      <a:r>
                        <a:rPr lang="es-MX" sz="1100" dirty="0">
                          <a:effectLst/>
                        </a:rPr>
                        <a:t>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-Vincula, en su planeación contenidos disciplinares acordes a retos educativos identificados en los alumnos apoyada de procesos de evaluación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80</a:t>
                      </a:r>
                      <a:r>
                        <a:rPr lang="es-MX" sz="1100" dirty="0">
                          <a:effectLst/>
                        </a:rPr>
                        <a:t>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-Plantea </a:t>
                      </a:r>
                      <a:r>
                        <a:rPr lang="es-MX" sz="1100" dirty="0">
                          <a:effectLst/>
                        </a:rPr>
                        <a:t>en la planeación propuesta significativa de mejora a las necesidades detectadas estableciendo una relación entre los contenidos disciplinares, enfoques y el seguimiento de evaluación.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</a:rPr>
                        <a:t>100</a:t>
                      </a:r>
                      <a:r>
                        <a:rPr lang="es-MX" sz="1100" dirty="0">
                          <a:effectLst/>
                        </a:rPr>
                        <a:t>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1" marR="55611" marT="0" marB="0"/>
                </a:tc>
                <a:extLst>
                  <a:ext uri="{0D108BD9-81ED-4DB2-BD59-A6C34878D82A}">
                    <a16:rowId xmlns:a16="http://schemas.microsoft.com/office/drawing/2014/main" xmlns="" val="2964212389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45872"/>
              </p:ext>
            </p:extLst>
          </p:nvPr>
        </p:nvGraphicFramePr>
        <p:xfrm>
          <a:off x="287383" y="3467083"/>
          <a:ext cx="11377747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8804">
                  <a:extLst>
                    <a:ext uri="{9D8B030D-6E8A-4147-A177-3AD203B41FA5}">
                      <a16:colId xmlns:a16="http://schemas.microsoft.com/office/drawing/2014/main" xmlns="" val="1405264270"/>
                    </a:ext>
                  </a:extLst>
                </a:gridCol>
                <a:gridCol w="4002537">
                  <a:extLst>
                    <a:ext uri="{9D8B030D-6E8A-4147-A177-3AD203B41FA5}">
                      <a16:colId xmlns:a16="http://schemas.microsoft.com/office/drawing/2014/main" xmlns="" val="954628474"/>
                    </a:ext>
                  </a:extLst>
                </a:gridCol>
                <a:gridCol w="644700">
                  <a:extLst>
                    <a:ext uri="{9D8B030D-6E8A-4147-A177-3AD203B41FA5}">
                      <a16:colId xmlns:a16="http://schemas.microsoft.com/office/drawing/2014/main" xmlns="" val="487129005"/>
                    </a:ext>
                  </a:extLst>
                </a:gridCol>
                <a:gridCol w="3611706">
                  <a:extLst>
                    <a:ext uri="{9D8B030D-6E8A-4147-A177-3AD203B41FA5}">
                      <a16:colId xmlns:a16="http://schemas.microsoft.com/office/drawing/2014/main" xmlns="" val="2218388055"/>
                    </a:ext>
                  </a:extLst>
                </a:gridCol>
              </a:tblGrid>
              <a:tr h="181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EVALUACIÓN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LOGROS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NOTA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ACCIONES A MEJORAR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extLst>
                  <a:ext uri="{0D108BD9-81ED-4DB2-BD59-A6C34878D82A}">
                    <a16:rowId xmlns:a16="http://schemas.microsoft.com/office/drawing/2014/main" xmlns="" val="1123355653"/>
                  </a:ext>
                </a:extLst>
              </a:tr>
              <a:tr h="95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AUTOEVALUACIÓN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extLst>
                  <a:ext uri="{0D108BD9-81ED-4DB2-BD59-A6C34878D82A}">
                    <a16:rowId xmlns:a16="http://schemas.microsoft.com/office/drawing/2014/main" xmlns="" val="643204465"/>
                  </a:ext>
                </a:extLst>
              </a:tr>
              <a:tr h="95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COEVALUACIÓN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extLst>
                  <a:ext uri="{0D108BD9-81ED-4DB2-BD59-A6C34878D82A}">
                    <a16:rowId xmlns:a16="http://schemas.microsoft.com/office/drawing/2014/main" xmlns="" val="2229094656"/>
                  </a:ext>
                </a:extLst>
              </a:tr>
              <a:tr h="951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HETEROEVALUACIÓN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 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81" marR="55581" marT="0" marB="0"/>
                </a:tc>
                <a:extLst>
                  <a:ext uri="{0D108BD9-81ED-4DB2-BD59-A6C34878D82A}">
                    <a16:rowId xmlns:a16="http://schemas.microsoft.com/office/drawing/2014/main" xmlns="" val="280817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1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19047"/>
              </p:ext>
            </p:extLst>
          </p:nvPr>
        </p:nvGraphicFramePr>
        <p:xfrm>
          <a:off x="548640" y="444137"/>
          <a:ext cx="11103429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730">
                  <a:extLst>
                    <a:ext uri="{9D8B030D-6E8A-4147-A177-3AD203B41FA5}">
                      <a16:colId xmlns:a16="http://schemas.microsoft.com/office/drawing/2014/main" xmlns="" val="1145615321"/>
                    </a:ext>
                  </a:extLst>
                </a:gridCol>
                <a:gridCol w="1831344">
                  <a:extLst>
                    <a:ext uri="{9D8B030D-6E8A-4147-A177-3AD203B41FA5}">
                      <a16:colId xmlns:a16="http://schemas.microsoft.com/office/drawing/2014/main" xmlns="" val="162352002"/>
                    </a:ext>
                  </a:extLst>
                </a:gridCol>
                <a:gridCol w="2024077">
                  <a:extLst>
                    <a:ext uri="{9D8B030D-6E8A-4147-A177-3AD203B41FA5}">
                      <a16:colId xmlns:a16="http://schemas.microsoft.com/office/drawing/2014/main" xmlns="" val="1187019501"/>
                    </a:ext>
                  </a:extLst>
                </a:gridCol>
                <a:gridCol w="1927693">
                  <a:extLst>
                    <a:ext uri="{9D8B030D-6E8A-4147-A177-3AD203B41FA5}">
                      <a16:colId xmlns:a16="http://schemas.microsoft.com/office/drawing/2014/main" xmlns="" val="3104710674"/>
                    </a:ext>
                  </a:extLst>
                </a:gridCol>
                <a:gridCol w="2216847">
                  <a:extLst>
                    <a:ext uri="{9D8B030D-6E8A-4147-A177-3AD203B41FA5}">
                      <a16:colId xmlns:a16="http://schemas.microsoft.com/office/drawing/2014/main" xmlns="" val="2664211651"/>
                    </a:ext>
                  </a:extLst>
                </a:gridCol>
                <a:gridCol w="1657738">
                  <a:extLst>
                    <a:ext uri="{9D8B030D-6E8A-4147-A177-3AD203B41FA5}">
                      <a16:colId xmlns:a16="http://schemas.microsoft.com/office/drawing/2014/main" xmlns="" val="141635090"/>
                    </a:ext>
                  </a:extLst>
                </a:gridCol>
              </a:tblGrid>
              <a:tr h="1807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Arial"/>
                          <a:ea typeface="Times New Roman"/>
                        </a:rPr>
                        <a:t>Rúbrica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Arial"/>
                          <a:ea typeface="Times New Roman"/>
                        </a:rPr>
                        <a:t>Texto</a:t>
                      </a:r>
                      <a:r>
                        <a:rPr lang="es-ES" sz="1100" b="1" baseline="0" dirty="0" smtClean="0">
                          <a:latin typeface="Arial"/>
                          <a:ea typeface="Times New Roman"/>
                        </a:rPr>
                        <a:t> Reflexivo</a:t>
                      </a:r>
                      <a:endParaRPr lang="es-ES" sz="1100" b="1" dirty="0" smtClean="0">
                        <a:latin typeface="Arial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Arial"/>
                          <a:ea typeface="Times New Roman"/>
                        </a:rPr>
                        <a:t>Criterios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Arial"/>
                          <a:ea typeface="Times New Roman"/>
                        </a:rPr>
                        <a:t>EVALUACIÓN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4296705"/>
                  </a:ext>
                </a:extLst>
              </a:tr>
              <a:tr h="4490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Times New Roman"/>
                          <a:ea typeface="Times New Roman"/>
                        </a:rPr>
                        <a:t>6-5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04271490"/>
                  </a:ext>
                </a:extLst>
              </a:tr>
              <a:tr h="815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</a:rPr>
                        <a:t>Introducción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Específica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 qué va a realizar y el para qué con claridad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Específica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 qué va a realizar y el para qué de manera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confusa.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Específica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algunos de los elementos básicos de la introducción de manera poco clara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Específica sólo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 elemento básico de la introducción de manera poco clara.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específica ninguno de los elementos básicos de la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introducción.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6508609"/>
                  </a:ext>
                </a:extLst>
              </a:tr>
              <a:tr h="128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</a:rPr>
                        <a:t>Desarrollo o cuerpo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Desarrolla el</a:t>
                      </a:r>
                      <a:r>
                        <a:rPr lang="es-ES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ema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manera completa y clara, de acuerdo al propósito establecido y con argumentos que fundamenten su postura.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Desarrolla el</a:t>
                      </a:r>
                      <a:r>
                        <a:rPr lang="es-ES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tema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manera parcial  de acuerdo al propósito establecido y con algunos  argumentos que fundamenten su postura.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Desarrolla el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tema de manera incompleta y confusa, sin continuar el  propósito establecido y con  argumentos pobres que fundamenten su postura.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Desarrolla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 tema de manera incompleta y confusa, sin perseguir el propósito establecido y sin argumentos ni postura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alguna.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Realizó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copia textual de los contenidos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7511077"/>
                  </a:ext>
                </a:extLst>
              </a:tr>
              <a:tr h="1049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</a:rPr>
                        <a:t>Conclusión</a:t>
                      </a:r>
                      <a:endParaRPr lang="es-ES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Cierra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escrito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 conclusiones claras,  acordes al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propósito,</a:t>
                      </a:r>
                      <a:r>
                        <a:rPr lang="es-ES" sz="11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desarrollo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 tema y de la postura planteada.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Cierra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escrito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 conclusiones,  acordes al propósito y desarrollo del tema aunque no de la postura planteada.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Cierra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escrito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 conclusiones confusas, acordes al propósito y no acordes al tema planteado.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conclusiones incompletas, discordes al propósito y desarrollo del tema.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brinda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conclusiones.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1992547"/>
                  </a:ext>
                </a:extLst>
              </a:tr>
              <a:tr h="1084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Arial"/>
                          <a:ea typeface="Times New Roman"/>
                        </a:rPr>
                        <a:t>Referencias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Cuenta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 la bibliografía mínima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solicitada.  Sigue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norma APA en sus argumentaciones y en su ficha.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Cuenta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 alguna bibliografía, su referencia sigue la norma APA en sus argumentaciones y en su ficha.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Cuenta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 bibliografía mínima sólo  como ficha o como argumentación sin seguir la norma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APA.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Bibliografía incompleta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sólo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menciona algunos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datos.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cuenta con bibliografía ni  como ficha ni en las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argumentaciones.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4138288"/>
                  </a:ext>
                </a:extLst>
              </a:tr>
              <a:tr h="361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</a:rPr>
                        <a:t>Ortografía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tiene ni un error ortográfico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Tiene cuatro errores ortográficos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Presenta 10 errores ortográficos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Presenta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más </a:t>
                      </a: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10 errores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ortográficos.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se </a:t>
                      </a: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acepta.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5307102"/>
                  </a:ext>
                </a:extLst>
              </a:tr>
              <a:tr h="90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Evidencias</a:t>
                      </a:r>
                      <a:endParaRPr lang="es-E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Presenta evidencias suficientes que fundamentan la información descrita.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Presenta evidencias insuficientes que fundamentan la información descrita.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Presenta evidencias suficientes que fundamentan la información descrita.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Presenta evidencias que no fundamentan la información descrita.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presenta evidencias.</a:t>
                      </a:r>
                      <a:endParaRPr lang="es-ES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33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38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6526" y="1169895"/>
            <a:ext cx="9023873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904541"/>
            <a:ext cx="12192000" cy="5033679"/>
          </a:xfrm>
        </p:spPr>
        <p:txBody>
          <a:bodyPr>
            <a:normAutofit fontScale="85000" lnSpcReduction="20000"/>
          </a:bodyPr>
          <a:lstStyle/>
          <a:p>
            <a:pPr algn="ctr"/>
            <a:endParaRPr lang="es-MX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PROPÓSITOS:</a:t>
            </a:r>
          </a:p>
          <a:p>
            <a:pPr algn="ctr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>curso tiene como propósito ofrecer herramientas teórico, metodológicas, didácticas y técnicas que favorezcan el diseño de estrategias de enseñanza-aprendizaje situadas e inclusivas con apego a los enfoques prescritos en los planes y programas de estudio, a los contextos, así como a las características culturales, sociales y lingüísticas de sus alumnos</a:t>
            </a:r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>El curso tiene la intención, además, de que </a:t>
            </a:r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100" dirty="0">
                <a:latin typeface="Arial" panose="020B0604020202020204" pitchFamily="34" charset="0"/>
                <a:cs typeface="Arial" panose="020B0604020202020204" pitchFamily="34" charset="0"/>
              </a:rPr>
              <a:t>estudiante siga profundizando en los principios teóricos de la docencia reflexiva y de la investigación acción, con el fin de identificar y delimitar problemas de su práctica y construir propuestas para mejorar su docencia a través de la sistematización de su experiencia y desarrollo de sus desempeños. </a:t>
            </a: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 flipV="1">
            <a:off x="1442603" y="-1696885"/>
            <a:ext cx="990814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kumimoji="0" lang="es-MX" altLang="es-MX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3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1072" y="904541"/>
            <a:ext cx="9023873" cy="594359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cursos  antecedentes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cursos / subsecuentes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678192"/>
            <a:ext cx="12192000" cy="4593879"/>
          </a:xfrm>
        </p:spPr>
        <p:txBody>
          <a:bodyPr>
            <a:normAutofit/>
          </a:bodyPr>
          <a:lstStyle/>
          <a:p>
            <a:pPr algn="just"/>
            <a:r>
              <a:rPr lang="es-MX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Mantiene un estrecho vínculo con los cursos de los trayectos: Bases teórico-metodológicas para la enseñanza y Formación para la enseñanza y el aprendizaje.</a:t>
            </a: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Herramientas para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observación y análisis de la práctica educativa; Observación y análisis de prácticas y contextos escolares; Iniciación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al trabajo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SUBSECUENTES: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Innovación y trabajo docente.</a:t>
            </a: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ACTUALES: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a la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diversidad,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pedagógicos; Desarrollo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la competencia lectora,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para el desarrollo socioemocional,  Estrategias para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exploración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 mundo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social,.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 flipV="1">
            <a:off x="4309049" y="-1252618"/>
            <a:ext cx="67830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7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49854" y="1169895"/>
            <a:ext cx="10617798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27125"/>
            <a:ext cx="12192000" cy="5642500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DESCRIPCIÓN DEL CURSO.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procesos de aprendizaje en torno a la docencia que las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adquirieron en los semestres previos, proporcionaron información relevante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contexto acerca de las culturas escolares y prácticas de enseñanza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jardines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niños y en sus aulas; de igual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modo,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propiciaron los primeros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desafíos 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diseño de secuencias didácticas e intervención con los alumnos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educación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preescolar.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 base en estas experiencias, las estudiantes, seguramente se habrán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hecho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preguntas más concretas relacionadas con la práctica docente y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particular con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aprendizaje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alumnos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los jardines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niños; de esta manera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curso: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 Promueve un mayor conocimiento y aplicación de los enfoques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campos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formación académica y las áreas de desarrollo personal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y social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del plan y programas de estudio vigente para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 preescolar.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- Contribuye a desarrollar capacidades para analizar, sistematizar y evaluar sus propuestas con relación a los principios teórico-metodológicos y técnicos sugeridos por los cursos que integran los Trayectos: 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Bases 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teórico-metodológicas para la enseñanza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Formación para </a:t>
            </a:r>
            <a:r>
              <a:rPr lang="es-MX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enseñanza 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y el aprendizaje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Conduce a que las estudiantes utilicen de manera pertinente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sus conocimientos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muestren su capacidad de integración de saberes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del diseño de secuencias de enseñanza-aprendizaje inclusivas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situadas que consideren el nivel educativo preescolar, -escuela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organización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completa, multigrado e indígena-, además del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sociocultural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lingüístico. Hace énfasis en el diseño, aplicación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seguimiento y evaluación de las intervenciones, así como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resultados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aprendizaje que obtienen con sus alumnos.</a:t>
            </a: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7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6526" y="1169895"/>
            <a:ext cx="9023873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08344"/>
            <a:ext cx="12192000" cy="5586847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COMPETENCIAS DEL PERFIL DE EGRESO </a:t>
            </a:r>
          </a:p>
          <a:p>
            <a:pPr algn="ct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COMPETENCIAS GENÉRICAS</a:t>
            </a:r>
          </a:p>
          <a:p>
            <a:pPr algn="just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Soluciona problemas y toma decisiones utilizando su pensamiento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crítico y creativo.</a:t>
            </a:r>
          </a:p>
          <a:p>
            <a:pPr algn="just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Aprende de manera autónoma y muestra iniciativa para auto-regularse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 fortalecer su desarrollo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personal.</a:t>
            </a: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• Utiliza las tecnologías de la información y la comunicación de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manera crítica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• Aplica sus habilidades lingüísticas y comunicativas en diversos contextos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MX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COMPETENCIAS PROFESIONALES</a:t>
            </a:r>
          </a:p>
          <a:p>
            <a:pPr algn="just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Detecta los procesos de aprendizaje de sus alumnos para favorecer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 desarrollo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cognitivo y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socioemocional.</a:t>
            </a: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• Aplica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el plan y programa de estudio para alcanzar los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propósitos educativos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y contribuir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 pleno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desenvolvimiento de las capacidades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sus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alumnos.</a:t>
            </a: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• Diseña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planeaciones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aplicando sus conocimientos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curriculares, psicopedagógicos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, disciplinares, didácticos y tecnológicos para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propiciar espacios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aprendizaje incluyentes que respondan a las necesidades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todos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los alumnos en el marco del plan y programas de estudio.</a:t>
            </a: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• Integra recursos de la investigación educativa para enriquecer su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práctica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profesional, expresando su interés por el conocimiento, la ciencia y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mejora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de la educación.</a:t>
            </a: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• Actúa de manera ética ante la diversidad de situaciones que se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presentan en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 práctica profesional.</a:t>
            </a: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3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6526" y="1169895"/>
            <a:ext cx="9023873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97712"/>
            <a:ext cx="12192000" cy="6166854"/>
          </a:xfrm>
        </p:spPr>
        <p:txBody>
          <a:bodyPr>
            <a:no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UNIDADES DE COMPETENCIA QUE SE DESARROLLAN EN EL CURSO</a:t>
            </a: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Plantea las necesidades formativas de los alumnos de acuerdo con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sus procesos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desarrollo y de aprendizaje, con base en los nuevos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enfoques pedagógicos.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• Establece relaciones entre los principios, conceptos disciplinarios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contenidos del plan y programas de estudio en función del logro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aprendizaje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sus alumnos, asegurando la coherencia y continuidad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entre los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distintos grados y niveles educativos.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• Utiliza metodologías pertinentes y actualizadas para promover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aprendizaje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los alumnos en los diferentes campos, áreas y ámbitos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 propone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currículum, considerando los contextos y su desarrollo.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• Incorpora los recursos y medios didácticos idóneos para favorecer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aprendizaje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acuerdo con el conocimiento de los procesos de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cognitivo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socioemocional de los alumnos.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• Selecciona estrategias que favorecen el desarrollo intelectual, físico,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y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emocional de los alumnos para procurar el logro de los aprendizajes.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• Emplea los medios tecnológicos y las fuentes de información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científica disponibles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mantenerse actualizado respecto a los diversos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campos de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conocimiento que intervienen en su trabajo docente.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• Utiliza los recursos metodológicos y técnicos de la investigación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explicar, comprender situaciones educativas y mejorar su docencia.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• Orienta su actuación profesional con sentido ético-valoral y asume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diversos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principios y reglas que aseguran una mejor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convivencia institucional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y social, en beneficio de los alumnos y de la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 escolar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• Decide las estrategias pedagógicas para minimizar o eliminar las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barreras para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aprendizaje y la participación asegurando una educación inclusiva.</a:t>
            </a: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7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6526" y="1169895"/>
            <a:ext cx="9023873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08344"/>
            <a:ext cx="12192000" cy="6052114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APRENDIZAJE I</a:t>
            </a: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DISEÑO, INTERVENCIÓN Y EVALUACIÓN EN EL AULA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campos de formación académica: La relación entre el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 esperado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el contenido, las orientaciones didácticas, los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materiales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la evaluación.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Análisis de estrategias de diseño e intervención y evaluación en el aula.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Creación de ambientes de aprendizaje apegados a contexto.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Sistematizar, describir y analizar la experiencia: entre lo planificado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 realizado.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 DE LA UNIDAD DE APRENDIZAJE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término de la unidad, la estudiante profundizará en la relación que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guardan los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enfoques teórico-metodológicos y didácticos de los campos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formación académica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educación socioemocional, con la enseñanza, el aprendizaje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contextos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socioculturales y lingüísticos donde se desarrolla la docencia.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Distinguirá la manera en que se conjugan los aspectos sociales,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económicos, ideológicos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culturales y lingüísticos en la conformación de ambientes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aprendizaje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equitativos e inclusivos para los alumnos de educación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preescolar en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función del nivel, grado y modalidad educativa -escuela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 completa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multigrado e indígena-.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lang="es-MX" altLang="es-MX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7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6526" y="1169895"/>
            <a:ext cx="9023873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01214"/>
            <a:ext cx="12192000" cy="6354185"/>
          </a:xfrm>
        </p:spPr>
        <p:txBody>
          <a:bodyPr>
            <a:normAutofit/>
          </a:bodyPr>
          <a:lstStyle/>
          <a:p>
            <a:pPr algn="ctr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</a:p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campos de formación académica: La relación entre el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 esperado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el contenido, las orientaciones didácticas, los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materiales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la evaluación.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Análisis de estrategias de diseño, intervención y evaluación en el aula.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Creación de ambientes de aprendizaje apegados a contexto.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Sistematizar, describir y analizar la experiencia: entre lo planificado 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 realizado.</a:t>
            </a:r>
          </a:p>
          <a:p>
            <a:pPr algn="ctr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EVIDENCIAS: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Planes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clase.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Informe de prácticas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intervención.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51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6526" y="1169895"/>
            <a:ext cx="9023873" cy="148724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01214"/>
            <a:ext cx="12192000" cy="60592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UNIDAD DE APRENDIZAJE II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DISEÑO E INTERVENCIÓN HACIA LA MEJORA DE LA PRÁCTICA</a:t>
            </a:r>
          </a:p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</a:p>
          <a:p>
            <a:r>
              <a:rPr lang="es-MX" b="1" dirty="0" smtClean="0"/>
              <a:t>Competencias </a:t>
            </a:r>
            <a:r>
              <a:rPr lang="es-MX" b="1" dirty="0"/>
              <a:t>de la unidad de aprendizaje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• Establece relaciones entre los principios, conceptos disciplinarios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 contenidos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del plan y programas de estudio en función del logro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aprendizaje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de sus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alumnos, asegurando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la coherencia y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continuidad  entre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los distintos grados y niveles educativos.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• Utiliza metodologías pertinentes y actualizadas para promover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 aprendizaje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de los alumnos en los diferentes campos, áreas y ámbitos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que propone el currículum, considerando los contextos y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 desarrollo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• Incorpora los recursos y medios didácticos idóneos para favorecer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 aprendizaje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de acuerdo con el conocimiento de los procesos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desarrollo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cognitivo y socioemocional de los alumnos.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• Selecciona estrategias que favorecen el desarrollo intelectual,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físico, social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y emocional de los alumnos para procurar el logro de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los aprendizajes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• Emplea los medios tecnológicos y las fuentes de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científica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disponibles para mantenerse actualizado respecto a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los diversos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campos de conocimiento que intervienen en su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docente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• Utiliza los recursos metodológicos y técnicos de la investigación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para explicar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comprender situaciones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educativas y mejorar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 docencia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• Orienta su actuación profesional con sentido ético-valoral y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asume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los diversos principios y reglas que aseguran una mejor convivencia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institucional y social, en beneficio de los alumnos y de la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 escolar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• Decide las estrategias pedagógicas para minimizar o eliminar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las barreras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para el aprendizaje y la </a:t>
            </a:r>
            <a:r>
              <a:rPr lang="es-MX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asegurando una educación </a:t>
            </a:r>
            <a:r>
              <a:rPr lang="es-MX" sz="2600" dirty="0">
                <a:latin typeface="Arial" panose="020B0604020202020204" pitchFamily="34" charset="0"/>
                <a:cs typeface="Arial" panose="020B0604020202020204" pitchFamily="34" charset="0"/>
              </a:rPr>
              <a:t>inclusiva.</a:t>
            </a:r>
          </a:p>
        </p:txBody>
      </p:sp>
      <p:pic>
        <p:nvPicPr>
          <p:cNvPr id="2050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472613"/>
            <a:ext cx="5048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n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72072"/>
            <a:ext cx="5143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9" t="87997" r="6058" b="3998"/>
          <a:stretch>
            <a:fillRect/>
          </a:stretch>
        </p:blipFill>
        <p:spPr bwMode="auto">
          <a:xfrm>
            <a:off x="10379075" y="6360458"/>
            <a:ext cx="18129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13089242"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		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750" y="6447650"/>
            <a:ext cx="13372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s-MX" altLang="es-MX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21-22</a:t>
            </a:r>
            <a:endParaRPr kumimoji="0" lang="es-MX" altLang="es-MX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CGENAD-F-SAA-43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8267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417</TotalTime>
  <Words>2764</Words>
  <Application>Microsoft Office PowerPoint</Application>
  <PresentationFormat>Panorámica</PresentationFormat>
  <Paragraphs>339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Estela de condensación</vt:lpstr>
      <vt:lpstr>  </vt:lpstr>
      <vt:lpstr>  </vt:lpstr>
      <vt:lpstr>cursos  antecedentes Y cursos / subsecuentes</vt:lpstr>
      <vt:lpstr>  </vt:lpstr>
      <vt:lpstr>  </vt:lpstr>
      <vt:lpstr>  </vt:lpstr>
      <vt:lpstr>  </vt:lpstr>
      <vt:lpstr>  </vt:lpstr>
      <vt:lpstr>  </vt:lpstr>
      <vt:lpstr>  </vt:lpstr>
      <vt:lpstr>Evidencia integradora</vt:lpstr>
      <vt:lpstr>EVALUACIONES Y JORNADAS DE PRACTICA</vt:lpstr>
      <vt:lpstr>Presentación de PowerPoint</vt:lpstr>
      <vt:lpstr>Presentación de PowerPoint</vt:lpstr>
      <vt:lpstr> 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TRABAJO DOCENTE   CUARTO SEMESTRE</dc:title>
  <dc:creator>Usuario de Windows</dc:creator>
  <cp:lastModifiedBy>Windows User</cp:lastModifiedBy>
  <cp:revision>61</cp:revision>
  <dcterms:created xsi:type="dcterms:W3CDTF">2020-01-27T18:10:39Z</dcterms:created>
  <dcterms:modified xsi:type="dcterms:W3CDTF">2022-02-22T05:30:01Z</dcterms:modified>
</cp:coreProperties>
</file>