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2" r:id="rId4"/>
    <p:sldId id="257" r:id="rId5"/>
    <p:sldId id="262" r:id="rId6"/>
    <p:sldId id="260" r:id="rId7"/>
    <p:sldId id="273" r:id="rId8"/>
    <p:sldId id="263" r:id="rId9"/>
    <p:sldId id="275" r:id="rId10"/>
    <p:sldId id="274" r:id="rId11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958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669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73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124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82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44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2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637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00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91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15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061F-7EE4-4052-9D76-00354855F9D8}" type="datetimeFigureOut">
              <a:rPr lang="es-MX" smtClean="0"/>
              <a:t>17/05/2022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1223-14A7-40CF-A646-F903D9415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8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11947290" TargetMode="External"/><Relationship Id="rId2" Type="http://schemas.openxmlformats.org/officeDocument/2006/relationships/hyperlink" Target="https://wordwall.net/es/resource/1194750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LD4Arn_b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KLD4Arn_bs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950175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</a:t>
            </a:r>
          </a:p>
          <a:p>
            <a:pPr algn="ctr"/>
            <a:r>
              <a:rPr lang="es-MX" sz="2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2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r>
              <a:rPr lang="es-MX" sz="2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2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livingroom</a:t>
            </a:r>
            <a:endParaRPr lang="es-MX" sz="2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685800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7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8103476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a,an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are, 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describe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houses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apartments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8" name="Picture 4" descr="Mason Traditional 3 Piece Table Floor Lamp Set Dark Bronze Metal Oatmeal  Drum Shade Decor for Living Room Bedroom House Bed-Side Nightstand Home  Office Reading Entryway Family - Barnes and Ivy - -">
            <a:extLst>
              <a:ext uri="{FF2B5EF4-FFF2-40B4-BE49-F238E27FC236}">
                <a16:creationId xmlns:a16="http://schemas.microsoft.com/office/drawing/2014/main" id="{1655B7B7-9117-4917-5BAA-16781746B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9" y="2180481"/>
            <a:ext cx="5151414" cy="513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2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F257E69-C766-4379-2BB5-D3F4E2D54DA9}"/>
              </a:ext>
            </a:extLst>
          </p:cNvPr>
          <p:cNvSpPr txBox="1"/>
          <p:nvPr/>
        </p:nvSpPr>
        <p:spPr>
          <a:xfrm>
            <a:off x="171450" y="5601385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https://wordwall.net/es/resource/11947509</a:t>
            </a:r>
            <a:endParaRPr lang="es-MX" dirty="0"/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A4CF61-6A11-3882-2A5C-D4E0DA7CE5BF}"/>
              </a:ext>
            </a:extLst>
          </p:cNvPr>
          <p:cNvSpPr txBox="1"/>
          <p:nvPr/>
        </p:nvSpPr>
        <p:spPr>
          <a:xfrm>
            <a:off x="57150" y="819835"/>
            <a:ext cx="560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https://wordwall.net/es/resource/11947290</a:t>
            </a:r>
            <a:endParaRPr lang="es-MX" dirty="0"/>
          </a:p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63CE2F-E934-78C3-1D53-5A9060763E85}"/>
              </a:ext>
            </a:extLst>
          </p:cNvPr>
          <p:cNvSpPr txBox="1"/>
          <p:nvPr/>
        </p:nvSpPr>
        <p:spPr>
          <a:xfrm>
            <a:off x="-1" y="0"/>
            <a:ext cx="685800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PRACTICE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9D02E1-2573-EB81-B235-603D59CF97C4}"/>
              </a:ext>
            </a:extLst>
          </p:cNvPr>
          <p:cNvSpPr txBox="1"/>
          <p:nvPr/>
        </p:nvSpPr>
        <p:spPr>
          <a:xfrm>
            <a:off x="0" y="514350"/>
            <a:ext cx="540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There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/</a:t>
            </a:r>
            <a:r>
              <a:rPr lang="es-MX" dirty="0" err="1"/>
              <a:t>There</a:t>
            </a:r>
            <a:r>
              <a:rPr lang="es-MX" dirty="0"/>
              <a:t> are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32F59D-AF3B-D54E-4105-CF622348815B}"/>
              </a:ext>
            </a:extLst>
          </p:cNvPr>
          <p:cNvSpPr txBox="1"/>
          <p:nvPr/>
        </p:nvSpPr>
        <p:spPr>
          <a:xfrm>
            <a:off x="76200" y="4953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There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/</a:t>
            </a:r>
            <a:r>
              <a:rPr lang="es-MX" dirty="0" err="1"/>
              <a:t>There</a:t>
            </a:r>
            <a:r>
              <a:rPr lang="es-MX" dirty="0"/>
              <a:t> are, </a:t>
            </a:r>
            <a:r>
              <a:rPr lang="es-MX" dirty="0" err="1"/>
              <a:t>There</a:t>
            </a:r>
            <a:r>
              <a:rPr lang="es-MX" dirty="0"/>
              <a:t> </a:t>
            </a:r>
            <a:r>
              <a:rPr lang="es-MX" dirty="0" err="1"/>
              <a:t>isn´t</a:t>
            </a:r>
            <a:r>
              <a:rPr lang="es-MX" dirty="0"/>
              <a:t> /</a:t>
            </a:r>
            <a:r>
              <a:rPr lang="es-MX" dirty="0" err="1"/>
              <a:t>There</a:t>
            </a:r>
            <a:r>
              <a:rPr lang="es-MX" dirty="0"/>
              <a:t> </a:t>
            </a:r>
            <a:r>
              <a:rPr lang="es-MX" dirty="0" err="1"/>
              <a:t>aren´t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98D9DB-365D-6FD8-28FD-5C3EEDAABF55}"/>
              </a:ext>
            </a:extLst>
          </p:cNvPr>
          <p:cNvSpPr txBox="1"/>
          <p:nvPr/>
        </p:nvSpPr>
        <p:spPr>
          <a:xfrm>
            <a:off x="0" y="1314450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722067E-4CB9-8FAC-1E27-1C6E17B4D5D3}"/>
              </a:ext>
            </a:extLst>
          </p:cNvPr>
          <p:cNvSpPr/>
          <p:nvPr/>
        </p:nvSpPr>
        <p:spPr>
          <a:xfrm>
            <a:off x="76200" y="1657350"/>
            <a:ext cx="13335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B54BB75-B778-5775-4821-EDA09CA357A1}"/>
              </a:ext>
            </a:extLst>
          </p:cNvPr>
          <p:cNvSpPr txBox="1"/>
          <p:nvPr/>
        </p:nvSpPr>
        <p:spPr>
          <a:xfrm>
            <a:off x="38100" y="5924550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367EE90-0990-C6BD-621E-9BD9433F9A09}"/>
              </a:ext>
            </a:extLst>
          </p:cNvPr>
          <p:cNvSpPr/>
          <p:nvPr/>
        </p:nvSpPr>
        <p:spPr>
          <a:xfrm>
            <a:off x="114300" y="6267450"/>
            <a:ext cx="13335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11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685800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 </a:t>
            </a:r>
          </a:p>
          <a:p>
            <a:pPr algn="ctr"/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are”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7724" y="7996082"/>
            <a:ext cx="6120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https://www.youtube.com/watch?v=EKLD4Arn_bs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3750" y="1163783"/>
            <a:ext cx="6755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use of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are.</a:t>
            </a:r>
          </a:p>
        </p:txBody>
      </p:sp>
      <p:pic>
        <p:nvPicPr>
          <p:cNvPr id="5" name="Elementos multimedia en línea 4" title="House / Furniture / Daily routines">
            <a:hlinkClick r:id="" action="ppaction://media"/>
            <a:extLst>
              <a:ext uri="{FF2B5EF4-FFF2-40B4-BE49-F238E27FC236}">
                <a16:creationId xmlns:a16="http://schemas.microsoft.com/office/drawing/2014/main" id="{2F0E96AD-1DE9-4335-A97E-06E92B8273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2930" y="2402168"/>
            <a:ext cx="5335494" cy="39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there is there are">
            <a:extLst>
              <a:ext uri="{FF2B5EF4-FFF2-40B4-BE49-F238E27FC236}">
                <a16:creationId xmlns:a16="http://schemas.microsoft.com/office/drawing/2014/main" id="{0B741738-BF38-09A0-DEA4-2B245161B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10480" r="53331" b="63108"/>
          <a:stretch/>
        </p:blipFill>
        <p:spPr bwMode="auto">
          <a:xfrm>
            <a:off x="375124" y="688766"/>
            <a:ext cx="5913709" cy="44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de there is there are">
            <a:extLst>
              <a:ext uri="{FF2B5EF4-FFF2-40B4-BE49-F238E27FC236}">
                <a16:creationId xmlns:a16="http://schemas.microsoft.com/office/drawing/2014/main" id="{55DAE13C-0B3C-7C39-BB9B-D56E90AD7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0480" r="4963" b="65422"/>
          <a:stretch/>
        </p:blipFill>
        <p:spPr bwMode="auto">
          <a:xfrm>
            <a:off x="0" y="4965301"/>
            <a:ext cx="6857999" cy="417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9E1003-6DE5-36D7-CF4C-A812D2CD6ABE}"/>
              </a:ext>
            </a:extLst>
          </p:cNvPr>
          <p:cNvSpPr txBox="1"/>
          <p:nvPr/>
        </p:nvSpPr>
        <p:spPr>
          <a:xfrm>
            <a:off x="-1" y="0"/>
            <a:ext cx="685800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“THERE IS / THERE ARE”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D57B866-D245-45DE-9D83-FBF567AD840E}"/>
              </a:ext>
            </a:extLst>
          </p:cNvPr>
          <p:cNvSpPr/>
          <p:nvPr/>
        </p:nvSpPr>
        <p:spPr>
          <a:xfrm>
            <a:off x="31598" y="337341"/>
            <a:ext cx="668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picture practice statements with there is there are.</a:t>
            </a:r>
            <a:endParaRPr lang="en-US" b="0" i="0" dirty="0">
              <a:solidFill>
                <a:srgbClr val="3B3E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2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0B334433-99BD-4F39-9F96-DDDD0C5D2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21623"/>
              </p:ext>
            </p:extLst>
          </p:nvPr>
        </p:nvGraphicFramePr>
        <p:xfrm>
          <a:off x="327991" y="4966142"/>
          <a:ext cx="6112566" cy="3878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2566">
                  <a:extLst>
                    <a:ext uri="{9D8B030D-6E8A-4147-A177-3AD203B41FA5}">
                      <a16:colId xmlns:a16="http://schemas.microsoft.com/office/drawing/2014/main" val="828485101"/>
                    </a:ext>
                  </a:extLst>
                </a:gridCol>
              </a:tblGrid>
              <a:tr h="575323">
                <a:tc>
                  <a:txBody>
                    <a:bodyPr/>
                    <a:lstStyle/>
                    <a:p>
                      <a:r>
                        <a:rPr lang="es-MX" dirty="0" err="1"/>
                        <a:t>Write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down</a:t>
                      </a:r>
                      <a:r>
                        <a:rPr lang="es-MX" dirty="0"/>
                        <a:t> 6 </a:t>
                      </a:r>
                      <a:r>
                        <a:rPr lang="es-MX" dirty="0" err="1"/>
                        <a:t>sentences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using</a:t>
                      </a:r>
                      <a:r>
                        <a:rPr lang="es-MX" dirty="0"/>
                        <a:t> :</a:t>
                      </a:r>
                    </a:p>
                    <a:p>
                      <a:r>
                        <a:rPr lang="es-MX" dirty="0" err="1"/>
                        <a:t>There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is</a:t>
                      </a:r>
                      <a:r>
                        <a:rPr lang="es-MX" baseline="0" dirty="0"/>
                        <a:t> </a:t>
                      </a:r>
                      <a:r>
                        <a:rPr lang="es-MX" dirty="0"/>
                        <a:t>,</a:t>
                      </a:r>
                      <a:r>
                        <a:rPr lang="es-MX" baseline="0" dirty="0"/>
                        <a:t> </a:t>
                      </a:r>
                      <a:r>
                        <a:rPr lang="es-MX" dirty="0" err="1"/>
                        <a:t>there</a:t>
                      </a:r>
                      <a:r>
                        <a:rPr lang="es-MX" dirty="0"/>
                        <a:t>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643167"/>
                  </a:ext>
                </a:extLst>
              </a:tr>
              <a:tr h="550499">
                <a:tc>
                  <a:txBody>
                    <a:bodyPr/>
                    <a:lstStyle/>
                    <a:p>
                      <a:r>
                        <a:rPr lang="es-MX" dirty="0"/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520916"/>
                  </a:ext>
                </a:extLst>
              </a:tr>
              <a:tr h="550499">
                <a:tc>
                  <a:txBody>
                    <a:bodyPr/>
                    <a:lstStyle/>
                    <a:p>
                      <a:r>
                        <a:rPr lang="es-MX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43919"/>
                  </a:ext>
                </a:extLst>
              </a:tr>
              <a:tr h="550499">
                <a:tc>
                  <a:txBody>
                    <a:bodyPr/>
                    <a:lstStyle/>
                    <a:p>
                      <a:r>
                        <a:rPr lang="es-MX" dirty="0"/>
                        <a:t>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84728"/>
                  </a:ext>
                </a:extLst>
              </a:tr>
              <a:tr h="550499">
                <a:tc>
                  <a:txBody>
                    <a:bodyPr/>
                    <a:lstStyle/>
                    <a:p>
                      <a:r>
                        <a:rPr lang="es-MX" dirty="0"/>
                        <a:t>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536566"/>
                  </a:ext>
                </a:extLst>
              </a:tr>
              <a:tr h="550499">
                <a:tc>
                  <a:txBody>
                    <a:bodyPr/>
                    <a:lstStyle/>
                    <a:p>
                      <a:r>
                        <a:rPr lang="es-MX" dirty="0"/>
                        <a:t>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55887"/>
                  </a:ext>
                </a:extLst>
              </a:tr>
              <a:tr h="550499">
                <a:tc>
                  <a:txBody>
                    <a:bodyPr/>
                    <a:lstStyle/>
                    <a:p>
                      <a:r>
                        <a:rPr lang="es-MX" dirty="0"/>
                        <a:t>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701543"/>
                  </a:ext>
                </a:extLst>
              </a:tr>
            </a:tbl>
          </a:graphicData>
        </a:graphic>
      </p:graphicFrame>
      <p:pic>
        <p:nvPicPr>
          <p:cNvPr id="4" name="Picture 20" descr="Resultado de imagen de bedroom cartoon">
            <a:extLst>
              <a:ext uri="{FF2B5EF4-FFF2-40B4-BE49-F238E27FC236}">
                <a16:creationId xmlns:a16="http://schemas.microsoft.com/office/drawing/2014/main" id="{0BB3FE61-E665-49AF-BCD0-5F809C8D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690465"/>
            <a:ext cx="6053958" cy="413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4533E5-2787-16AC-BE3B-574F04B5567C}"/>
              </a:ext>
            </a:extLst>
          </p:cNvPr>
          <p:cNvSpPr txBox="1"/>
          <p:nvPr/>
        </p:nvSpPr>
        <p:spPr>
          <a:xfrm>
            <a:off x="-1" y="0"/>
            <a:ext cx="685800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“THERE IS / THERE ARE”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F9139B-787A-6CE0-A8C3-90C2750E327C}"/>
              </a:ext>
            </a:extLst>
          </p:cNvPr>
          <p:cNvSpPr/>
          <p:nvPr/>
        </p:nvSpPr>
        <p:spPr>
          <a:xfrm>
            <a:off x="31598" y="337341"/>
            <a:ext cx="668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picture practice statements with there is there are.</a:t>
            </a:r>
            <a:endParaRPr lang="en-US" b="0" i="0" dirty="0">
              <a:solidFill>
                <a:srgbClr val="3B3E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5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0"/>
            <a:ext cx="685800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“THERE IS / THERE ARE”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89168"/>
              </p:ext>
            </p:extLst>
          </p:nvPr>
        </p:nvGraphicFramePr>
        <p:xfrm>
          <a:off x="93305" y="2122059"/>
          <a:ext cx="6727371" cy="704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5005">
                <a:tc>
                  <a:txBody>
                    <a:bodyPr/>
                    <a:lstStyle/>
                    <a:p>
                      <a:r>
                        <a:rPr lang="es-MX" sz="2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200" b="0" u="none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b="1" u="sng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2200" b="1" u="sng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2200" b="1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MX" sz="22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chair</a:t>
                      </a:r>
                      <a:endParaRPr lang="es-MX" sz="2200" b="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597">
                <a:tc>
                  <a:txBody>
                    <a:bodyPr/>
                    <a:lstStyle/>
                    <a:p>
                      <a:r>
                        <a:rPr lang="es-MX" sz="2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200" b="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b="1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2200" b="1" u="sng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2200" b="1" u="sng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s-MX" sz="2200" b="1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chairs</a:t>
                      </a:r>
                      <a:endParaRPr lang="es-MX" sz="2200" b="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200" b="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b="1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2200" b="1" u="sng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2200" b="1" u="sng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four</a:t>
                      </a:r>
                      <a:r>
                        <a:rPr lang="es-MX" sz="2200" b="1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chairs</a:t>
                      </a:r>
                      <a:endParaRPr lang="es-MX" sz="2200" b="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1598" y="337341"/>
            <a:ext cx="6681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choice between the phrases </a:t>
            </a:r>
            <a:r>
              <a:rPr lang="en-US" sz="1400" i="1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</a:t>
            </a:r>
            <a:r>
              <a:rPr lang="en-US" sz="14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sz="1400" i="1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  <a:r>
              <a:rPr lang="en-US" sz="14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at the beginning of a sentence is determined by the noun that follows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 </a:t>
            </a:r>
            <a:r>
              <a:rPr lang="en-US" sz="1400" i="1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</a:t>
            </a:r>
            <a:r>
              <a:rPr lang="en-US" sz="14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when the noun is singular (“There is a chair”).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 </a:t>
            </a:r>
            <a:r>
              <a:rPr lang="en-US" sz="1400" i="1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  <a:r>
              <a:rPr lang="en-US" sz="14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when the noun is plural (“There are three chairs”).</a:t>
            </a:r>
            <a:endParaRPr lang="en-US" sz="1400" b="0" i="0" dirty="0">
              <a:solidFill>
                <a:srgbClr val="3B3E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52938"/>
              </p:ext>
            </p:extLst>
          </p:nvPr>
        </p:nvGraphicFramePr>
        <p:xfrm>
          <a:off x="5304030" y="1278126"/>
          <a:ext cx="146066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Contraction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aseline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0" y="1678136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AFFIRMATIVE </a:t>
            </a:r>
            <a:r>
              <a:rPr lang="es-MX" sz="2400" b="1" dirty="0" err="1"/>
              <a:t>statements</a:t>
            </a:r>
            <a:endParaRPr lang="es-MX" sz="2400" b="1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0" y="2123810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DANÄS / TERJE Table and 1 chair, white/Knisa light grey - IKEA">
            <a:extLst>
              <a:ext uri="{FF2B5EF4-FFF2-40B4-BE49-F238E27FC236}">
                <a16:creationId xmlns:a16="http://schemas.microsoft.com/office/drawing/2014/main" id="{58B5FB1A-AE72-BED5-0611-641DF8F0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90" y="2332652"/>
            <a:ext cx="2955471" cy="27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DBO Mesa de comedor, blanco, 160x95 cm - IKEA">
            <a:extLst>
              <a:ext uri="{FF2B5EF4-FFF2-40B4-BE49-F238E27FC236}">
                <a16:creationId xmlns:a16="http://schemas.microsoft.com/office/drawing/2014/main" id="{6B58D695-C8DE-F53A-989A-F78536FF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65" y="5950600"/>
            <a:ext cx="3058107" cy="31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6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36519"/>
              </p:ext>
            </p:extLst>
          </p:nvPr>
        </p:nvGraphicFramePr>
        <p:xfrm>
          <a:off x="102637" y="2687217"/>
          <a:ext cx="6662058" cy="6456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6141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b="0" u="sng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u="sng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isn´t</a:t>
                      </a:r>
                      <a:r>
                        <a:rPr lang="es-MX" sz="2000" b="1" u="sng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s-MX" sz="2000" b="1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table</a:t>
                      </a:r>
                      <a:r>
                        <a:rPr lang="es-MX" sz="2000" b="1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u="sng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b="0" u="sng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u="sng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2000" b="1" u="sng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no</a:t>
                      </a:r>
                      <a:r>
                        <a:rPr lang="es-MX" sz="2000" b="1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table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643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b="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u="sng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aren´t</a:t>
                      </a:r>
                      <a:r>
                        <a:rPr lang="es-MX" sz="2000" b="1" u="sng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2000" b="1" u="sng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s-MX" sz="2000" b="1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chairs</a:t>
                      </a:r>
                      <a:endParaRPr lang="es-MX" sz="2000" b="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0" u="sng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b="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2000" b="1" u="sng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es-MX" sz="2000" b="0" u="none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chairs</a:t>
                      </a:r>
                      <a:endParaRPr lang="es-MX" sz="2000" b="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24549"/>
              </p:ext>
            </p:extLst>
          </p:nvPr>
        </p:nvGraphicFramePr>
        <p:xfrm>
          <a:off x="4735711" y="1752276"/>
          <a:ext cx="2066306" cy="80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54">
                <a:tc>
                  <a:txBody>
                    <a:bodyPr/>
                    <a:lstStyle/>
                    <a:p>
                      <a:pPr algn="ctr"/>
                      <a:r>
                        <a:rPr lang="es-MX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Contraction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35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aseline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 no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s-MX" baseline="0" dirty="0" err="1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aseline="0" dirty="0" err="1">
                          <a:solidFill>
                            <a:schemeClr val="tx1"/>
                          </a:solidFill>
                        </a:rPr>
                        <a:t>isn´t</a:t>
                      </a: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                       =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 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0" y="2107343"/>
            <a:ext cx="344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0" y="2590338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-24386" y="411985"/>
            <a:ext cx="7376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 </a:t>
            </a:r>
            <a:r>
              <a:rPr lang="en-US" sz="1600" b="1" i="1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isn´t </a:t>
            </a:r>
            <a:r>
              <a:rPr lang="en-US" sz="16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when the noun is singular (“There isn´t a chair”).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can use </a:t>
            </a:r>
            <a:r>
              <a:rPr lang="en-US" sz="1600" b="1" i="1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there´s no </a:t>
            </a:r>
            <a:r>
              <a:rPr lang="en-US" sz="16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when the noun is singular (“There´s  no chair”).</a:t>
            </a:r>
          </a:p>
          <a:p>
            <a:endParaRPr lang="en-US" sz="1600" dirty="0">
              <a:solidFill>
                <a:srgbClr val="3B3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 </a:t>
            </a:r>
            <a:r>
              <a:rPr lang="en-US" sz="1600" b="1" i="1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aren´t any</a:t>
            </a:r>
            <a:r>
              <a:rPr lang="en-US" sz="16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when the noun is plural (“There aren´t any chairs”).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1600" b="1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1" i="1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</a:t>
            </a:r>
            <a:r>
              <a:rPr lang="en-US" sz="16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when the noun is plural (“There are no chairs”).</a:t>
            </a:r>
          </a:p>
        </p:txBody>
      </p:sp>
      <p:pic>
        <p:nvPicPr>
          <p:cNvPr id="3078" name="Picture 6" descr="Plywood L-Shaped Modular Kitchen, Fast Track Furniture &amp; Interiors India  Private Limited | ID: 19922341748">
            <a:extLst>
              <a:ext uri="{FF2B5EF4-FFF2-40B4-BE49-F238E27FC236}">
                <a16:creationId xmlns:a16="http://schemas.microsoft.com/office/drawing/2014/main" id="{15A3F381-8F28-3494-6AE2-E1856D3A6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7"/>
          <a:stretch/>
        </p:blipFill>
        <p:spPr bwMode="auto">
          <a:xfrm>
            <a:off x="3548354" y="2743200"/>
            <a:ext cx="3113703" cy="27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lywood L-Shaped Modular Kitchen, Fast Track Furniture &amp; Interiors India  Private Limited | ID: 19922341748">
            <a:extLst>
              <a:ext uri="{FF2B5EF4-FFF2-40B4-BE49-F238E27FC236}">
                <a16:creationId xmlns:a16="http://schemas.microsoft.com/office/drawing/2014/main" id="{9775C8E1-B18D-7EA7-3FEB-70A83CAAA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7"/>
          <a:stretch/>
        </p:blipFill>
        <p:spPr bwMode="auto">
          <a:xfrm>
            <a:off x="3551464" y="6179975"/>
            <a:ext cx="3113703" cy="27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7FE8C19-7D1F-0C3A-7EA1-818561622972}"/>
              </a:ext>
            </a:extLst>
          </p:cNvPr>
          <p:cNvSpPr txBox="1"/>
          <p:nvPr/>
        </p:nvSpPr>
        <p:spPr>
          <a:xfrm>
            <a:off x="-1" y="0"/>
            <a:ext cx="685800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“THERE ISN´T / THERE AREN´T”</a:t>
            </a:r>
          </a:p>
        </p:txBody>
      </p:sp>
    </p:spTree>
    <p:extLst>
      <p:ext uri="{BB962C8B-B14F-4D97-AF65-F5344CB8AC3E}">
        <p14:creationId xmlns:p14="http://schemas.microsoft.com/office/powerpoint/2010/main" val="223101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re is - there are ficha interactiva y descargable. Puedes hacer los ejercicios online o descargar la ficha como pdf. Ingles Primaria Fichas, Fichas Ingles, Cuadro De Texto, Inglés Primaria, Enseñanza De Inglés, Cuadernos Interactivos, Verbos Ingles, Educacion Ingles, Actividades De Ingles">
            <a:extLst>
              <a:ext uri="{FF2B5EF4-FFF2-40B4-BE49-F238E27FC236}">
                <a16:creationId xmlns:a16="http://schemas.microsoft.com/office/drawing/2014/main" id="{6E55E03D-05FD-E410-258D-7450E125E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12398" r="5187" b="43046"/>
          <a:stretch/>
        </p:blipFill>
        <p:spPr bwMode="auto">
          <a:xfrm>
            <a:off x="149290" y="722016"/>
            <a:ext cx="6494105" cy="45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C2A6405-257A-D18F-515A-13A13E957B66}"/>
              </a:ext>
            </a:extLst>
          </p:cNvPr>
          <p:cNvSpPr txBox="1"/>
          <p:nvPr/>
        </p:nvSpPr>
        <p:spPr>
          <a:xfrm>
            <a:off x="55983" y="5463192"/>
            <a:ext cx="5298758" cy="365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81" indent="-192881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 a TV</a:t>
            </a:r>
          </a:p>
          <a:p>
            <a:pPr marL="192881" indent="-192881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courtains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81" indent="-192881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armchair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81" indent="-192881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 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81" indent="-192881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81" indent="-192881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 laptop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55E6E5-DD92-822A-ACDB-59AFF8E8E8C9}"/>
              </a:ext>
            </a:extLst>
          </p:cNvPr>
          <p:cNvSpPr txBox="1"/>
          <p:nvPr/>
        </p:nvSpPr>
        <p:spPr>
          <a:xfrm>
            <a:off x="55983" y="5227346"/>
            <a:ext cx="656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isn’t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a/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/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aren’t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8E4CA7-943B-1656-056B-B8E9C3B65864}"/>
              </a:ext>
            </a:extLst>
          </p:cNvPr>
          <p:cNvSpPr txBox="1"/>
          <p:nvPr/>
        </p:nvSpPr>
        <p:spPr>
          <a:xfrm>
            <a:off x="-1" y="0"/>
            <a:ext cx="685800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“THERE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Isn´t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THERE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Aren´t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A75B3A-9707-D0C1-6848-FB4D1C0F2B76}"/>
              </a:ext>
            </a:extLst>
          </p:cNvPr>
          <p:cNvSpPr/>
          <p:nvPr/>
        </p:nvSpPr>
        <p:spPr>
          <a:xfrm>
            <a:off x="-24386" y="337341"/>
            <a:ext cx="696636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picture .</a:t>
            </a:r>
            <a:endParaRPr lang="en-US" sz="1700" b="0" i="0" dirty="0">
              <a:solidFill>
                <a:srgbClr val="3B3E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livingroom cartoon">
            <a:extLst>
              <a:ext uri="{FF2B5EF4-FFF2-40B4-BE49-F238E27FC236}">
                <a16:creationId xmlns:a16="http://schemas.microsoft.com/office/drawing/2014/main" id="{8F718E75-4CD7-418C-90FC-9BBAB3DF6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 bwMode="auto">
          <a:xfrm>
            <a:off x="130630" y="634479"/>
            <a:ext cx="6550088" cy="47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0B334433-99BD-4F39-9F96-DDDD0C5D2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95946"/>
              </p:ext>
            </p:extLst>
          </p:nvPr>
        </p:nvGraphicFramePr>
        <p:xfrm>
          <a:off x="141381" y="5544639"/>
          <a:ext cx="6548670" cy="339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670">
                  <a:extLst>
                    <a:ext uri="{9D8B030D-6E8A-4147-A177-3AD203B41FA5}">
                      <a16:colId xmlns:a16="http://schemas.microsoft.com/office/drawing/2014/main" val="828485101"/>
                    </a:ext>
                  </a:extLst>
                </a:gridCol>
              </a:tblGrid>
              <a:tr h="575323"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  <a:p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isn’t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a/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there´s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/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no,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aren´t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643167"/>
                  </a:ext>
                </a:extLst>
              </a:tr>
              <a:tr h="550499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520916"/>
                  </a:ext>
                </a:extLst>
              </a:tr>
              <a:tr h="550499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43919"/>
                  </a:ext>
                </a:extLst>
              </a:tr>
              <a:tr h="550499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84728"/>
                  </a:ext>
                </a:extLst>
              </a:tr>
              <a:tr h="550499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536566"/>
                  </a:ext>
                </a:extLst>
              </a:tr>
              <a:tr h="550499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5588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82C6F1F-60F3-7655-5C1F-24C0661E0D56}"/>
              </a:ext>
            </a:extLst>
          </p:cNvPr>
          <p:cNvSpPr txBox="1"/>
          <p:nvPr/>
        </p:nvSpPr>
        <p:spPr>
          <a:xfrm>
            <a:off x="-1" y="0"/>
            <a:ext cx="685800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“THERE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Isn´t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THERE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Aren´t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F0A82CB-CC19-FDBB-B443-992523BF48EB}"/>
              </a:ext>
            </a:extLst>
          </p:cNvPr>
          <p:cNvSpPr/>
          <p:nvPr/>
        </p:nvSpPr>
        <p:spPr>
          <a:xfrm>
            <a:off x="-24386" y="337341"/>
            <a:ext cx="696636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3B3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picture .</a:t>
            </a:r>
            <a:endParaRPr lang="en-US" sz="1700" b="0" i="0" dirty="0">
              <a:solidFill>
                <a:srgbClr val="3B3E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0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A9E3D5-0C9E-129F-834E-2F1D8669A2BF}"/>
              </a:ext>
            </a:extLst>
          </p:cNvPr>
          <p:cNvSpPr txBox="1"/>
          <p:nvPr/>
        </p:nvSpPr>
        <p:spPr>
          <a:xfrm>
            <a:off x="-1" y="0"/>
            <a:ext cx="685800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PRACTICE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7856094-1C27-6FA0-0F72-BF8367F9D143}"/>
              </a:ext>
            </a:extLst>
          </p:cNvPr>
          <p:cNvGrpSpPr/>
          <p:nvPr/>
        </p:nvGrpSpPr>
        <p:grpSpPr>
          <a:xfrm>
            <a:off x="0" y="447870"/>
            <a:ext cx="6858000" cy="8565501"/>
            <a:chOff x="0" y="447870"/>
            <a:chExt cx="6858000" cy="856550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B52CF45-FCB9-1A59-3CB4-D0C3C3E0F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551" t="19213" r="34449" b="50485"/>
            <a:stretch/>
          </p:blipFill>
          <p:spPr>
            <a:xfrm>
              <a:off x="0" y="4945224"/>
              <a:ext cx="6858000" cy="4068147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A7BAA0-AD2F-7429-05AA-80969F486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511" t="11841" r="3187" b="54656"/>
            <a:stretch/>
          </p:blipFill>
          <p:spPr>
            <a:xfrm>
              <a:off x="391886" y="1138336"/>
              <a:ext cx="6120881" cy="3713582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6268A97-6840-5AC6-A9EC-89FD8287CB45}"/>
                </a:ext>
              </a:extLst>
            </p:cNvPr>
            <p:cNvSpPr/>
            <p:nvPr/>
          </p:nvSpPr>
          <p:spPr>
            <a:xfrm>
              <a:off x="6512768" y="4963886"/>
              <a:ext cx="326571" cy="311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B6E7886-CEA9-2AA0-8C79-D000B807DAA9}"/>
                </a:ext>
              </a:extLst>
            </p:cNvPr>
            <p:cNvSpPr/>
            <p:nvPr/>
          </p:nvSpPr>
          <p:spPr>
            <a:xfrm>
              <a:off x="171062" y="842866"/>
              <a:ext cx="594048" cy="817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C6EFE7E-5DCF-9F91-EDC8-C87F82A4C3D1}"/>
                </a:ext>
              </a:extLst>
            </p:cNvPr>
            <p:cNvSpPr txBox="1"/>
            <p:nvPr/>
          </p:nvSpPr>
          <p:spPr>
            <a:xfrm>
              <a:off x="0" y="447870"/>
              <a:ext cx="62701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Look at </a:t>
              </a:r>
              <a:r>
                <a:rPr lang="es-MX" dirty="0" err="1"/>
                <a:t>the</a:t>
              </a:r>
              <a:r>
                <a:rPr lang="es-MX" dirty="0"/>
                <a:t> </a:t>
              </a:r>
              <a:r>
                <a:rPr lang="es-MX" dirty="0" err="1"/>
                <a:t>picture</a:t>
              </a:r>
              <a:r>
                <a:rPr lang="es-MX" dirty="0"/>
                <a:t> </a:t>
              </a:r>
              <a:r>
                <a:rPr lang="es-MX" dirty="0" err="1"/>
                <a:t>of</a:t>
              </a:r>
              <a:r>
                <a:rPr lang="es-MX" dirty="0"/>
                <a:t> </a:t>
              </a:r>
              <a:r>
                <a:rPr lang="es-MX" dirty="0" err="1"/>
                <a:t>Ann´s</a:t>
              </a:r>
              <a:r>
                <a:rPr lang="es-MX" dirty="0"/>
                <a:t> </a:t>
              </a:r>
              <a:r>
                <a:rPr lang="es-MX" dirty="0" err="1"/>
                <a:t>apartment</a:t>
              </a:r>
              <a:r>
                <a:rPr lang="es-MX" dirty="0"/>
                <a:t>. Complete </a:t>
              </a:r>
              <a:r>
                <a:rPr lang="es-MX" dirty="0" err="1"/>
                <a:t>the</a:t>
              </a:r>
              <a:r>
                <a:rPr lang="es-MX" dirty="0"/>
                <a:t> </a:t>
              </a:r>
              <a:r>
                <a:rPr lang="es-MX" dirty="0" err="1"/>
                <a:t>sentences</a:t>
              </a:r>
              <a:r>
                <a:rPr lang="es-MX" dirty="0"/>
                <a:t>.</a:t>
              </a:r>
            </a:p>
            <a:p>
              <a:r>
                <a:rPr lang="es-MX" dirty="0" err="1"/>
                <a:t>Studentbook</a:t>
              </a:r>
              <a:r>
                <a:rPr lang="es-MX" dirty="0"/>
                <a:t> </a:t>
              </a:r>
              <a:r>
                <a:rPr lang="es-MX" dirty="0" err="1"/>
                <a:t>pg</a:t>
              </a:r>
              <a:r>
                <a:rPr lang="es-MX" dirty="0"/>
                <a:t> 47 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45F715D-DAAF-7642-2E67-C75C82742834}"/>
                </a:ext>
              </a:extLst>
            </p:cNvPr>
            <p:cNvSpPr/>
            <p:nvPr/>
          </p:nvSpPr>
          <p:spPr>
            <a:xfrm>
              <a:off x="149288" y="4447592"/>
              <a:ext cx="373224" cy="497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975194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2387</TotalTime>
  <Words>537</Words>
  <Application>Microsoft Office PowerPoint</Application>
  <PresentationFormat>Carta (216 x 279 mm)</PresentationFormat>
  <Paragraphs>79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javier puente</cp:lastModifiedBy>
  <cp:revision>29</cp:revision>
  <dcterms:created xsi:type="dcterms:W3CDTF">2020-02-28T15:16:32Z</dcterms:created>
  <dcterms:modified xsi:type="dcterms:W3CDTF">2022-05-17T15:36:53Z</dcterms:modified>
</cp:coreProperties>
</file>