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40" d="100"/>
          <a:sy n="40" d="100"/>
        </p:scale>
        <p:origin x="1684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2E90-1886-429B-B46B-5A43B3129381}" type="datetimeFigureOut">
              <a:rPr lang="es-MX" smtClean="0"/>
              <a:t>06/11/2022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3B16F-C0F5-49CA-A694-9F6BBF6FC6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7319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2E90-1886-429B-B46B-5A43B3129381}" type="datetimeFigureOut">
              <a:rPr lang="es-MX" smtClean="0"/>
              <a:t>06/11/2022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3B16F-C0F5-49CA-A694-9F6BBF6FC6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3535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2E90-1886-429B-B46B-5A43B3129381}" type="datetimeFigureOut">
              <a:rPr lang="es-MX" smtClean="0"/>
              <a:t>06/11/2022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3B16F-C0F5-49CA-A694-9F6BBF6FC6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0617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2E90-1886-429B-B46B-5A43B3129381}" type="datetimeFigureOut">
              <a:rPr lang="es-MX" smtClean="0"/>
              <a:t>06/11/2022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3B16F-C0F5-49CA-A694-9F6BBF6FC6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5869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2E90-1886-429B-B46B-5A43B3129381}" type="datetimeFigureOut">
              <a:rPr lang="es-MX" smtClean="0"/>
              <a:t>06/11/2022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3B16F-C0F5-49CA-A694-9F6BBF6FC6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362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2E90-1886-429B-B46B-5A43B3129381}" type="datetimeFigureOut">
              <a:rPr lang="es-MX" smtClean="0"/>
              <a:t>06/11/2022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3B16F-C0F5-49CA-A694-9F6BBF6FC6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6338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2E90-1886-429B-B46B-5A43B3129381}" type="datetimeFigureOut">
              <a:rPr lang="es-MX" smtClean="0"/>
              <a:t>06/11/2022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3B16F-C0F5-49CA-A694-9F6BBF6FC6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3088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2E90-1886-429B-B46B-5A43B3129381}" type="datetimeFigureOut">
              <a:rPr lang="es-MX" smtClean="0"/>
              <a:t>06/11/2022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3B16F-C0F5-49CA-A694-9F6BBF6FC6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612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2E90-1886-429B-B46B-5A43B3129381}" type="datetimeFigureOut">
              <a:rPr lang="es-MX" smtClean="0"/>
              <a:t>06/11/2022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3B16F-C0F5-49CA-A694-9F6BBF6FC6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1044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2E90-1886-429B-B46B-5A43B3129381}" type="datetimeFigureOut">
              <a:rPr lang="es-MX" smtClean="0"/>
              <a:t>06/11/2022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3B16F-C0F5-49CA-A694-9F6BBF6FC6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8939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82E90-1886-429B-B46B-5A43B3129381}" type="datetimeFigureOut">
              <a:rPr lang="es-MX" smtClean="0"/>
              <a:t>06/11/2022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3B16F-C0F5-49CA-A694-9F6BBF6FC6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7732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82E90-1886-429B-B46B-5A43B3129381}" type="datetimeFigureOut">
              <a:rPr lang="es-MX" smtClean="0"/>
              <a:t>06/11/2022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3B16F-C0F5-49CA-A694-9F6BBF6FC6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21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969335"/>
            <a:ext cx="10515600" cy="2057233"/>
          </a:xfrm>
        </p:spPr>
        <p:txBody>
          <a:bodyPr>
            <a:normAutofit/>
          </a:bodyPr>
          <a:lstStyle/>
          <a:p>
            <a:pPr algn="ctr"/>
            <a:r>
              <a:rPr lang="es-ES" b="1" dirty="0" smtClean="0">
                <a:latin typeface="Bahnschrift SemiLight" panose="020B0502040204020203" pitchFamily="34" charset="0"/>
              </a:rPr>
              <a:t>PROGRAMA ESCOLAR </a:t>
            </a:r>
            <a:br>
              <a:rPr lang="es-ES" b="1" dirty="0" smtClean="0">
                <a:latin typeface="Bahnschrift SemiLight" panose="020B0502040204020203" pitchFamily="34" charset="0"/>
              </a:rPr>
            </a:br>
            <a:r>
              <a:rPr lang="es-ES" b="1" dirty="0" smtClean="0">
                <a:latin typeface="Bahnschrift SemiLight" panose="020B0502040204020203" pitchFamily="34" charset="0"/>
              </a:rPr>
              <a:t>DE </a:t>
            </a:r>
            <a:br>
              <a:rPr lang="es-ES" b="1" dirty="0" smtClean="0">
                <a:latin typeface="Bahnschrift SemiLight" panose="020B0502040204020203" pitchFamily="34" charset="0"/>
              </a:rPr>
            </a:br>
            <a:r>
              <a:rPr lang="es-ES" b="1" dirty="0" smtClean="0">
                <a:latin typeface="Bahnschrift SemiLight" panose="020B0502040204020203" pitchFamily="34" charset="0"/>
              </a:rPr>
              <a:t>MEJORA CONTINUA</a:t>
            </a:r>
            <a:endParaRPr lang="es-MX" b="1" dirty="0">
              <a:latin typeface="Bahnschrift Semi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118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38421" t="21969" r="29737"/>
          <a:stretch/>
        </p:blipFill>
        <p:spPr>
          <a:xfrm rot="5400000">
            <a:off x="3400927" y="-401053"/>
            <a:ext cx="5823284" cy="8027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354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000" b="1" dirty="0" smtClean="0"/>
              <a:t>ELEMENTOS PARA EL DIAGNÓSTICO</a:t>
            </a:r>
            <a:endParaRPr lang="es-MX" sz="40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AutoNum type="alphaLcPeriod"/>
            </a:pPr>
            <a:r>
              <a:rPr lang="es-ES" sz="3200" b="1" dirty="0" smtClean="0"/>
              <a:t>Aprovechamiento académico y asistencia de los alumnos 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✦ ¿Cuáles son las habilidades o conocimientos más sólidos de los alumnos de la escuela en general?</a:t>
            </a:r>
          </a:p>
          <a:p>
            <a:pPr marL="0" indent="0">
              <a:buNone/>
            </a:pPr>
            <a:r>
              <a:rPr lang="es-ES" dirty="0" smtClean="0"/>
              <a:t>✦ ¿Cómo emplean los resultados de las evaluaciones internas y externas para mejorar las intervenciones, el diseño de estrategias y las experiencias de aprendizaje de los alumnos? </a:t>
            </a:r>
          </a:p>
          <a:p>
            <a:pPr marL="0" indent="0">
              <a:buNone/>
            </a:pPr>
            <a:r>
              <a:rPr lang="es-ES" dirty="0" smtClean="0"/>
              <a:t>✦ ¿Qué mecanismos existen en la escuela para manejar el impacto del ausentismo de los alumnos? </a:t>
            </a:r>
          </a:p>
          <a:p>
            <a:pPr marL="0" indent="0">
              <a:buNone/>
            </a:pPr>
            <a:r>
              <a:rPr lang="es-ES" dirty="0" smtClean="0"/>
              <a:t>✦ ¿Han llevado a cabo estrategias o campañas dirigidas a los padres y madres de familia para disminuir o erradicar el ausentismo de los alumnos? ¿Cuáles?</a:t>
            </a:r>
          </a:p>
          <a:p>
            <a:pPr marL="0" indent="0">
              <a:buNone/>
            </a:pPr>
            <a:r>
              <a:rPr lang="es-ES" dirty="0" smtClean="0"/>
              <a:t>✦ ¿Cómo evitan el abandono o ausentismo de alumnos en la escuela por temas de cuotas o procesos administrativos o el orillar al abandono a estudiantes "problemáticos" o focalizados, etcétera? </a:t>
            </a:r>
          </a:p>
          <a:p>
            <a:pPr marL="0" indent="0">
              <a:buNone/>
            </a:pPr>
            <a:r>
              <a:rPr lang="es-ES" dirty="0" smtClean="0"/>
              <a:t>✦ Acerca de los alumnos con rezago en aprendizajes, ¿existe algún patrón en los conocimientos y las habilidades que necesitan reforzar? </a:t>
            </a:r>
          </a:p>
          <a:p>
            <a:pPr marL="0" indent="0">
              <a:buNone/>
            </a:pPr>
            <a:r>
              <a:rPr lang="es-ES" dirty="0" smtClean="0"/>
              <a:t>✦ Para el caso de educación inicial: ¿Qué modificaciones se deben realizar en las estrategias de crianza compartida implementadas para favorecer la transición Hogar-Centro de Atención Infantil?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29374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600" b="1" dirty="0" smtClean="0"/>
              <a:t>¿En qué aspectos enfocar la atención? es decir, “¿qué vamos a mejorar de todo lo que tenemos que mejorar?”</a:t>
            </a:r>
            <a:endParaRPr lang="es-MX" sz="36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dirty="0" smtClean="0"/>
              <a:t>Una vez que se cuenta con toda la información disponible para decidir en qué aspectos debe centrarse la atención, es necesario: </a:t>
            </a:r>
          </a:p>
          <a:p>
            <a:r>
              <a:rPr lang="es-ES" dirty="0" smtClean="0"/>
              <a:t>a) Analizar y sistematizar la información recuperada.</a:t>
            </a:r>
          </a:p>
          <a:p>
            <a:r>
              <a:rPr lang="es-ES" dirty="0" smtClean="0"/>
              <a:t>b) Elaborar una lista de problemáticas más relevantes y recurrentes que afectan los aprendizajes de los alumnos y su desarrollo integral.</a:t>
            </a:r>
          </a:p>
          <a:p>
            <a:r>
              <a:rPr lang="es-ES" dirty="0" smtClean="0"/>
              <a:t>c) Jerarquizar las problemáticas destacando las que demandan atención prioritaria, de acuerdo con algún criterio determinado (interés, urgencia, viabilidad, oportunidad, demanda…).</a:t>
            </a:r>
          </a:p>
          <a:p>
            <a:r>
              <a:rPr lang="es-ES" dirty="0" smtClean="0"/>
              <a:t>d) Seleccionar los retos o situaciones problemáticas para formular alternativas de mejora y elaborar una lista. Estos son los referentes para establecer los objetivos del PEMC.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699522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336</Words>
  <Application>Microsoft Office PowerPoint</Application>
  <PresentationFormat>Panorámica</PresentationFormat>
  <Paragraphs>17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Bahnschrift SemiLight</vt:lpstr>
      <vt:lpstr>Calibri</vt:lpstr>
      <vt:lpstr>Calibri Light</vt:lpstr>
      <vt:lpstr>Tema de Office</vt:lpstr>
      <vt:lpstr>PROGRAMA ESCOLAR  DE  MEJORA CONTINUA</vt:lpstr>
      <vt:lpstr>Presentación de PowerPoint</vt:lpstr>
      <vt:lpstr>ELEMENTOS PARA EL DIAGNÓSTICO</vt:lpstr>
      <vt:lpstr>¿En qué aspectos enfocar la atención? es decir, “¿qué vamos a mejorar de todo lo que tenemos que mejorar?”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ESCOLAR DE MEJ</dc:title>
  <dc:creator>Planeacion</dc:creator>
  <cp:lastModifiedBy>Planeacion</cp:lastModifiedBy>
  <cp:revision>3</cp:revision>
  <dcterms:created xsi:type="dcterms:W3CDTF">2022-11-07T03:00:58Z</dcterms:created>
  <dcterms:modified xsi:type="dcterms:W3CDTF">2022-11-07T03:21:55Z</dcterms:modified>
</cp:coreProperties>
</file>