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2" d="100"/>
          <a:sy n="72"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9181D06-5602-4777-B703-F3DE8A8F71F0}" type="datetimeFigureOut">
              <a:rPr lang="es-MX" smtClean="0"/>
              <a:t>11/10/2021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BFF0A07-D11E-4741-80E7-6A126E4B08DA}" type="slidenum">
              <a:rPr lang="es-MX" smtClean="0"/>
              <a:t>‹Nº›</a:t>
            </a:fld>
            <a:endParaRPr lang="es-MX"/>
          </a:p>
        </p:txBody>
      </p:sp>
    </p:spTree>
    <p:extLst>
      <p:ext uri="{BB962C8B-B14F-4D97-AF65-F5344CB8AC3E}">
        <p14:creationId xmlns:p14="http://schemas.microsoft.com/office/powerpoint/2010/main" val="243097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9181D06-5602-4777-B703-F3DE8A8F71F0}" type="datetimeFigureOut">
              <a:rPr lang="es-MX" smtClean="0"/>
              <a:t>11/10/2021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BFF0A07-D11E-4741-80E7-6A126E4B08DA}" type="slidenum">
              <a:rPr lang="es-MX" smtClean="0"/>
              <a:t>‹Nº›</a:t>
            </a:fld>
            <a:endParaRPr lang="es-MX"/>
          </a:p>
        </p:txBody>
      </p:sp>
    </p:spTree>
    <p:extLst>
      <p:ext uri="{BB962C8B-B14F-4D97-AF65-F5344CB8AC3E}">
        <p14:creationId xmlns:p14="http://schemas.microsoft.com/office/powerpoint/2010/main" val="36197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9181D06-5602-4777-B703-F3DE8A8F71F0}" type="datetimeFigureOut">
              <a:rPr lang="es-MX" smtClean="0"/>
              <a:t>11/10/2021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BFF0A07-D11E-4741-80E7-6A126E4B08DA}" type="slidenum">
              <a:rPr lang="es-MX" smtClean="0"/>
              <a:t>‹Nº›</a:t>
            </a:fld>
            <a:endParaRPr lang="es-MX"/>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323080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9181D06-5602-4777-B703-F3DE8A8F71F0}" type="datetimeFigureOut">
              <a:rPr lang="es-MX" smtClean="0"/>
              <a:t>11/10/2021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BFF0A07-D11E-4741-80E7-6A126E4B08DA}" type="slidenum">
              <a:rPr lang="es-MX" smtClean="0"/>
              <a:t>‹Nº›</a:t>
            </a:fld>
            <a:endParaRPr lang="es-MX"/>
          </a:p>
        </p:txBody>
      </p:sp>
    </p:spTree>
    <p:extLst>
      <p:ext uri="{BB962C8B-B14F-4D97-AF65-F5344CB8AC3E}">
        <p14:creationId xmlns:p14="http://schemas.microsoft.com/office/powerpoint/2010/main" val="13449069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9181D06-5602-4777-B703-F3DE8A8F71F0}" type="datetimeFigureOut">
              <a:rPr lang="es-MX" smtClean="0"/>
              <a:t>11/10/2021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BFF0A07-D11E-4741-80E7-6A126E4B08DA}"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836325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9181D06-5602-4777-B703-F3DE8A8F71F0}" type="datetimeFigureOut">
              <a:rPr lang="es-MX" smtClean="0"/>
              <a:t>11/10/2021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BFF0A07-D11E-4741-80E7-6A126E4B08DA}" type="slidenum">
              <a:rPr lang="es-MX" smtClean="0"/>
              <a:t>‹Nº›</a:t>
            </a:fld>
            <a:endParaRPr lang="es-MX"/>
          </a:p>
        </p:txBody>
      </p:sp>
    </p:spTree>
    <p:extLst>
      <p:ext uri="{BB962C8B-B14F-4D97-AF65-F5344CB8AC3E}">
        <p14:creationId xmlns:p14="http://schemas.microsoft.com/office/powerpoint/2010/main" val="39255957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181D06-5602-4777-B703-F3DE8A8F71F0}" type="datetimeFigureOut">
              <a:rPr lang="es-MX" smtClean="0"/>
              <a:t>11/10/2021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BFF0A07-D11E-4741-80E7-6A126E4B08DA}" type="slidenum">
              <a:rPr lang="es-MX" smtClean="0"/>
              <a:t>‹Nº›</a:t>
            </a:fld>
            <a:endParaRPr lang="es-MX"/>
          </a:p>
        </p:txBody>
      </p:sp>
    </p:spTree>
    <p:extLst>
      <p:ext uri="{BB962C8B-B14F-4D97-AF65-F5344CB8AC3E}">
        <p14:creationId xmlns:p14="http://schemas.microsoft.com/office/powerpoint/2010/main" val="26281332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181D06-5602-4777-B703-F3DE8A8F71F0}" type="datetimeFigureOut">
              <a:rPr lang="es-MX" smtClean="0"/>
              <a:t>11/10/2021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BFF0A07-D11E-4741-80E7-6A126E4B08DA}" type="slidenum">
              <a:rPr lang="es-MX" smtClean="0"/>
              <a:t>‹Nº›</a:t>
            </a:fld>
            <a:endParaRPr lang="es-MX"/>
          </a:p>
        </p:txBody>
      </p:sp>
    </p:spTree>
    <p:extLst>
      <p:ext uri="{BB962C8B-B14F-4D97-AF65-F5344CB8AC3E}">
        <p14:creationId xmlns:p14="http://schemas.microsoft.com/office/powerpoint/2010/main" val="2275386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181D06-5602-4777-B703-F3DE8A8F71F0}" type="datetimeFigureOut">
              <a:rPr lang="es-MX" smtClean="0"/>
              <a:t>11/10/2021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BFF0A07-D11E-4741-80E7-6A126E4B08DA}" type="slidenum">
              <a:rPr lang="es-MX" smtClean="0"/>
              <a:t>‹Nº›</a:t>
            </a:fld>
            <a:endParaRPr lang="es-MX"/>
          </a:p>
        </p:txBody>
      </p:sp>
    </p:spTree>
    <p:extLst>
      <p:ext uri="{BB962C8B-B14F-4D97-AF65-F5344CB8AC3E}">
        <p14:creationId xmlns:p14="http://schemas.microsoft.com/office/powerpoint/2010/main" val="2349379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9181D06-5602-4777-B703-F3DE8A8F71F0}" type="datetimeFigureOut">
              <a:rPr lang="es-MX" smtClean="0"/>
              <a:t>11/10/2021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BFF0A07-D11E-4741-80E7-6A126E4B08DA}" type="slidenum">
              <a:rPr lang="es-MX" smtClean="0"/>
              <a:t>‹Nº›</a:t>
            </a:fld>
            <a:endParaRPr lang="es-MX"/>
          </a:p>
        </p:txBody>
      </p:sp>
    </p:spTree>
    <p:extLst>
      <p:ext uri="{BB962C8B-B14F-4D97-AF65-F5344CB8AC3E}">
        <p14:creationId xmlns:p14="http://schemas.microsoft.com/office/powerpoint/2010/main" val="3876738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9181D06-5602-4777-B703-F3DE8A8F71F0}" type="datetimeFigureOut">
              <a:rPr lang="es-MX" smtClean="0"/>
              <a:t>11/10/2021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BFF0A07-D11E-4741-80E7-6A126E4B08DA}" type="slidenum">
              <a:rPr lang="es-MX" smtClean="0"/>
              <a:t>‹Nº›</a:t>
            </a:fld>
            <a:endParaRPr lang="es-MX"/>
          </a:p>
        </p:txBody>
      </p:sp>
    </p:spTree>
    <p:extLst>
      <p:ext uri="{BB962C8B-B14F-4D97-AF65-F5344CB8AC3E}">
        <p14:creationId xmlns:p14="http://schemas.microsoft.com/office/powerpoint/2010/main" val="4058462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9181D06-5602-4777-B703-F3DE8A8F71F0}" type="datetimeFigureOut">
              <a:rPr lang="es-MX" smtClean="0"/>
              <a:t>11/10/2021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BFF0A07-D11E-4741-80E7-6A126E4B08DA}" type="slidenum">
              <a:rPr lang="es-MX" smtClean="0"/>
              <a:t>‹Nº›</a:t>
            </a:fld>
            <a:endParaRPr lang="es-MX"/>
          </a:p>
        </p:txBody>
      </p:sp>
    </p:spTree>
    <p:extLst>
      <p:ext uri="{BB962C8B-B14F-4D97-AF65-F5344CB8AC3E}">
        <p14:creationId xmlns:p14="http://schemas.microsoft.com/office/powerpoint/2010/main" val="1940343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9181D06-5602-4777-B703-F3DE8A8F71F0}" type="datetimeFigureOut">
              <a:rPr lang="es-MX" smtClean="0"/>
              <a:t>11/10/2021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BFF0A07-D11E-4741-80E7-6A126E4B08DA}" type="slidenum">
              <a:rPr lang="es-MX" smtClean="0"/>
              <a:t>‹Nº›</a:t>
            </a:fld>
            <a:endParaRPr lang="es-MX"/>
          </a:p>
        </p:txBody>
      </p:sp>
    </p:spTree>
    <p:extLst>
      <p:ext uri="{BB962C8B-B14F-4D97-AF65-F5344CB8AC3E}">
        <p14:creationId xmlns:p14="http://schemas.microsoft.com/office/powerpoint/2010/main" val="2239174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181D06-5602-4777-B703-F3DE8A8F71F0}" type="datetimeFigureOut">
              <a:rPr lang="es-MX" smtClean="0"/>
              <a:t>11/10/2021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BFF0A07-D11E-4741-80E7-6A126E4B08DA}" type="slidenum">
              <a:rPr lang="es-MX" smtClean="0"/>
              <a:t>‹Nº›</a:t>
            </a:fld>
            <a:endParaRPr lang="es-MX"/>
          </a:p>
        </p:txBody>
      </p:sp>
    </p:spTree>
    <p:extLst>
      <p:ext uri="{BB962C8B-B14F-4D97-AF65-F5344CB8AC3E}">
        <p14:creationId xmlns:p14="http://schemas.microsoft.com/office/powerpoint/2010/main" val="1309301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181D06-5602-4777-B703-F3DE8A8F71F0}" type="datetimeFigureOut">
              <a:rPr lang="es-MX" smtClean="0"/>
              <a:t>11/10/2021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BFF0A07-D11E-4741-80E7-6A126E4B08DA}" type="slidenum">
              <a:rPr lang="es-MX" smtClean="0"/>
              <a:t>‹Nº›</a:t>
            </a:fld>
            <a:endParaRPr lang="es-MX"/>
          </a:p>
        </p:txBody>
      </p:sp>
    </p:spTree>
    <p:extLst>
      <p:ext uri="{BB962C8B-B14F-4D97-AF65-F5344CB8AC3E}">
        <p14:creationId xmlns:p14="http://schemas.microsoft.com/office/powerpoint/2010/main" val="2339450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181D06-5602-4777-B703-F3DE8A8F71F0}" type="datetimeFigureOut">
              <a:rPr lang="es-MX" smtClean="0"/>
              <a:t>11/10/2021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BFF0A07-D11E-4741-80E7-6A126E4B08DA}" type="slidenum">
              <a:rPr lang="es-MX" smtClean="0"/>
              <a:t>‹Nº›</a:t>
            </a:fld>
            <a:endParaRPr lang="es-MX"/>
          </a:p>
        </p:txBody>
      </p:sp>
    </p:spTree>
    <p:extLst>
      <p:ext uri="{BB962C8B-B14F-4D97-AF65-F5344CB8AC3E}">
        <p14:creationId xmlns:p14="http://schemas.microsoft.com/office/powerpoint/2010/main" val="2130626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9181D06-5602-4777-B703-F3DE8A8F71F0}" type="datetimeFigureOut">
              <a:rPr lang="es-MX" smtClean="0"/>
              <a:t>11/10/2021</a:t>
            </a:fld>
            <a:endParaRPr lang="es-MX"/>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BFF0A07-D11E-4741-80E7-6A126E4B08DA}" type="slidenum">
              <a:rPr lang="es-MX" smtClean="0"/>
              <a:t>‹Nº›</a:t>
            </a:fld>
            <a:endParaRPr lang="es-MX"/>
          </a:p>
        </p:txBody>
      </p:sp>
    </p:spTree>
    <p:extLst>
      <p:ext uri="{BB962C8B-B14F-4D97-AF65-F5344CB8AC3E}">
        <p14:creationId xmlns:p14="http://schemas.microsoft.com/office/powerpoint/2010/main" val="1610790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664CE4-3035-4204-B5EA-24FFA35932C2}"/>
              </a:ext>
            </a:extLst>
          </p:cNvPr>
          <p:cNvSpPr>
            <a:spLocks noGrp="1"/>
          </p:cNvSpPr>
          <p:nvPr>
            <p:ph type="title"/>
          </p:nvPr>
        </p:nvSpPr>
        <p:spPr>
          <a:xfrm>
            <a:off x="1862667" y="2600325"/>
            <a:ext cx="7924800" cy="1325563"/>
          </a:xfrm>
        </p:spPr>
        <p:txBody>
          <a:bodyPr>
            <a:noAutofit/>
          </a:bodyPr>
          <a:lstStyle/>
          <a:p>
            <a:pPr algn="ctr"/>
            <a:r>
              <a:rPr lang="es-MX" sz="4800" b="1" i="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Las seis habilidades de los estudiantes exitosos.</a:t>
            </a:r>
            <a:br>
              <a:rPr lang="es-MX" sz="48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br>
            <a:endParaRPr lang="es-MX" sz="4800" dirty="0"/>
          </a:p>
        </p:txBody>
      </p:sp>
    </p:spTree>
    <p:extLst>
      <p:ext uri="{BB962C8B-B14F-4D97-AF65-F5344CB8AC3E}">
        <p14:creationId xmlns:p14="http://schemas.microsoft.com/office/powerpoint/2010/main" val="752845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B8AC86-68E9-4E31-9285-175D2CB050DD}"/>
              </a:ext>
            </a:extLst>
          </p:cNvPr>
          <p:cNvSpPr>
            <a:spLocks noGrp="1"/>
          </p:cNvSpPr>
          <p:nvPr>
            <p:ph type="ctrTitle"/>
          </p:nvPr>
        </p:nvSpPr>
        <p:spPr>
          <a:xfrm>
            <a:off x="1524000" y="1122363"/>
            <a:ext cx="9144000" cy="740304"/>
          </a:xfrm>
        </p:spPr>
        <p:txBody>
          <a:bodyPr>
            <a:noAutofit/>
          </a:bodyPr>
          <a:lstStyle/>
          <a:p>
            <a:r>
              <a:rPr lang="es-MX" sz="3200" b="0" i="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1. </a:t>
            </a:r>
            <a:r>
              <a:rPr lang="es-MX" sz="3200" b="1" i="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Los estudiantes exitosos relacionan su trabajo en clase con claras metas a largo plazo.</a:t>
            </a:r>
            <a:endParaRPr lang="es-MX" sz="3200" dirty="0"/>
          </a:p>
        </p:txBody>
      </p:sp>
      <p:sp>
        <p:nvSpPr>
          <p:cNvPr id="3" name="Subtítulo 2">
            <a:extLst>
              <a:ext uri="{FF2B5EF4-FFF2-40B4-BE49-F238E27FC236}">
                <a16:creationId xmlns:a16="http://schemas.microsoft.com/office/drawing/2014/main" id="{FCAC39DD-56EF-42FA-A706-8752121B3F96}"/>
              </a:ext>
            </a:extLst>
          </p:cNvPr>
          <p:cNvSpPr>
            <a:spLocks noGrp="1"/>
          </p:cNvSpPr>
          <p:nvPr>
            <p:ph type="subTitle" idx="1"/>
          </p:nvPr>
        </p:nvSpPr>
        <p:spPr>
          <a:xfrm>
            <a:off x="1524000" y="2528711"/>
            <a:ext cx="9144000" cy="3984977"/>
          </a:xfrm>
        </p:spPr>
        <p:txBody>
          <a:bodyPr>
            <a:normAutofit/>
          </a:bodyPr>
          <a:lstStyle/>
          <a:p>
            <a:pPr algn="ctr"/>
            <a:br>
              <a:rPr lang="es-MX" sz="24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br>
            <a:r>
              <a:rPr lang="es-MX" sz="2400" b="0" i="0" dirty="0">
                <a:solidFill>
                  <a:srgbClr val="000000"/>
                </a:solidFill>
                <a:effectLst/>
                <a:latin typeface="Arial Nova" panose="020B0604020202020204" pitchFamily="34" charset="0"/>
                <a:ea typeface="Calibri" panose="020F0502020204030204" pitchFamily="34" charset="0"/>
                <a:cs typeface="Times New Roman" panose="02020603050405020304" pitchFamily="18" charset="0"/>
              </a:rPr>
              <a:t>Los niveles bajos de algunos estudiantes se deben a calificaciones mediocres, clases dadas de baja, faltas excesivas y  otras causas. Sus metas a largo plazo son muy inciertas. “La educación es una de las pocas cosas que la gente está dispuesta a pagar y no aprovecharla”. </a:t>
            </a:r>
            <a:r>
              <a:rPr lang="es-MX" sz="2400" b="1" i="0" dirty="0">
                <a:solidFill>
                  <a:srgbClr val="000000"/>
                </a:solidFill>
                <a:effectLst/>
                <a:latin typeface="Arial Nova" panose="020B0604020202020204" pitchFamily="34" charset="0"/>
                <a:ea typeface="Calibri" panose="020F0502020204030204" pitchFamily="34" charset="0"/>
                <a:cs typeface="Times New Roman" panose="02020603050405020304" pitchFamily="18" charset="0"/>
              </a:rPr>
              <a:t>Los estudiantes exitosos tienen sus metas más claras y definidas</a:t>
            </a:r>
            <a:r>
              <a:rPr lang="es-MX" sz="2400" b="0" i="0" dirty="0">
                <a:solidFill>
                  <a:srgbClr val="000000"/>
                </a:solidFill>
                <a:effectLst/>
                <a:latin typeface="Arial Nova" panose="020B0604020202020204" pitchFamily="34" charset="0"/>
                <a:ea typeface="Calibri" panose="020F0502020204030204" pitchFamily="34" charset="0"/>
                <a:cs typeface="Times New Roman" panose="02020603050405020304" pitchFamily="18" charset="0"/>
              </a:rPr>
              <a:t>. Ellos han tenido la iniciativa de hablar con su tutor y considerar distintas opciones de carrera para la vida. Como resultado de ello, estos estudiantes están más motivados.</a:t>
            </a:r>
            <a:endParaRPr lang="es-MX" sz="2400" dirty="0">
              <a:latin typeface="Arial Nova" panose="020B0604020202020204" pitchFamily="34" charset="0"/>
            </a:endParaRPr>
          </a:p>
        </p:txBody>
      </p:sp>
    </p:spTree>
    <p:extLst>
      <p:ext uri="{BB962C8B-B14F-4D97-AF65-F5344CB8AC3E}">
        <p14:creationId xmlns:p14="http://schemas.microsoft.com/office/powerpoint/2010/main" val="1877786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2AE34E-0809-4D7B-B6A2-25A71D0ABA18}"/>
              </a:ext>
            </a:extLst>
          </p:cNvPr>
          <p:cNvSpPr>
            <a:spLocks noGrp="1"/>
          </p:cNvSpPr>
          <p:nvPr>
            <p:ph type="title"/>
          </p:nvPr>
        </p:nvSpPr>
        <p:spPr/>
        <p:txBody>
          <a:bodyPr/>
          <a:lstStyle/>
          <a:p>
            <a:pPr algn="r"/>
            <a:r>
              <a:rPr lang="es-MX"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2. </a:t>
            </a:r>
            <a:r>
              <a:rPr lang="es-MX" b="1"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Los estudiantes exitosos toman control de sus experiencias educacionales.</a:t>
            </a:r>
            <a:endParaRPr lang="es-MX" dirty="0"/>
          </a:p>
        </p:txBody>
      </p:sp>
      <p:sp>
        <p:nvSpPr>
          <p:cNvPr id="3" name="Marcador de contenido 2">
            <a:extLst>
              <a:ext uri="{FF2B5EF4-FFF2-40B4-BE49-F238E27FC236}">
                <a16:creationId xmlns:a16="http://schemas.microsoft.com/office/drawing/2014/main" id="{EEC1DF4A-8728-48B0-A92A-C54DBDDAF315}"/>
              </a:ext>
            </a:extLst>
          </p:cNvPr>
          <p:cNvSpPr>
            <a:spLocks noGrp="1"/>
          </p:cNvSpPr>
          <p:nvPr>
            <p:ph idx="1"/>
          </p:nvPr>
        </p:nvSpPr>
        <p:spPr>
          <a:xfrm>
            <a:off x="1088151" y="2226849"/>
            <a:ext cx="9063014" cy="4293221"/>
          </a:xfrm>
        </p:spPr>
        <p:txBody>
          <a:bodyPr>
            <a:normAutofit fontScale="32500" lnSpcReduction="20000"/>
          </a:bodyPr>
          <a:lstStyle/>
          <a:p>
            <a:br>
              <a:rPr lang="es-MX" sz="18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br>
            <a:r>
              <a:rPr lang="es-MX" sz="7400" b="0" i="0" dirty="0">
                <a:solidFill>
                  <a:srgbClr val="000000"/>
                </a:solidFill>
                <a:effectLst/>
                <a:latin typeface="Arial Nova" panose="020B0504020202020204" pitchFamily="34" charset="0"/>
                <a:ea typeface="Calibri" panose="020F0502020204030204" pitchFamily="34" charset="0"/>
                <a:cs typeface="Times New Roman" panose="02020603050405020304" pitchFamily="18" charset="0"/>
              </a:rPr>
              <a:t>Los estudiantes que tienen éxito lo logran porque se ven a sí mismos como la principal persona en su experiencia educacional. Los estudiantes que no se ven a sí mismos como responsables de su educación culpan a los maestros de sus fracasos: si ellos tienen un “buen” maestro, interesante, que utiliza el formato de exámenes que a ellos les gusta, entonces todo saldrá bien, si no es así, las cosas no resultarán bien para ellos. Dichos estudiantes desempeñan un papel pasivo; las “cosas les pasan” y ellos no se ven realmente en la posición en la que pueden hacer algo para arreglarlo. Por lo contrario, los estudiantes exitosos actúan de manera positiva para tener control sobre su educación.</a:t>
            </a:r>
            <a:endParaRPr lang="es-MX" sz="7400" dirty="0">
              <a:effectLst/>
              <a:latin typeface="Arial Nova" panose="020B05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4671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7DCBE8-126E-4585-90BB-E3DD75DC67F0}"/>
              </a:ext>
            </a:extLst>
          </p:cNvPr>
          <p:cNvSpPr>
            <a:spLocks noGrp="1"/>
          </p:cNvSpPr>
          <p:nvPr>
            <p:ph type="title"/>
          </p:nvPr>
        </p:nvSpPr>
        <p:spPr/>
        <p:txBody>
          <a:bodyPr>
            <a:normAutofit fontScale="90000"/>
          </a:bodyPr>
          <a:lstStyle/>
          <a:p>
            <a:pPr algn="ctr"/>
            <a:r>
              <a:rPr lang="es-MX"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3. </a:t>
            </a:r>
            <a:r>
              <a:rPr lang="es-MX" b="1"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Los estudiantes exitosos han aprendido a estar conscientes de su propio aprendizaje y de los procesos de pensamiento.</a:t>
            </a:r>
            <a:endParaRPr lang="es-MX" dirty="0"/>
          </a:p>
        </p:txBody>
      </p:sp>
      <p:sp>
        <p:nvSpPr>
          <p:cNvPr id="3" name="Marcador de contenido 2">
            <a:extLst>
              <a:ext uri="{FF2B5EF4-FFF2-40B4-BE49-F238E27FC236}">
                <a16:creationId xmlns:a16="http://schemas.microsoft.com/office/drawing/2014/main" id="{E88820D0-3ECE-492C-B2F6-E2E10036D924}"/>
              </a:ext>
            </a:extLst>
          </p:cNvPr>
          <p:cNvSpPr>
            <a:spLocks noGrp="1"/>
          </p:cNvSpPr>
          <p:nvPr>
            <p:ph idx="1"/>
          </p:nvPr>
        </p:nvSpPr>
        <p:spPr>
          <a:xfrm>
            <a:off x="677334" y="2160589"/>
            <a:ext cx="8596668" cy="3206541"/>
          </a:xfrm>
        </p:spPr>
        <p:txBody>
          <a:bodyPr>
            <a:normAutofit fontScale="92500"/>
          </a:bodyPr>
          <a:lstStyle/>
          <a:p>
            <a:pPr algn="r"/>
            <a:br>
              <a:rPr lang="es-MX" sz="18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br>
            <a:r>
              <a:rPr lang="es-MX" sz="3200" b="0" i="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Son capaces de observar y monitorear sus propias experiencias y emociones y hacer ajustes a sus actitudes con el fin de que éstas los lleven a resultados productivos. Estas habilidades de aprendizaje de los alumnos para observar sus esfuerzos en el estudio les permitirá ejercer mayor control sobre su proceso</a:t>
            </a:r>
            <a:r>
              <a:rPr lang="es-MX" sz="2800" b="0" i="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a:t>
            </a:r>
            <a:endParaRPr lang="es-MX" dirty="0"/>
          </a:p>
        </p:txBody>
      </p:sp>
    </p:spTree>
    <p:extLst>
      <p:ext uri="{BB962C8B-B14F-4D97-AF65-F5344CB8AC3E}">
        <p14:creationId xmlns:p14="http://schemas.microsoft.com/office/powerpoint/2010/main" val="2674640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961FD6-67EB-41EA-9DF5-721BEEFFD17D}"/>
              </a:ext>
            </a:extLst>
          </p:cNvPr>
          <p:cNvSpPr>
            <a:spLocks noGrp="1"/>
          </p:cNvSpPr>
          <p:nvPr>
            <p:ph type="title"/>
          </p:nvPr>
        </p:nvSpPr>
        <p:spPr/>
        <p:txBody>
          <a:bodyPr>
            <a:normAutofit fontScale="90000"/>
          </a:bodyPr>
          <a:lstStyle/>
          <a:p>
            <a:pPr algn="ctr"/>
            <a:r>
              <a:rPr lang="es-MX"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4. </a:t>
            </a:r>
            <a:r>
              <a:rPr lang="es-MX" b="1"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Los estudiantes exitosos reconocen que el entendimiento toma un poco de tiempo; muy raras veces es inmediato.</a:t>
            </a:r>
            <a:endParaRPr lang="es-MX" dirty="0"/>
          </a:p>
        </p:txBody>
      </p:sp>
      <p:sp>
        <p:nvSpPr>
          <p:cNvPr id="3" name="Marcador de contenido 2">
            <a:extLst>
              <a:ext uri="{FF2B5EF4-FFF2-40B4-BE49-F238E27FC236}">
                <a16:creationId xmlns:a16="http://schemas.microsoft.com/office/drawing/2014/main" id="{3AC42732-CB81-4F39-9B54-355A5057AB09}"/>
              </a:ext>
            </a:extLst>
          </p:cNvPr>
          <p:cNvSpPr>
            <a:spLocks noGrp="1"/>
          </p:cNvSpPr>
          <p:nvPr>
            <p:ph idx="1"/>
          </p:nvPr>
        </p:nvSpPr>
        <p:spPr/>
        <p:txBody>
          <a:bodyPr/>
          <a:lstStyle/>
          <a:p>
            <a:br>
              <a:rPr lang="es-MX" sz="18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br>
            <a:r>
              <a:rPr lang="es-MX" sz="3200" b="0" i="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Han aprendido que entender una nueva información requiere de una revisión y esfuerzo. Ellos se disciplinan a sí mismos para pasar un poco de tiempo cada día y de cada semana para procesar detalles en su memoria, y así construir el conocimiento y retenerlo a largo plazo.</a:t>
            </a:r>
            <a:br>
              <a:rPr lang="es-MX" sz="3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br>
            <a:endParaRPr lang="es-MX"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Tree>
    <p:extLst>
      <p:ext uri="{BB962C8B-B14F-4D97-AF65-F5344CB8AC3E}">
        <p14:creationId xmlns:p14="http://schemas.microsoft.com/office/powerpoint/2010/main" val="1193660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032293-7986-4402-B669-CC5BCF114E08}"/>
              </a:ext>
            </a:extLst>
          </p:cNvPr>
          <p:cNvSpPr>
            <a:spLocks noGrp="1"/>
          </p:cNvSpPr>
          <p:nvPr>
            <p:ph type="title"/>
          </p:nvPr>
        </p:nvSpPr>
        <p:spPr/>
        <p:txBody>
          <a:bodyPr>
            <a:normAutofit fontScale="90000"/>
          </a:bodyPr>
          <a:lstStyle/>
          <a:p>
            <a:pPr algn="ctr"/>
            <a:r>
              <a:rPr lang="es-MX"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5. </a:t>
            </a:r>
            <a:r>
              <a:rPr lang="es-MX" b="1"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Los estudiantes exitosos usan más de un canal sensorial para mejorar su aprendizaje.</a:t>
            </a:r>
            <a:br>
              <a:rPr lang="es-MX" dirty="0">
                <a:latin typeface="Calibri" panose="020F0502020204030204" pitchFamily="34" charset="0"/>
                <a:ea typeface="Calibri" panose="020F0502020204030204" pitchFamily="34" charset="0"/>
                <a:cs typeface="Times New Roman" panose="02020603050405020304" pitchFamily="18" charset="0"/>
              </a:rPr>
            </a:br>
            <a:endParaRPr lang="es-MX" dirty="0"/>
          </a:p>
        </p:txBody>
      </p:sp>
      <p:sp>
        <p:nvSpPr>
          <p:cNvPr id="3" name="Marcador de contenido 2">
            <a:extLst>
              <a:ext uri="{FF2B5EF4-FFF2-40B4-BE49-F238E27FC236}">
                <a16:creationId xmlns:a16="http://schemas.microsoft.com/office/drawing/2014/main" id="{D5C73234-2A22-4306-986C-C5A923639816}"/>
              </a:ext>
            </a:extLst>
          </p:cNvPr>
          <p:cNvSpPr>
            <a:spLocks noGrp="1"/>
          </p:cNvSpPr>
          <p:nvPr>
            <p:ph idx="1"/>
          </p:nvPr>
        </p:nvSpPr>
        <p:spPr/>
        <p:txBody>
          <a:bodyPr>
            <a:normAutofit lnSpcReduction="10000"/>
          </a:bodyPr>
          <a:lstStyle/>
          <a:p>
            <a:pPr algn="r"/>
            <a:r>
              <a:rPr lang="es-MX" sz="3600" b="0" i="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Muchos estudiantes exitosos han aprendido a tomar la información y transformarla en imágenes visuales, mapas conceptuales que representan la información en diagramas con claras relaciones espaciales, o de alguna otra manera física o táctica.</a:t>
            </a:r>
            <a:br>
              <a:rPr lang="es-MX" sz="36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br>
            <a:endParaRPr lang="es-MX" sz="3600" dirty="0"/>
          </a:p>
        </p:txBody>
      </p:sp>
    </p:spTree>
    <p:extLst>
      <p:ext uri="{BB962C8B-B14F-4D97-AF65-F5344CB8AC3E}">
        <p14:creationId xmlns:p14="http://schemas.microsoft.com/office/powerpoint/2010/main" val="307277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341CB5-FB38-44C5-8F27-6E258D767BBA}"/>
              </a:ext>
            </a:extLst>
          </p:cNvPr>
          <p:cNvSpPr>
            <a:spLocks noGrp="1"/>
          </p:cNvSpPr>
          <p:nvPr>
            <p:ph type="title"/>
          </p:nvPr>
        </p:nvSpPr>
        <p:spPr/>
        <p:txBody>
          <a:bodyPr/>
          <a:lstStyle/>
          <a:p>
            <a:pPr algn="r"/>
            <a:r>
              <a:rPr lang="es-MX"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6. </a:t>
            </a:r>
            <a:r>
              <a:rPr lang="es-MX" b="1"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Los estudiantes exitosos buscan una estructura básica de lo que han aprendido.</a:t>
            </a:r>
            <a:endParaRPr lang="es-MX" dirty="0"/>
          </a:p>
        </p:txBody>
      </p:sp>
      <p:sp>
        <p:nvSpPr>
          <p:cNvPr id="3" name="Marcador de contenido 2">
            <a:extLst>
              <a:ext uri="{FF2B5EF4-FFF2-40B4-BE49-F238E27FC236}">
                <a16:creationId xmlns:a16="http://schemas.microsoft.com/office/drawing/2014/main" id="{CC142A18-EEAF-4788-A6D5-19991FE438B4}"/>
              </a:ext>
            </a:extLst>
          </p:cNvPr>
          <p:cNvSpPr>
            <a:spLocks noGrp="1"/>
          </p:cNvSpPr>
          <p:nvPr>
            <p:ph idx="1"/>
          </p:nvPr>
        </p:nvSpPr>
        <p:spPr/>
        <p:txBody>
          <a:bodyPr>
            <a:normAutofit fontScale="92500" lnSpcReduction="20000"/>
          </a:bodyPr>
          <a:lstStyle/>
          <a:p>
            <a:pPr algn="ctr"/>
            <a:br>
              <a:rPr lang="es-MX" sz="18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br>
            <a:r>
              <a:rPr lang="es-MX" sz="2600" b="0" i="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Los estudiantes de alto nivel hacen un intento para determinar la estructura básica de la información que están tratando de aprender. Cuando escudan al profesor tratan de imaginar la forma en que el maestro está trabajando. Ellos prevén una actividad de la lectura antes de empezar ellos a leer de manera que ellos puedan ver los puntos importantes de ese capítulo. Cuando revisan los detalles de las notas de clase, ellos mentalmente los ordenan en grupos para poder recordarlos fácilmente a la hora de los exámenes. Cuando preparan una tarea escrita o una presentación oral estos estudiantes ordena la información para que el lector o el que escucha no tenga que batallar para encontrar las ideas principales.</a:t>
            </a:r>
            <a:endParaRPr lang="es-MX" sz="26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Tree>
    <p:extLst>
      <p:ext uri="{BB962C8B-B14F-4D97-AF65-F5344CB8AC3E}">
        <p14:creationId xmlns:p14="http://schemas.microsoft.com/office/powerpoint/2010/main" val="99478256"/>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TotalTime>
  <Words>609</Words>
  <Application>Microsoft Office PowerPoint</Application>
  <PresentationFormat>Panorámica</PresentationFormat>
  <Paragraphs>13</Paragraphs>
  <Slides>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vt:i4>
      </vt:variant>
    </vt:vector>
  </HeadingPairs>
  <TitlesOfParts>
    <vt:vector size="14" baseType="lpstr">
      <vt:lpstr>Arial</vt:lpstr>
      <vt:lpstr>Arial Narrow</vt:lpstr>
      <vt:lpstr>Arial Nova</vt:lpstr>
      <vt:lpstr>Calibri</vt:lpstr>
      <vt:lpstr>Trebuchet MS</vt:lpstr>
      <vt:lpstr>Wingdings 3</vt:lpstr>
      <vt:lpstr>Faceta</vt:lpstr>
      <vt:lpstr>Las seis habilidades de los estudiantes exitosos. </vt:lpstr>
      <vt:lpstr>1. Los estudiantes exitosos relacionan su trabajo en clase con claras metas a largo plazo.</vt:lpstr>
      <vt:lpstr>2. Los estudiantes exitosos toman control de sus experiencias educacionales.</vt:lpstr>
      <vt:lpstr>3. Los estudiantes exitosos han aprendido a estar conscientes de su propio aprendizaje y de los procesos de pensamiento.</vt:lpstr>
      <vt:lpstr>4. Los estudiantes exitosos reconocen que el entendimiento toma un poco de tiempo; muy raras veces es inmediato.</vt:lpstr>
      <vt:lpstr>5. Los estudiantes exitosos usan más de un canal sensorial para mejorar su aprendizaje. </vt:lpstr>
      <vt:lpstr>6. Los estudiantes exitosos buscan una estructura básica de lo que han aprendido.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seis habilidades de los estudiantes exitosos.</dc:title>
  <dc:creator>CELIA OLIVIA CHAPA MONTALVO</dc:creator>
  <cp:lastModifiedBy>CELIA OLIVIA CHAPA MONTALVO</cp:lastModifiedBy>
  <cp:revision>3</cp:revision>
  <dcterms:created xsi:type="dcterms:W3CDTF">2021-10-11T16:39:21Z</dcterms:created>
  <dcterms:modified xsi:type="dcterms:W3CDTF">2021-10-11T16:56:07Z</dcterms:modified>
</cp:coreProperties>
</file>