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7" r:id="rId2"/>
    <p:sldId id="293" r:id="rId3"/>
    <p:sldId id="291" r:id="rId4"/>
    <p:sldId id="294" r:id="rId5"/>
    <p:sldId id="292" r:id="rId6"/>
    <p:sldId id="288" r:id="rId7"/>
    <p:sldId id="290" r:id="rId8"/>
    <p:sldId id="283" r:id="rId9"/>
    <p:sldId id="289" r:id="rId10"/>
    <p:sldId id="286" r:id="rId11"/>
    <p:sldId id="281" r:id="rId12"/>
  </p:sldIdLst>
  <p:sldSz cx="9144000" cy="6858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D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7" d="100"/>
          <a:sy n="77" d="100"/>
        </p:scale>
        <p:origin x="114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BB55C-C257-4C08-967C-1EC50726F833}" type="datetimeFigureOut">
              <a:rPr lang="es-MX" smtClean="0"/>
              <a:t>04/01/2023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FFA12-0773-4CBB-BD44-6B1238E7CE7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65846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BB55C-C257-4C08-967C-1EC50726F833}" type="datetimeFigureOut">
              <a:rPr lang="es-MX" smtClean="0"/>
              <a:t>04/01/2023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FFA12-0773-4CBB-BD44-6B1238E7CE7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77020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BB55C-C257-4C08-967C-1EC50726F833}" type="datetimeFigureOut">
              <a:rPr lang="es-MX" smtClean="0"/>
              <a:t>04/01/2023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FFA12-0773-4CBB-BD44-6B1238E7CE7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50959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BB55C-C257-4C08-967C-1EC50726F833}" type="datetimeFigureOut">
              <a:rPr lang="es-MX" smtClean="0"/>
              <a:t>04/01/2023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FFA12-0773-4CBB-BD44-6B1238E7CE7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98425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BB55C-C257-4C08-967C-1EC50726F833}" type="datetimeFigureOut">
              <a:rPr lang="es-MX" smtClean="0"/>
              <a:t>04/01/2023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FFA12-0773-4CBB-BD44-6B1238E7CE7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84757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BB55C-C257-4C08-967C-1EC50726F833}" type="datetimeFigureOut">
              <a:rPr lang="es-MX" smtClean="0"/>
              <a:t>04/01/2023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FFA12-0773-4CBB-BD44-6B1238E7CE7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000636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BB55C-C257-4C08-967C-1EC50726F833}" type="datetimeFigureOut">
              <a:rPr lang="es-MX" smtClean="0"/>
              <a:t>04/01/2023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FFA12-0773-4CBB-BD44-6B1238E7CE7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742931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BB55C-C257-4C08-967C-1EC50726F833}" type="datetimeFigureOut">
              <a:rPr lang="es-MX" smtClean="0"/>
              <a:t>04/01/2023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FFA12-0773-4CBB-BD44-6B1238E7CE7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06659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BB55C-C257-4C08-967C-1EC50726F833}" type="datetimeFigureOut">
              <a:rPr lang="es-MX" smtClean="0"/>
              <a:t>04/01/2023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FFA12-0773-4CBB-BD44-6B1238E7CE7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42822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BB55C-C257-4C08-967C-1EC50726F833}" type="datetimeFigureOut">
              <a:rPr lang="es-MX" smtClean="0"/>
              <a:t>04/01/2023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FFA12-0773-4CBB-BD44-6B1238E7CE7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53449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BB55C-C257-4C08-967C-1EC50726F833}" type="datetimeFigureOut">
              <a:rPr lang="es-MX" smtClean="0"/>
              <a:t>04/01/2023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FFA12-0773-4CBB-BD44-6B1238E7CE7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43321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6BB55C-C257-4C08-967C-1EC50726F833}" type="datetimeFigureOut">
              <a:rPr lang="es-MX" smtClean="0"/>
              <a:t>04/01/2023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7FFA12-0773-4CBB-BD44-6B1238E7CE7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440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wNUeg5RMMo" TargetMode="Externa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IwNUeg5RMMo?feature=oembed" TargetMode="Externa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veworksheets.com/dn2954658uz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player.vimeo.com/video/251286273" TargetMode="External"/><Relationship Id="rId2" Type="http://schemas.openxmlformats.org/officeDocument/2006/relationships/slideLayout" Target="../slideLayouts/slideLayout7.xml"/><Relationship Id="rId1" Type="http://schemas.openxmlformats.org/officeDocument/2006/relationships/video" Target="https://player.vimeo.com/video/251286273?h=686085a3dc&amp;app_id=122963" TargetMode="Externa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0" y="0"/>
            <a:ext cx="9144000" cy="769441"/>
          </a:xfrm>
          <a:prstGeom prst="rect">
            <a:avLst/>
          </a:prstGeom>
          <a:solidFill>
            <a:srgbClr val="990099"/>
          </a:solidFill>
        </p:spPr>
        <p:txBody>
          <a:bodyPr wrap="square">
            <a:spAutoFit/>
          </a:bodyPr>
          <a:lstStyle/>
          <a:p>
            <a:pPr algn="ctr"/>
            <a:r>
              <a:rPr lang="es-MX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 5  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9588" y="6115758"/>
            <a:ext cx="9134412" cy="707886"/>
          </a:xfrm>
          <a:prstGeom prst="rect">
            <a:avLst/>
          </a:prstGeom>
          <a:solidFill>
            <a:srgbClr val="990099"/>
          </a:solidFill>
        </p:spPr>
        <p:txBody>
          <a:bodyPr wrap="square" rtlCol="0">
            <a:spAutoFit/>
          </a:bodyPr>
          <a:lstStyle/>
          <a:p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LESSON OBJECTIVE: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use </a:t>
            </a:r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activation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activities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" name="AutoShape 2" descr="Ideias de passeios para um roteiro de 5 dias em Paris - Mala de Viagem -  Dicas de viagem, gastronomia e roteiros completos">
            <a:extLst>
              <a:ext uri="{FF2B5EF4-FFF2-40B4-BE49-F238E27FC236}">
                <a16:creationId xmlns:a16="http://schemas.microsoft.com/office/drawing/2014/main" id="{2AF56D77-90ED-10EC-0F5A-C7E17DD2850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80B5B58B-CF53-2F7A-4C4B-5A71E8CB136A}"/>
              </a:ext>
            </a:extLst>
          </p:cNvPr>
          <p:cNvSpPr txBox="1"/>
          <p:nvPr/>
        </p:nvSpPr>
        <p:spPr>
          <a:xfrm>
            <a:off x="-50827" y="742242"/>
            <a:ext cx="5266186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4800" b="1" dirty="0" err="1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Lesson</a:t>
            </a:r>
            <a:r>
              <a:rPr lang="es-MX" sz="4800" b="1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</a:p>
          <a:p>
            <a:pPr algn="ctr"/>
            <a:endParaRPr lang="es-MX" b="1" dirty="0">
              <a:solidFill>
                <a:srgbClr val="99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MX" sz="4400" b="1" dirty="0" err="1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Activation</a:t>
            </a:r>
            <a:r>
              <a:rPr lang="es-MX" sz="4400" b="1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4400" b="1" dirty="0" err="1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pyramid</a:t>
            </a:r>
            <a:endParaRPr lang="es-MX" sz="4400" b="1" dirty="0">
              <a:solidFill>
                <a:srgbClr val="99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4" descr="Kids Being Healthy">
            <a:extLst>
              <a:ext uri="{FF2B5EF4-FFF2-40B4-BE49-F238E27FC236}">
                <a16:creationId xmlns:a16="http://schemas.microsoft.com/office/drawing/2014/main" id="{9DC5157D-64F9-1A21-7D84-047B994E67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3044" y="720880"/>
            <a:ext cx="5756462" cy="5394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05205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8D858BCD-C2E3-14A4-ACD7-83C68C32593C}"/>
              </a:ext>
            </a:extLst>
          </p:cNvPr>
          <p:cNvSpPr txBox="1"/>
          <p:nvPr/>
        </p:nvSpPr>
        <p:spPr>
          <a:xfrm>
            <a:off x="0" y="460454"/>
            <a:ext cx="3594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/>
              <a:t>Watch</a:t>
            </a:r>
            <a:r>
              <a:rPr lang="es-MX" dirty="0"/>
              <a:t>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following</a:t>
            </a:r>
            <a:r>
              <a:rPr lang="es-MX" dirty="0"/>
              <a:t> video </a:t>
            </a:r>
            <a:r>
              <a:rPr lang="es-MX" dirty="0" err="1"/>
              <a:t>learn</a:t>
            </a:r>
            <a:r>
              <a:rPr lang="es-MX" dirty="0"/>
              <a:t> </a:t>
            </a:r>
            <a:r>
              <a:rPr lang="es-MX" dirty="0" err="1"/>
              <a:t>the</a:t>
            </a:r>
            <a:r>
              <a:rPr lang="es-MX" dirty="0"/>
              <a:t>.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3F6252FC-BD92-9990-78FE-345D27FEFDB8}"/>
              </a:ext>
            </a:extLst>
          </p:cNvPr>
          <p:cNvSpPr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rgbClr val="990099"/>
          </a:solidFill>
        </p:spPr>
        <p:txBody>
          <a:bodyPr wrap="square">
            <a:spAutoFit/>
          </a:bodyPr>
          <a:lstStyle/>
          <a:p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VOCABULARY “</a:t>
            </a:r>
            <a:r>
              <a:rPr lang="es-MX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Activity</a:t>
            </a:r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pyramid</a:t>
            </a:r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2E05380-925F-AC01-3FA2-BC93E89AF426}"/>
              </a:ext>
            </a:extLst>
          </p:cNvPr>
          <p:cNvSpPr txBox="1"/>
          <p:nvPr/>
        </p:nvSpPr>
        <p:spPr>
          <a:xfrm>
            <a:off x="-47445" y="922119"/>
            <a:ext cx="668115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dirty="0">
                <a:hlinkClick r:id="rId3"/>
              </a:rPr>
              <a:t>https://www.youtube.com/watch?v=IwNUeg5RMMo</a:t>
            </a:r>
            <a:endParaRPr lang="es-MX" dirty="0"/>
          </a:p>
          <a:p>
            <a:endParaRPr lang="es-MX" dirty="0"/>
          </a:p>
        </p:txBody>
      </p:sp>
      <p:pic>
        <p:nvPicPr>
          <p:cNvPr id="6" name="Elementos multimedia en línea 5" title="Tracking Your Activity Level">
            <a:hlinkClick r:id="" action="ppaction://media"/>
            <a:extLst>
              <a:ext uri="{FF2B5EF4-FFF2-40B4-BE49-F238E27FC236}">
                <a16:creationId xmlns:a16="http://schemas.microsoft.com/office/drawing/2014/main" id="{9F4697BF-F02D-63E3-F6B7-D59FB9BA484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29937" y="1443368"/>
            <a:ext cx="8484125" cy="4793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461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ctor recto 1">
            <a:extLst>
              <a:ext uri="{FF2B5EF4-FFF2-40B4-BE49-F238E27FC236}">
                <a16:creationId xmlns:a16="http://schemas.microsoft.com/office/drawing/2014/main" id="{53232FD5-3BA3-D2A6-A7B6-1FB4B491FD8F}"/>
              </a:ext>
            </a:extLst>
          </p:cNvPr>
          <p:cNvCxnSpPr/>
          <p:nvPr/>
        </p:nvCxnSpPr>
        <p:spPr>
          <a:xfrm>
            <a:off x="0" y="407961"/>
            <a:ext cx="9144000" cy="0"/>
          </a:xfrm>
          <a:prstGeom prst="line">
            <a:avLst/>
          </a:prstGeom>
          <a:ln w="57150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uadroTexto 2">
            <a:extLst>
              <a:ext uri="{FF2B5EF4-FFF2-40B4-BE49-F238E27FC236}">
                <a16:creationId xmlns:a16="http://schemas.microsoft.com/office/drawing/2014/main" id="{D27E9746-8001-B053-DEBF-2DBA49FDCABA}"/>
              </a:ext>
            </a:extLst>
          </p:cNvPr>
          <p:cNvSpPr txBox="1"/>
          <p:nvPr/>
        </p:nvSpPr>
        <p:spPr>
          <a:xfrm>
            <a:off x="1" y="-112547"/>
            <a:ext cx="35495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dirty="0" err="1"/>
              <a:t>Vocabulary</a:t>
            </a:r>
            <a:r>
              <a:rPr lang="es-MX" sz="3200" dirty="0"/>
              <a:t> </a:t>
            </a:r>
            <a:r>
              <a:rPr lang="es-MX" sz="3200" dirty="0" err="1"/>
              <a:t>Practice</a:t>
            </a:r>
            <a:endParaRPr lang="es-MX" sz="3200" b="1" i="1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4F0CA19-4C68-F2E4-9593-9D6A2871F855}"/>
              </a:ext>
            </a:extLst>
          </p:cNvPr>
          <p:cNvSpPr txBox="1"/>
          <p:nvPr/>
        </p:nvSpPr>
        <p:spPr>
          <a:xfrm>
            <a:off x="25878" y="411382"/>
            <a:ext cx="80300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/>
              <a:t>Complete </a:t>
            </a:r>
            <a:r>
              <a:rPr lang="es-MX" sz="1600" dirty="0" err="1"/>
              <a:t>your</a:t>
            </a:r>
            <a:r>
              <a:rPr lang="es-MX" sz="1600" dirty="0"/>
              <a:t> </a:t>
            </a:r>
            <a:r>
              <a:rPr lang="es-MX" sz="1600" dirty="0" err="1"/>
              <a:t>Activity</a:t>
            </a:r>
            <a:r>
              <a:rPr lang="es-MX" sz="1600" dirty="0"/>
              <a:t> </a:t>
            </a:r>
            <a:r>
              <a:rPr lang="es-MX" sz="1600" dirty="0" err="1"/>
              <a:t>Pyramid</a:t>
            </a:r>
            <a:r>
              <a:rPr lang="es-MX" sz="1600" dirty="0"/>
              <a:t>(</a:t>
            </a:r>
            <a:r>
              <a:rPr lang="es-MX" sz="1600" dirty="0" err="1"/>
              <a:t>Follow</a:t>
            </a:r>
            <a:r>
              <a:rPr lang="es-MX" sz="1600" dirty="0"/>
              <a:t> </a:t>
            </a:r>
            <a:r>
              <a:rPr lang="es-MX" sz="1600" dirty="0" err="1"/>
              <a:t>the</a:t>
            </a:r>
            <a:r>
              <a:rPr lang="es-MX" sz="1600" dirty="0"/>
              <a:t> </a:t>
            </a:r>
            <a:r>
              <a:rPr lang="es-MX" sz="1600" dirty="0" err="1"/>
              <a:t>example</a:t>
            </a:r>
            <a:r>
              <a:rPr lang="es-MX" sz="1600" dirty="0"/>
              <a:t> chart.) </a:t>
            </a:r>
          </a:p>
        </p:txBody>
      </p:sp>
      <p:grpSp>
        <p:nvGrpSpPr>
          <p:cNvPr id="51" name="Grupo 50">
            <a:extLst>
              <a:ext uri="{FF2B5EF4-FFF2-40B4-BE49-F238E27FC236}">
                <a16:creationId xmlns:a16="http://schemas.microsoft.com/office/drawing/2014/main" id="{C7F4EF8B-B549-13D5-30FE-8A273AF1ED30}"/>
              </a:ext>
            </a:extLst>
          </p:cNvPr>
          <p:cNvGrpSpPr/>
          <p:nvPr/>
        </p:nvGrpSpPr>
        <p:grpSpPr>
          <a:xfrm>
            <a:off x="287594" y="850900"/>
            <a:ext cx="7468670" cy="5865264"/>
            <a:chOff x="287594" y="1489587"/>
            <a:chExt cx="5066947" cy="4734229"/>
          </a:xfrm>
        </p:grpSpPr>
        <p:sp>
          <p:nvSpPr>
            <p:cNvPr id="42" name="Triángulo isósceles 41">
              <a:extLst>
                <a:ext uri="{FF2B5EF4-FFF2-40B4-BE49-F238E27FC236}">
                  <a16:creationId xmlns:a16="http://schemas.microsoft.com/office/drawing/2014/main" id="{3674B499-16C7-A8D8-0053-CACF44759928}"/>
                </a:ext>
              </a:extLst>
            </p:cNvPr>
            <p:cNvSpPr/>
            <p:nvPr/>
          </p:nvSpPr>
          <p:spPr>
            <a:xfrm>
              <a:off x="287594" y="1489587"/>
              <a:ext cx="5066947" cy="4734229"/>
            </a:xfrm>
            <a:prstGeom prst="triangle">
              <a:avLst/>
            </a:prstGeom>
            <a:solidFill>
              <a:srgbClr val="EEDDFF"/>
            </a:solidFill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grpSp>
          <p:nvGrpSpPr>
            <p:cNvPr id="17" name="Grupo 16">
              <a:extLst>
                <a:ext uri="{FF2B5EF4-FFF2-40B4-BE49-F238E27FC236}">
                  <a16:creationId xmlns:a16="http://schemas.microsoft.com/office/drawing/2014/main" id="{4D2116A8-F360-E6F3-F362-BD5194CCF6FD}"/>
                </a:ext>
              </a:extLst>
            </p:cNvPr>
            <p:cNvGrpSpPr/>
            <p:nvPr/>
          </p:nvGrpSpPr>
          <p:grpSpPr>
            <a:xfrm>
              <a:off x="803787" y="2807202"/>
              <a:ext cx="4026310" cy="2457419"/>
              <a:chOff x="1873044" y="2320506"/>
              <a:chExt cx="4026310" cy="2457419"/>
            </a:xfrm>
          </p:grpSpPr>
          <p:cxnSp>
            <p:nvCxnSpPr>
              <p:cNvPr id="7" name="Conector recto 6">
                <a:extLst>
                  <a:ext uri="{FF2B5EF4-FFF2-40B4-BE49-F238E27FC236}">
                    <a16:creationId xmlns:a16="http://schemas.microsoft.com/office/drawing/2014/main" id="{FD3F2E1A-8150-5F02-C3BC-97BB8B4D8D5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73044" y="4777925"/>
                <a:ext cx="4026310" cy="0"/>
              </a:xfrm>
              <a:prstGeom prst="line">
                <a:avLst/>
              </a:prstGeom>
              <a:ln w="381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Conector recto 9">
                <a:extLst>
                  <a:ext uri="{FF2B5EF4-FFF2-40B4-BE49-F238E27FC236}">
                    <a16:creationId xmlns:a16="http://schemas.microsoft.com/office/drawing/2014/main" id="{C2530B1E-E4A6-2D41-0983-979CCADCADB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470354" y="3674806"/>
                <a:ext cx="2839064" cy="0"/>
              </a:xfrm>
              <a:prstGeom prst="line">
                <a:avLst/>
              </a:prstGeom>
              <a:ln w="381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Conector recto 11">
                <a:extLst>
                  <a:ext uri="{FF2B5EF4-FFF2-40B4-BE49-F238E27FC236}">
                    <a16:creationId xmlns:a16="http://schemas.microsoft.com/office/drawing/2014/main" id="{404D0BC8-9408-CC46-A739-D8D042118FA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165752" y="2320506"/>
                <a:ext cx="1445693" cy="0"/>
              </a:xfrm>
              <a:prstGeom prst="line">
                <a:avLst/>
              </a:prstGeom>
              <a:ln w="381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Conector recto 13">
                <a:extLst>
                  <a:ext uri="{FF2B5EF4-FFF2-40B4-BE49-F238E27FC236}">
                    <a16:creationId xmlns:a16="http://schemas.microsoft.com/office/drawing/2014/main" id="{A71FB289-F468-EC1D-435C-284ED1B6D52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872563" y="2320506"/>
                <a:ext cx="16552" cy="1354300"/>
              </a:xfrm>
              <a:prstGeom prst="line">
                <a:avLst/>
              </a:prstGeom>
              <a:ln w="381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9" name="CuadroTexto 58">
            <a:extLst>
              <a:ext uri="{FF2B5EF4-FFF2-40B4-BE49-F238E27FC236}">
                <a16:creationId xmlns:a16="http://schemas.microsoft.com/office/drawing/2014/main" id="{EFC9DFE0-2CDE-6324-869D-3F31D0842F46}"/>
              </a:ext>
            </a:extLst>
          </p:cNvPr>
          <p:cNvSpPr txBox="1"/>
          <p:nvPr/>
        </p:nvSpPr>
        <p:spPr>
          <a:xfrm>
            <a:off x="6337636" y="2050541"/>
            <a:ext cx="131551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" dirty="0">
                <a:latin typeface="Arial" panose="020B0604020202020204" pitchFamily="34" charset="0"/>
                <a:cs typeface="Arial" panose="020B0604020202020204" pitchFamily="34" charset="0"/>
              </a:rPr>
              <a:t>As </a:t>
            </a:r>
            <a:r>
              <a:rPr lang="es-MX" sz="600" dirty="0" err="1">
                <a:latin typeface="Arial" panose="020B0604020202020204" pitchFamily="34" charset="0"/>
                <a:cs typeface="Arial" panose="020B0604020202020204" pitchFamily="34" charset="0"/>
              </a:rPr>
              <a:t>much</a:t>
            </a:r>
            <a:r>
              <a:rPr lang="es-MX" sz="600" dirty="0">
                <a:latin typeface="Arial" panose="020B0604020202020204" pitchFamily="34" charset="0"/>
                <a:cs typeface="Arial" panose="020B0604020202020204" pitchFamily="34" charset="0"/>
              </a:rPr>
              <a:t> as </a:t>
            </a:r>
            <a:r>
              <a:rPr lang="es-MX" sz="600" dirty="0" err="1">
                <a:latin typeface="Arial" panose="020B0604020202020204" pitchFamily="34" charset="0"/>
                <a:cs typeface="Arial" panose="020B0604020202020204" pitchFamily="34" charset="0"/>
              </a:rPr>
              <a:t>possible</a:t>
            </a:r>
            <a:endParaRPr lang="es-MX" sz="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172" name="Grupo 7171">
            <a:extLst>
              <a:ext uri="{FF2B5EF4-FFF2-40B4-BE49-F238E27FC236}">
                <a16:creationId xmlns:a16="http://schemas.microsoft.com/office/drawing/2014/main" id="{D7980DA1-2CC8-BBEA-08A9-576EF47152A3}"/>
              </a:ext>
            </a:extLst>
          </p:cNvPr>
          <p:cNvGrpSpPr/>
          <p:nvPr/>
        </p:nvGrpSpPr>
        <p:grpSpPr>
          <a:xfrm>
            <a:off x="6369440" y="622000"/>
            <a:ext cx="2533457" cy="1693545"/>
            <a:chOff x="6433048" y="622000"/>
            <a:chExt cx="2533457" cy="1693545"/>
          </a:xfrm>
        </p:grpSpPr>
        <p:sp>
          <p:nvSpPr>
            <p:cNvPr id="30" name="CuadroTexto 29">
              <a:extLst>
                <a:ext uri="{FF2B5EF4-FFF2-40B4-BE49-F238E27FC236}">
                  <a16:creationId xmlns:a16="http://schemas.microsoft.com/office/drawing/2014/main" id="{99039546-B468-BB49-97CB-8AE060C7D8BF}"/>
                </a:ext>
              </a:extLst>
            </p:cNvPr>
            <p:cNvSpPr txBox="1"/>
            <p:nvPr/>
          </p:nvSpPr>
          <p:spPr>
            <a:xfrm>
              <a:off x="6758608" y="1132038"/>
              <a:ext cx="11315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600" dirty="0">
                  <a:latin typeface="Arial" panose="020B0604020202020204" pitchFamily="34" charset="0"/>
                  <a:cs typeface="Arial" panose="020B0604020202020204" pitchFamily="34" charset="0"/>
                </a:rPr>
                <a:t>2 </a:t>
              </a:r>
              <a:r>
                <a:rPr lang="es-MX" sz="600" dirty="0" err="1">
                  <a:latin typeface="Arial" panose="020B0604020202020204" pitchFamily="34" charset="0"/>
                  <a:cs typeface="Arial" panose="020B0604020202020204" pitchFamily="34" charset="0"/>
                </a:rPr>
                <a:t>or</a:t>
              </a:r>
              <a:r>
                <a:rPr lang="es-MX" sz="600" dirty="0">
                  <a:latin typeface="Arial" panose="020B0604020202020204" pitchFamily="34" charset="0"/>
                  <a:cs typeface="Arial" panose="020B0604020202020204" pitchFamily="34" charset="0"/>
                </a:rPr>
                <a:t> more times a </a:t>
              </a:r>
              <a:r>
                <a:rPr lang="es-MX" sz="600" dirty="0" err="1">
                  <a:latin typeface="Arial" panose="020B0604020202020204" pitchFamily="34" charset="0"/>
                  <a:cs typeface="Arial" panose="020B0604020202020204" pitchFamily="34" charset="0"/>
                </a:rPr>
                <a:t>week</a:t>
              </a:r>
              <a:r>
                <a:rPr lang="es-MX" sz="600" dirty="0"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r>
                <a:rPr lang="es-MX" sz="600" dirty="0" err="1">
                  <a:latin typeface="Arial" panose="020B0604020202020204" pitchFamily="34" charset="0"/>
                  <a:cs typeface="Arial" panose="020B0604020202020204" pitchFamily="34" charset="0"/>
                </a:rPr>
                <a:t>using</a:t>
              </a:r>
              <a:r>
                <a:rPr lang="es-MX" sz="600" dirty="0">
                  <a:latin typeface="Arial" panose="020B0604020202020204" pitchFamily="34" charset="0"/>
                  <a:cs typeface="Arial" panose="020B0604020202020204" pitchFamily="34" charset="0"/>
                </a:rPr>
                <a:t> machines, </a:t>
              </a:r>
              <a:r>
                <a:rPr lang="es-MX" sz="600" dirty="0" err="1">
                  <a:latin typeface="Arial" panose="020B0604020202020204" pitchFamily="34" charset="0"/>
                  <a:cs typeface="Arial" panose="020B0604020202020204" pitchFamily="34" charset="0"/>
                </a:rPr>
                <a:t>functional</a:t>
              </a:r>
              <a:r>
                <a:rPr lang="es-MX" sz="600" dirty="0">
                  <a:latin typeface="Arial" panose="020B0604020202020204" pitchFamily="34" charset="0"/>
                  <a:cs typeface="Arial" panose="020B0604020202020204" pitchFamily="34" charset="0"/>
                </a:rPr>
                <a:t> training, free </a:t>
              </a:r>
              <a:r>
                <a:rPr lang="es-MX" sz="600" dirty="0" err="1">
                  <a:latin typeface="Arial" panose="020B0604020202020204" pitchFamily="34" charset="0"/>
                  <a:cs typeface="Arial" panose="020B0604020202020204" pitchFamily="34" charset="0"/>
                </a:rPr>
                <a:t>weights</a:t>
              </a:r>
              <a:endParaRPr lang="es-MX" sz="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CuadroTexto 30">
              <a:extLst>
                <a:ext uri="{FF2B5EF4-FFF2-40B4-BE49-F238E27FC236}">
                  <a16:creationId xmlns:a16="http://schemas.microsoft.com/office/drawing/2014/main" id="{247C71C6-490F-03CD-61C7-871C129B65DB}"/>
                </a:ext>
              </a:extLst>
            </p:cNvPr>
            <p:cNvSpPr txBox="1"/>
            <p:nvPr/>
          </p:nvSpPr>
          <p:spPr>
            <a:xfrm>
              <a:off x="6433048" y="1544772"/>
              <a:ext cx="13155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600" dirty="0">
                  <a:latin typeface="Arial" panose="020B0604020202020204" pitchFamily="34" charset="0"/>
                  <a:cs typeface="Arial" panose="020B0604020202020204" pitchFamily="34" charset="0"/>
                </a:rPr>
                <a:t>20 minutes </a:t>
              </a:r>
              <a:r>
                <a:rPr lang="es-MX" sz="600" dirty="0" err="1">
                  <a:latin typeface="Arial" panose="020B0604020202020204" pitchFamily="34" charset="0"/>
                  <a:cs typeface="Arial" panose="020B0604020202020204" pitchFamily="34" charset="0"/>
                </a:rPr>
                <a:t>everyday</a:t>
              </a:r>
              <a:r>
                <a:rPr lang="es-MX" sz="600" dirty="0"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s-MX" sz="600" dirty="0" err="1">
                  <a:latin typeface="Arial" panose="020B0604020202020204" pitchFamily="34" charset="0"/>
                  <a:cs typeface="Arial" panose="020B0604020202020204" pitchFamily="34" charset="0"/>
                </a:rPr>
                <a:t>Continuous</a:t>
              </a:r>
              <a:r>
                <a:rPr lang="es-MX" sz="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s-MX" sz="600" dirty="0" err="1">
                  <a:latin typeface="Arial" panose="020B0604020202020204" pitchFamily="34" charset="0"/>
                  <a:cs typeface="Arial" panose="020B0604020202020204" pitchFamily="34" charset="0"/>
                </a:rPr>
                <a:t>physical</a:t>
              </a:r>
              <a:r>
                <a:rPr lang="es-MX" sz="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s-MX" sz="600" dirty="0" err="1">
                  <a:latin typeface="Arial" panose="020B0604020202020204" pitchFamily="34" charset="0"/>
                  <a:cs typeface="Arial" panose="020B0604020202020204" pitchFamily="34" charset="0"/>
                </a:rPr>
                <a:t>activities</a:t>
              </a:r>
              <a:r>
                <a:rPr lang="es-MX" sz="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s-MX" sz="600" dirty="0" err="1">
                  <a:latin typeface="Arial" panose="020B0604020202020204" pitchFamily="34" charset="0"/>
                  <a:cs typeface="Arial" panose="020B0604020202020204" pitchFamily="34" charset="0"/>
                </a:rPr>
                <a:t>that</a:t>
              </a:r>
              <a:r>
                <a:rPr lang="es-MX" sz="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s-MX" sz="600" dirty="0" err="1">
                  <a:latin typeface="Arial" panose="020B0604020202020204" pitchFamily="34" charset="0"/>
                  <a:cs typeface="Arial" panose="020B0604020202020204" pitchFamily="34" charset="0"/>
                </a:rPr>
                <a:t>increase</a:t>
              </a:r>
              <a:r>
                <a:rPr lang="es-MX" sz="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s-MX" sz="600" dirty="0" err="1">
                  <a:latin typeface="Arial" panose="020B0604020202020204" pitchFamily="34" charset="0"/>
                  <a:cs typeface="Arial" panose="020B0604020202020204" pitchFamily="34" charset="0"/>
                </a:rPr>
                <a:t>the</a:t>
              </a:r>
              <a:r>
                <a:rPr lang="es-MX" sz="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s-MX" sz="600" dirty="0" err="1">
                  <a:latin typeface="Arial" panose="020B0604020202020204" pitchFamily="34" charset="0"/>
                  <a:cs typeface="Arial" panose="020B0604020202020204" pitchFamily="34" charset="0"/>
                </a:rPr>
                <a:t>heart</a:t>
              </a:r>
              <a:r>
                <a:rPr lang="es-MX" sz="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s-MX" sz="600" dirty="0" err="1">
                  <a:latin typeface="Arial" panose="020B0604020202020204" pitchFamily="34" charset="0"/>
                  <a:cs typeface="Arial" panose="020B0604020202020204" pitchFamily="34" charset="0"/>
                </a:rPr>
                <a:t>rate</a:t>
              </a:r>
              <a:r>
                <a:rPr lang="es-MX" sz="600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  <p:grpSp>
          <p:nvGrpSpPr>
            <p:cNvPr id="52" name="Grupo 51">
              <a:extLst>
                <a:ext uri="{FF2B5EF4-FFF2-40B4-BE49-F238E27FC236}">
                  <a16:creationId xmlns:a16="http://schemas.microsoft.com/office/drawing/2014/main" id="{F2822DA0-DED0-AD14-0235-B52B1AFE5A4C}"/>
                </a:ext>
              </a:extLst>
            </p:cNvPr>
            <p:cNvGrpSpPr/>
            <p:nvPr/>
          </p:nvGrpSpPr>
          <p:grpSpPr>
            <a:xfrm>
              <a:off x="7366424" y="622000"/>
              <a:ext cx="1600081" cy="1693545"/>
              <a:chOff x="287594" y="1489587"/>
              <a:chExt cx="5066947" cy="4734229"/>
            </a:xfrm>
          </p:grpSpPr>
          <p:sp>
            <p:nvSpPr>
              <p:cNvPr id="53" name="Triángulo isósceles 52">
                <a:extLst>
                  <a:ext uri="{FF2B5EF4-FFF2-40B4-BE49-F238E27FC236}">
                    <a16:creationId xmlns:a16="http://schemas.microsoft.com/office/drawing/2014/main" id="{38BEC721-69F6-CB9D-08B6-E92E762AC3DB}"/>
                  </a:ext>
                </a:extLst>
              </p:cNvPr>
              <p:cNvSpPr/>
              <p:nvPr/>
            </p:nvSpPr>
            <p:spPr>
              <a:xfrm>
                <a:off x="287594" y="1489587"/>
                <a:ext cx="5066947" cy="4734229"/>
              </a:xfrm>
              <a:prstGeom prst="triangle">
                <a:avLst/>
              </a:prstGeom>
              <a:solidFill>
                <a:srgbClr val="EEDDFF"/>
              </a:solidFill>
              <a:ln w="28575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grpSp>
            <p:nvGrpSpPr>
              <p:cNvPr id="54" name="Grupo 53">
                <a:extLst>
                  <a:ext uri="{FF2B5EF4-FFF2-40B4-BE49-F238E27FC236}">
                    <a16:creationId xmlns:a16="http://schemas.microsoft.com/office/drawing/2014/main" id="{B005C176-A11F-37E9-01E0-20B08B7F79BD}"/>
                  </a:ext>
                </a:extLst>
              </p:cNvPr>
              <p:cNvGrpSpPr/>
              <p:nvPr/>
            </p:nvGrpSpPr>
            <p:grpSpPr>
              <a:xfrm>
                <a:off x="803787" y="2807202"/>
                <a:ext cx="4026310" cy="2457419"/>
                <a:chOff x="1873044" y="2320506"/>
                <a:chExt cx="4026310" cy="2457419"/>
              </a:xfrm>
            </p:grpSpPr>
            <p:cxnSp>
              <p:nvCxnSpPr>
                <p:cNvPr id="55" name="Conector recto 54">
                  <a:extLst>
                    <a:ext uri="{FF2B5EF4-FFF2-40B4-BE49-F238E27FC236}">
                      <a16:creationId xmlns:a16="http://schemas.microsoft.com/office/drawing/2014/main" id="{633BE027-A96A-7AA6-46B3-E09986B6A4E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873044" y="4777925"/>
                  <a:ext cx="4026310" cy="0"/>
                </a:xfrm>
                <a:prstGeom prst="line">
                  <a:avLst/>
                </a:prstGeom>
                <a:ln w="38100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Conector recto 55">
                  <a:extLst>
                    <a:ext uri="{FF2B5EF4-FFF2-40B4-BE49-F238E27FC236}">
                      <a16:creationId xmlns:a16="http://schemas.microsoft.com/office/drawing/2014/main" id="{F1BC682D-80E8-92A8-2A70-D2BE8060844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470354" y="3674806"/>
                  <a:ext cx="2839064" cy="0"/>
                </a:xfrm>
                <a:prstGeom prst="line">
                  <a:avLst/>
                </a:prstGeom>
                <a:ln w="38100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Conector recto 56">
                  <a:extLst>
                    <a:ext uri="{FF2B5EF4-FFF2-40B4-BE49-F238E27FC236}">
                      <a16:creationId xmlns:a16="http://schemas.microsoft.com/office/drawing/2014/main" id="{9BEE6245-5758-955E-C99A-E254497E732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165752" y="2320506"/>
                  <a:ext cx="1445693" cy="0"/>
                </a:xfrm>
                <a:prstGeom prst="line">
                  <a:avLst/>
                </a:prstGeom>
                <a:ln w="38100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Conector recto 57">
                  <a:extLst>
                    <a:ext uri="{FF2B5EF4-FFF2-40B4-BE49-F238E27FC236}">
                      <a16:creationId xmlns:a16="http://schemas.microsoft.com/office/drawing/2014/main" id="{D279EF46-B9E1-69E6-587E-B9BBE5E44B0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872563" y="2320506"/>
                  <a:ext cx="16552" cy="1354300"/>
                </a:xfrm>
                <a:prstGeom prst="line">
                  <a:avLst/>
                </a:prstGeom>
                <a:ln w="38100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29" name="CuadroTexto 28">
              <a:extLst>
                <a:ext uri="{FF2B5EF4-FFF2-40B4-BE49-F238E27FC236}">
                  <a16:creationId xmlns:a16="http://schemas.microsoft.com/office/drawing/2014/main" id="{99600B78-B326-D616-5A26-66A4A78CC33E}"/>
                </a:ext>
              </a:extLst>
            </p:cNvPr>
            <p:cNvSpPr txBox="1"/>
            <p:nvPr/>
          </p:nvSpPr>
          <p:spPr>
            <a:xfrm>
              <a:off x="7997481" y="1234400"/>
              <a:ext cx="67277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500" dirty="0" err="1">
                  <a:latin typeface="Arial" panose="020B0604020202020204" pitchFamily="34" charset="0"/>
                  <a:cs typeface="Arial" panose="020B0604020202020204" pitchFamily="34" charset="0"/>
                </a:rPr>
                <a:t>Strength</a:t>
              </a:r>
              <a:endParaRPr lang="es-MX" sz="5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s-MX" sz="500" dirty="0">
                  <a:latin typeface="Arial" panose="020B0604020202020204" pitchFamily="34" charset="0"/>
                  <a:cs typeface="Arial" panose="020B0604020202020204" pitchFamily="34" charset="0"/>
                </a:rPr>
                <a:t> &amp; </a:t>
              </a:r>
              <a:r>
                <a:rPr lang="es-MX" sz="500" dirty="0" err="1">
                  <a:latin typeface="Arial" panose="020B0604020202020204" pitchFamily="34" charset="0"/>
                  <a:cs typeface="Arial" panose="020B0604020202020204" pitchFamily="34" charset="0"/>
                </a:rPr>
                <a:t>flexibility</a:t>
              </a:r>
              <a:endParaRPr lang="es-MX" sz="5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CuadroTexto 27">
              <a:extLst>
                <a:ext uri="{FF2B5EF4-FFF2-40B4-BE49-F238E27FC236}">
                  <a16:creationId xmlns:a16="http://schemas.microsoft.com/office/drawing/2014/main" id="{4C06FEB0-FC68-0998-1070-43ED67E90B0C}"/>
                </a:ext>
              </a:extLst>
            </p:cNvPr>
            <p:cNvSpPr txBox="1"/>
            <p:nvPr/>
          </p:nvSpPr>
          <p:spPr>
            <a:xfrm>
              <a:off x="7648973" y="1234559"/>
              <a:ext cx="67277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500" dirty="0" err="1">
                  <a:latin typeface="Arial" panose="020B0604020202020204" pitchFamily="34" charset="0"/>
                  <a:cs typeface="Arial" panose="020B0604020202020204" pitchFamily="34" charset="0"/>
                </a:rPr>
                <a:t>Leisure</a:t>
              </a:r>
              <a:endParaRPr lang="es-MX" sz="5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s-MX" sz="5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s-MX" sz="500" dirty="0" err="1">
                  <a:latin typeface="Arial" panose="020B0604020202020204" pitchFamily="34" charset="0"/>
                  <a:cs typeface="Arial" panose="020B0604020202020204" pitchFamily="34" charset="0"/>
                </a:rPr>
                <a:t>activities</a:t>
              </a:r>
              <a:endParaRPr lang="es-MX" sz="5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" name="CuadroTexto 61">
              <a:extLst>
                <a:ext uri="{FF2B5EF4-FFF2-40B4-BE49-F238E27FC236}">
                  <a16:creationId xmlns:a16="http://schemas.microsoft.com/office/drawing/2014/main" id="{1947F848-B66D-E252-B831-2EC8F06959D8}"/>
                </a:ext>
              </a:extLst>
            </p:cNvPr>
            <p:cNvSpPr txBox="1"/>
            <p:nvPr/>
          </p:nvSpPr>
          <p:spPr>
            <a:xfrm>
              <a:off x="7207760" y="808959"/>
              <a:ext cx="1009225" cy="18466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s-MX" sz="600" dirty="0" err="1">
                  <a:latin typeface="Arial" panose="020B0604020202020204" pitchFamily="34" charset="0"/>
                  <a:cs typeface="Arial" panose="020B0604020202020204" pitchFamily="34" charset="0"/>
                </a:rPr>
                <a:t>Cut</a:t>
              </a:r>
              <a:r>
                <a:rPr lang="es-MX" sz="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s-MX" sz="600" dirty="0" err="1">
                  <a:latin typeface="Arial" panose="020B0604020202020204" pitchFamily="34" charset="0"/>
                  <a:cs typeface="Arial" panose="020B0604020202020204" pitchFamily="34" charset="0"/>
                </a:rPr>
                <a:t>down</a:t>
              </a:r>
              <a:r>
                <a:rPr lang="es-MX" sz="600" dirty="0">
                  <a:latin typeface="Arial" panose="020B0604020202020204" pitchFamily="34" charset="0"/>
                  <a:cs typeface="Arial" panose="020B0604020202020204" pitchFamily="34" charset="0"/>
                </a:rPr>
                <a:t> /</a:t>
              </a:r>
              <a:r>
                <a:rPr lang="es-MX" sz="600" dirty="0" err="1">
                  <a:latin typeface="Arial" panose="020B0604020202020204" pitchFamily="34" charset="0"/>
                  <a:cs typeface="Arial" panose="020B0604020202020204" pitchFamily="34" charset="0"/>
                </a:rPr>
                <a:t>limit</a:t>
              </a:r>
              <a:r>
                <a:rPr lang="es-MX" sz="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sp>
          <p:nvSpPr>
            <p:cNvPr id="27" name="CuadroTexto 26">
              <a:extLst>
                <a:ext uri="{FF2B5EF4-FFF2-40B4-BE49-F238E27FC236}">
                  <a16:creationId xmlns:a16="http://schemas.microsoft.com/office/drawing/2014/main" id="{0EDFA987-D4BD-650C-BDA0-85E5C5CE93AB}"/>
                </a:ext>
              </a:extLst>
            </p:cNvPr>
            <p:cNvSpPr txBox="1"/>
            <p:nvPr/>
          </p:nvSpPr>
          <p:spPr>
            <a:xfrm>
              <a:off x="7839194" y="870273"/>
              <a:ext cx="67277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500" dirty="0" err="1">
                  <a:latin typeface="Arial" panose="020B0604020202020204" pitchFamily="34" charset="0"/>
                  <a:cs typeface="Arial" panose="020B0604020202020204" pitchFamily="34" charset="0"/>
                </a:rPr>
                <a:t>Sedentary</a:t>
              </a:r>
              <a:endParaRPr lang="es-MX" sz="5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s-MX" sz="5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s-MX" sz="500" dirty="0" err="1">
                  <a:latin typeface="Arial" panose="020B0604020202020204" pitchFamily="34" charset="0"/>
                  <a:cs typeface="Arial" panose="020B0604020202020204" pitchFamily="34" charset="0"/>
                </a:rPr>
                <a:t>activities</a:t>
              </a:r>
              <a:endParaRPr lang="es-MX" sz="5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CuadroTexto 32">
              <a:extLst>
                <a:ext uri="{FF2B5EF4-FFF2-40B4-BE49-F238E27FC236}">
                  <a16:creationId xmlns:a16="http://schemas.microsoft.com/office/drawing/2014/main" id="{C9FB033C-7E7D-71B2-2917-F52183509477}"/>
                </a:ext>
              </a:extLst>
            </p:cNvPr>
            <p:cNvSpPr txBox="1"/>
            <p:nvPr/>
          </p:nvSpPr>
          <p:spPr>
            <a:xfrm>
              <a:off x="7750373" y="1661035"/>
              <a:ext cx="81078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500" dirty="0">
                  <a:latin typeface="Arial" panose="020B0604020202020204" pitchFamily="34" charset="0"/>
                  <a:cs typeface="Arial" panose="020B0604020202020204" pitchFamily="34" charset="0"/>
                </a:rPr>
                <a:t>Aerobic </a:t>
              </a:r>
              <a:r>
                <a:rPr lang="es-MX" sz="500" dirty="0" err="1">
                  <a:latin typeface="Arial" panose="020B0604020202020204" pitchFamily="34" charset="0"/>
                  <a:cs typeface="Arial" panose="020B0604020202020204" pitchFamily="34" charset="0"/>
                </a:rPr>
                <a:t>excercises</a:t>
              </a:r>
              <a:r>
                <a:rPr lang="es-MX" sz="500" dirty="0">
                  <a:latin typeface="Arial" panose="020B0604020202020204" pitchFamily="34" charset="0"/>
                  <a:cs typeface="Arial" panose="020B0604020202020204" pitchFamily="34" charset="0"/>
                </a:rPr>
                <a:t> &amp; </a:t>
              </a:r>
              <a:r>
                <a:rPr lang="es-MX" sz="500" dirty="0" err="1">
                  <a:latin typeface="Arial" panose="020B0604020202020204" pitchFamily="34" charset="0"/>
                  <a:cs typeface="Arial" panose="020B0604020202020204" pitchFamily="34" charset="0"/>
                </a:rPr>
                <a:t>recreational</a:t>
              </a:r>
              <a:r>
                <a:rPr lang="es-MX" sz="5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s-MX" sz="500" dirty="0" err="1">
                  <a:latin typeface="Arial" panose="020B0604020202020204" pitchFamily="34" charset="0"/>
                  <a:cs typeface="Arial" panose="020B0604020202020204" pitchFamily="34" charset="0"/>
                </a:rPr>
                <a:t>activities</a:t>
              </a:r>
              <a:endParaRPr lang="es-MX" sz="5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" name="CuadroTexto 59">
              <a:extLst>
                <a:ext uri="{FF2B5EF4-FFF2-40B4-BE49-F238E27FC236}">
                  <a16:creationId xmlns:a16="http://schemas.microsoft.com/office/drawing/2014/main" id="{1B102418-D620-80BA-A32E-85E2DC372593}"/>
                </a:ext>
              </a:extLst>
            </p:cNvPr>
            <p:cNvSpPr txBox="1"/>
            <p:nvPr/>
          </p:nvSpPr>
          <p:spPr>
            <a:xfrm>
              <a:off x="7573640" y="2066699"/>
              <a:ext cx="1184368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500" dirty="0" err="1">
                  <a:latin typeface="Arial" panose="020B0604020202020204" pitchFamily="34" charset="0"/>
                  <a:cs typeface="Arial" panose="020B0604020202020204" pitchFamily="34" charset="0"/>
                </a:rPr>
                <a:t>Daily</a:t>
              </a:r>
              <a:r>
                <a:rPr lang="es-MX" sz="5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s-MX" sz="500" dirty="0" err="1">
                  <a:latin typeface="Arial" panose="020B0604020202020204" pitchFamily="34" charset="0"/>
                  <a:cs typeface="Arial" panose="020B0604020202020204" pitchFamily="34" charset="0"/>
                </a:rPr>
                <a:t>activities</a:t>
              </a:r>
              <a:endParaRPr lang="es-MX" sz="5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7168" name="Conector recto de flecha 7167">
              <a:extLst>
                <a:ext uri="{FF2B5EF4-FFF2-40B4-BE49-F238E27FC236}">
                  <a16:creationId xmlns:a16="http://schemas.microsoft.com/office/drawing/2014/main" id="{D854C35C-1A0F-1771-BD9C-D8B760C2018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688520" y="993383"/>
              <a:ext cx="288889" cy="242"/>
            </a:xfrm>
            <a:prstGeom prst="straightConnector1">
              <a:avLst/>
            </a:prstGeom>
            <a:ln w="1270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69" name="Conector recto de flecha 7168">
              <a:extLst>
                <a:ext uri="{FF2B5EF4-FFF2-40B4-BE49-F238E27FC236}">
                  <a16:creationId xmlns:a16="http://schemas.microsoft.com/office/drawing/2014/main" id="{65E74721-6DFC-EDB6-289E-5E5BA0A042BA}"/>
                </a:ext>
              </a:extLst>
            </p:cNvPr>
            <p:cNvCxnSpPr/>
            <p:nvPr/>
          </p:nvCxnSpPr>
          <p:spPr>
            <a:xfrm flipV="1">
              <a:off x="7483110" y="1455887"/>
              <a:ext cx="288889" cy="242"/>
            </a:xfrm>
            <a:prstGeom prst="straightConnector1">
              <a:avLst/>
            </a:prstGeom>
            <a:ln w="1270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70" name="Conector recto de flecha 7169">
              <a:extLst>
                <a:ext uri="{FF2B5EF4-FFF2-40B4-BE49-F238E27FC236}">
                  <a16:creationId xmlns:a16="http://schemas.microsoft.com/office/drawing/2014/main" id="{631BCF99-E60E-A75E-1A4F-0A8555E6FA8D}"/>
                </a:ext>
              </a:extLst>
            </p:cNvPr>
            <p:cNvCxnSpPr/>
            <p:nvPr/>
          </p:nvCxnSpPr>
          <p:spPr>
            <a:xfrm flipV="1">
              <a:off x="7277703" y="1886583"/>
              <a:ext cx="288889" cy="242"/>
            </a:xfrm>
            <a:prstGeom prst="straightConnector1">
              <a:avLst/>
            </a:prstGeom>
            <a:ln w="1270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71" name="Conector recto de flecha 7170">
              <a:extLst>
                <a:ext uri="{FF2B5EF4-FFF2-40B4-BE49-F238E27FC236}">
                  <a16:creationId xmlns:a16="http://schemas.microsoft.com/office/drawing/2014/main" id="{54F3FFE2-3712-E035-D501-072F8A66F07B}"/>
                </a:ext>
              </a:extLst>
            </p:cNvPr>
            <p:cNvCxnSpPr/>
            <p:nvPr/>
          </p:nvCxnSpPr>
          <p:spPr>
            <a:xfrm flipV="1">
              <a:off x="7112050" y="2221862"/>
              <a:ext cx="288889" cy="242"/>
            </a:xfrm>
            <a:prstGeom prst="straightConnector1">
              <a:avLst/>
            </a:prstGeom>
            <a:ln w="1270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978296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BA7D5566-571E-2D1C-AF4E-741DC1A50652}"/>
              </a:ext>
            </a:extLst>
          </p:cNvPr>
          <p:cNvCxnSpPr/>
          <p:nvPr/>
        </p:nvCxnSpPr>
        <p:spPr>
          <a:xfrm>
            <a:off x="0" y="407961"/>
            <a:ext cx="9144000" cy="0"/>
          </a:xfrm>
          <a:prstGeom prst="line">
            <a:avLst/>
          </a:prstGeom>
          <a:ln w="57150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uadroTexto 3">
            <a:extLst>
              <a:ext uri="{FF2B5EF4-FFF2-40B4-BE49-F238E27FC236}">
                <a16:creationId xmlns:a16="http://schemas.microsoft.com/office/drawing/2014/main" id="{2AF06C60-F157-D048-646B-153A87C0B8DF}"/>
              </a:ext>
            </a:extLst>
          </p:cNvPr>
          <p:cNvSpPr txBox="1"/>
          <p:nvPr/>
        </p:nvSpPr>
        <p:spPr>
          <a:xfrm>
            <a:off x="1" y="-44307"/>
            <a:ext cx="9143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err="1"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s-MX" sz="2400" dirty="0" err="1">
                <a:latin typeface="Arial" panose="020B0604020202020204" pitchFamily="34" charset="0"/>
                <a:cs typeface="Arial" panose="020B0604020202020204" pitchFamily="34" charset="0"/>
              </a:rPr>
              <a:t>Activation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>
                <a:latin typeface="Arial" panose="020B0604020202020204" pitchFamily="34" charset="0"/>
                <a:cs typeface="Arial" panose="020B0604020202020204" pitchFamily="34" charset="0"/>
              </a:rPr>
              <a:t>activities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es-MX"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AutoShape 2" descr="20 Family Fitness Ideas Beyond the Gym | Performance Health">
            <a:extLst>
              <a:ext uri="{FF2B5EF4-FFF2-40B4-BE49-F238E27FC236}">
                <a16:creationId xmlns:a16="http://schemas.microsoft.com/office/drawing/2014/main" id="{D133E0A6-EDD2-2356-8B84-A5E715D3BFA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7" name="Picture 4" descr="Kids Being Healthy">
            <a:extLst>
              <a:ext uri="{FF2B5EF4-FFF2-40B4-BE49-F238E27FC236}">
                <a16:creationId xmlns:a16="http://schemas.microsoft.com/office/drawing/2014/main" id="{F34922D5-6769-72E9-B1FA-2662AA0533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1" b="3328"/>
          <a:stretch/>
        </p:blipFill>
        <p:spPr bwMode="auto">
          <a:xfrm>
            <a:off x="500337" y="417358"/>
            <a:ext cx="8540150" cy="6363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28677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7ED7C9D-BD41-CAEB-2847-5E4CC83802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950" t="46149" r="32160" b="17018"/>
          <a:stretch/>
        </p:blipFill>
        <p:spPr>
          <a:xfrm>
            <a:off x="3371850" y="761721"/>
            <a:ext cx="5685922" cy="6096279"/>
          </a:xfrm>
          <a:prstGeom prst="rect">
            <a:avLst/>
          </a:prstGeom>
        </p:spPr>
      </p:pic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6EB37440-3E25-3234-6065-7FFF410D9D30}"/>
              </a:ext>
            </a:extLst>
          </p:cNvPr>
          <p:cNvCxnSpPr/>
          <p:nvPr/>
        </p:nvCxnSpPr>
        <p:spPr>
          <a:xfrm>
            <a:off x="0" y="407961"/>
            <a:ext cx="9144000" cy="0"/>
          </a:xfrm>
          <a:prstGeom prst="line">
            <a:avLst/>
          </a:prstGeom>
          <a:ln w="57150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uadroTexto 6">
            <a:extLst>
              <a:ext uri="{FF2B5EF4-FFF2-40B4-BE49-F238E27FC236}">
                <a16:creationId xmlns:a16="http://schemas.microsoft.com/office/drawing/2014/main" id="{B04570C4-8A8C-2B64-3C39-71BC4FC653E0}"/>
              </a:ext>
            </a:extLst>
          </p:cNvPr>
          <p:cNvSpPr txBox="1"/>
          <p:nvPr/>
        </p:nvSpPr>
        <p:spPr>
          <a:xfrm>
            <a:off x="1" y="-44307"/>
            <a:ext cx="9143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err="1"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s-MX" sz="2400" dirty="0" err="1">
                <a:latin typeface="Arial" panose="020B0604020202020204" pitchFamily="34" charset="0"/>
                <a:cs typeface="Arial" panose="020B0604020202020204" pitchFamily="34" charset="0"/>
              </a:rPr>
              <a:t>Activation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>
                <a:latin typeface="Arial" panose="020B0604020202020204" pitchFamily="34" charset="0"/>
                <a:cs typeface="Arial" panose="020B0604020202020204" pitchFamily="34" charset="0"/>
              </a:rPr>
              <a:t>activities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es-MX"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155575" y="761721"/>
            <a:ext cx="3187700" cy="581749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Hidden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words</a:t>
            </a:r>
            <a:endParaRPr lang="es-MX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  <a:p>
            <a:pPr algn="ctr">
              <a:lnSpc>
                <a:spcPct val="150000"/>
              </a:lnSpc>
              <a:spcAft>
                <a:spcPts val="1200"/>
              </a:spcAft>
            </a:pP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Jog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</a:p>
          <a:p>
            <a:pPr algn="ctr">
              <a:lnSpc>
                <a:spcPct val="150000"/>
              </a:lnSpc>
              <a:spcAft>
                <a:spcPts val="1200"/>
              </a:spcAft>
            </a:pP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Skipping</a:t>
            </a:r>
            <a:endParaRPr lang="es-MX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  <a:spcAft>
                <a:spcPts val="1200"/>
              </a:spcAft>
            </a:pP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Volleyball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</a:p>
          <a:p>
            <a:pPr algn="ctr">
              <a:lnSpc>
                <a:spcPct val="150000"/>
              </a:lnSpc>
              <a:spcAft>
                <a:spcPts val="1200"/>
              </a:spcAft>
            </a:pP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Jump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rope</a:t>
            </a:r>
            <a:endParaRPr lang="es-MX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  <a:spcAft>
                <a:spcPts val="1200"/>
              </a:spcAft>
            </a:pP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   Soccer  </a:t>
            </a:r>
          </a:p>
          <a:p>
            <a:pPr algn="ctr">
              <a:lnSpc>
                <a:spcPct val="150000"/>
              </a:lnSpc>
              <a:spcAft>
                <a:spcPts val="1200"/>
              </a:spcAft>
            </a:pP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Dance   </a:t>
            </a:r>
          </a:p>
          <a:p>
            <a:pPr algn="ctr">
              <a:lnSpc>
                <a:spcPct val="150000"/>
              </a:lnSpc>
              <a:spcAft>
                <a:spcPts val="1200"/>
              </a:spcAft>
            </a:pP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Softball    </a:t>
            </a:r>
          </a:p>
          <a:p>
            <a:pPr algn="ctr">
              <a:lnSpc>
                <a:spcPct val="150000"/>
              </a:lnSpc>
              <a:spcAft>
                <a:spcPts val="1200"/>
              </a:spcAft>
            </a:pP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Stair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climbing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algn="ctr">
              <a:lnSpc>
                <a:spcPct val="150000"/>
              </a:lnSpc>
              <a:spcAft>
                <a:spcPts val="1200"/>
              </a:spcAft>
            </a:pP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Skating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  <a:p>
            <a:pPr algn="ctr">
              <a:lnSpc>
                <a:spcPct val="150000"/>
              </a:lnSpc>
              <a:spcAft>
                <a:spcPts val="1200"/>
              </a:spcAft>
            </a:pP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swim</a:t>
            </a:r>
            <a:endParaRPr lang="es-MX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88900" y="489550"/>
            <a:ext cx="878989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Find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10 of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many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family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recreational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activities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hidden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below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seek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-n-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find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3" name="AutoShape 2" descr="20 Family Fitness Ideas Beyond the Gym | Performance Healt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98724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2">
            <a:extLst>
              <a:ext uri="{FF2B5EF4-FFF2-40B4-BE49-F238E27FC236}">
                <a16:creationId xmlns:a16="http://schemas.microsoft.com/office/drawing/2014/main" id="{35E368A3-BEAB-D224-4BBE-1E04B3ABD8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9239051"/>
              </p:ext>
            </p:extLst>
          </p:nvPr>
        </p:nvGraphicFramePr>
        <p:xfrm>
          <a:off x="3918861" y="1045029"/>
          <a:ext cx="5096025" cy="55299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8675">
                  <a:extLst>
                    <a:ext uri="{9D8B030D-6E8A-4147-A177-3AD203B41FA5}">
                      <a16:colId xmlns:a16="http://schemas.microsoft.com/office/drawing/2014/main" val="3915810500"/>
                    </a:ext>
                  </a:extLst>
                </a:gridCol>
                <a:gridCol w="1698675">
                  <a:extLst>
                    <a:ext uri="{9D8B030D-6E8A-4147-A177-3AD203B41FA5}">
                      <a16:colId xmlns:a16="http://schemas.microsoft.com/office/drawing/2014/main" val="3080940552"/>
                    </a:ext>
                  </a:extLst>
                </a:gridCol>
                <a:gridCol w="1698675">
                  <a:extLst>
                    <a:ext uri="{9D8B030D-6E8A-4147-A177-3AD203B41FA5}">
                      <a16:colId xmlns:a16="http://schemas.microsoft.com/office/drawing/2014/main" val="1461561526"/>
                    </a:ext>
                  </a:extLst>
                </a:gridCol>
              </a:tblGrid>
              <a:tr h="2764971"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Sedentary</a:t>
                      </a:r>
                      <a:r>
                        <a:rPr lang="es-MX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4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activities</a:t>
                      </a:r>
                      <a:endParaRPr lang="es-MX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EE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Leisure</a:t>
                      </a:r>
                      <a:r>
                        <a:rPr lang="es-MX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4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actvivities</a:t>
                      </a:r>
                      <a:endParaRPr lang="es-MX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EE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Strenght</a:t>
                      </a:r>
                      <a:r>
                        <a:rPr lang="es-MX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/</a:t>
                      </a:r>
                      <a:r>
                        <a:rPr lang="es-MX" sz="14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flexibility</a:t>
                      </a:r>
                      <a:r>
                        <a:rPr lang="es-MX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4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activities</a:t>
                      </a:r>
                      <a:endParaRPr lang="es-MX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EED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9207129"/>
                  </a:ext>
                </a:extLst>
              </a:tr>
              <a:tr h="2764971"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Aerobic </a:t>
                      </a:r>
                      <a:r>
                        <a:rPr lang="es-MX" sz="14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excercises</a:t>
                      </a:r>
                      <a:endParaRPr lang="es-MX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EE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Recreational</a:t>
                      </a:r>
                      <a:r>
                        <a:rPr lang="es-MX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4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activities</a:t>
                      </a:r>
                      <a:endParaRPr lang="es-MX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EE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Daily</a:t>
                      </a:r>
                      <a:r>
                        <a:rPr lang="es-MX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4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activities</a:t>
                      </a:r>
                      <a:endParaRPr lang="es-MX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EED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3118849"/>
                  </a:ext>
                </a:extLst>
              </a:tr>
            </a:tbl>
          </a:graphicData>
        </a:graphic>
      </p:graphicFrame>
      <p:cxnSp>
        <p:nvCxnSpPr>
          <p:cNvPr id="25" name="Conector recto 24">
            <a:extLst>
              <a:ext uri="{FF2B5EF4-FFF2-40B4-BE49-F238E27FC236}">
                <a16:creationId xmlns:a16="http://schemas.microsoft.com/office/drawing/2014/main" id="{8D237397-6F68-E1C0-2859-B430FFCD0913}"/>
              </a:ext>
            </a:extLst>
          </p:cNvPr>
          <p:cNvCxnSpPr/>
          <p:nvPr/>
        </p:nvCxnSpPr>
        <p:spPr>
          <a:xfrm>
            <a:off x="0" y="407961"/>
            <a:ext cx="9144000" cy="0"/>
          </a:xfrm>
          <a:prstGeom prst="line">
            <a:avLst/>
          </a:prstGeom>
          <a:ln w="57150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uadroTexto 25">
            <a:extLst>
              <a:ext uri="{FF2B5EF4-FFF2-40B4-BE49-F238E27FC236}">
                <a16:creationId xmlns:a16="http://schemas.microsoft.com/office/drawing/2014/main" id="{F5F0B0C4-4140-7AE3-D77D-0B9F151C5872}"/>
              </a:ext>
            </a:extLst>
          </p:cNvPr>
          <p:cNvSpPr txBox="1"/>
          <p:nvPr/>
        </p:nvSpPr>
        <p:spPr>
          <a:xfrm>
            <a:off x="1" y="-44307"/>
            <a:ext cx="9143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err="1"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s-MX" sz="2400" dirty="0" err="1">
                <a:latin typeface="Arial" panose="020B0604020202020204" pitchFamily="34" charset="0"/>
                <a:cs typeface="Arial" panose="020B0604020202020204" pitchFamily="34" charset="0"/>
              </a:rPr>
              <a:t>Activation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>
                <a:latin typeface="Arial" panose="020B0604020202020204" pitchFamily="34" charset="0"/>
                <a:cs typeface="Arial" panose="020B0604020202020204" pitchFamily="34" charset="0"/>
              </a:rPr>
              <a:t>activities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es-MX"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AutoShape 2" descr="20 Family Fitness Ideas Beyond the Gym | Performance Health">
            <a:extLst>
              <a:ext uri="{FF2B5EF4-FFF2-40B4-BE49-F238E27FC236}">
                <a16:creationId xmlns:a16="http://schemas.microsoft.com/office/drawing/2014/main" id="{4970C682-9569-A583-F34A-4B491BB1A8D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32F6FD9C-9BB0-1A5C-4F2E-76A2128D381B}"/>
              </a:ext>
            </a:extLst>
          </p:cNvPr>
          <p:cNvSpPr txBox="1"/>
          <p:nvPr/>
        </p:nvSpPr>
        <p:spPr>
          <a:xfrm>
            <a:off x="37578" y="450937"/>
            <a:ext cx="38938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dirty="0"/>
              <a:t>Match </a:t>
            </a:r>
            <a:r>
              <a:rPr lang="es-MX" sz="1600" dirty="0" err="1"/>
              <a:t>the</a:t>
            </a:r>
            <a:r>
              <a:rPr lang="es-MX" sz="1600" dirty="0"/>
              <a:t> </a:t>
            </a:r>
            <a:r>
              <a:rPr lang="es-MX" sz="1600" dirty="0" err="1"/>
              <a:t>piuctures</a:t>
            </a:r>
            <a:r>
              <a:rPr lang="es-MX" sz="1600" dirty="0"/>
              <a:t> in </a:t>
            </a:r>
            <a:r>
              <a:rPr lang="es-MX" sz="1600" dirty="0" err="1"/>
              <a:t>the</a:t>
            </a:r>
            <a:r>
              <a:rPr lang="es-MX" sz="1600" dirty="0"/>
              <a:t> </a:t>
            </a:r>
            <a:r>
              <a:rPr lang="es-MX" sz="1600" dirty="0" err="1"/>
              <a:t>correct</a:t>
            </a:r>
            <a:r>
              <a:rPr lang="es-MX" sz="1600" dirty="0"/>
              <a:t> </a:t>
            </a:r>
            <a:r>
              <a:rPr lang="es-MX" sz="1600" dirty="0" err="1"/>
              <a:t>category</a:t>
            </a:r>
            <a:r>
              <a:rPr lang="es-MX" sz="1600" dirty="0"/>
              <a:t>.</a:t>
            </a:r>
          </a:p>
        </p:txBody>
      </p:sp>
      <p:pic>
        <p:nvPicPr>
          <p:cNvPr id="2050" name="Picture 2" descr="Cartoon teenager using mobile phone for chatting Vector Image">
            <a:extLst>
              <a:ext uri="{FF2B5EF4-FFF2-40B4-BE49-F238E27FC236}">
                <a16:creationId xmlns:a16="http://schemas.microsoft.com/office/drawing/2014/main" id="{E0B71F6C-E500-E5C0-BA5B-1413736879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91" t="13587" r="30251" b="23871"/>
          <a:stretch/>
        </p:blipFill>
        <p:spPr bwMode="auto">
          <a:xfrm>
            <a:off x="530275" y="5033548"/>
            <a:ext cx="855087" cy="1619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Adultos y niños limpiando juntos. niños ayudando a sus padres con las  tareas del hogar. familia en varias posiciones de limpieza ilustración de  dibujos animados. | Vector Premium">
            <a:extLst>
              <a:ext uri="{FF2B5EF4-FFF2-40B4-BE49-F238E27FC236}">
                <a16:creationId xmlns:a16="http://schemas.microsoft.com/office/drawing/2014/main" id="{BA4D4DC3-0F11-4DA4-AB48-A18D7F1037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" t="45714" r="55968" b="1842"/>
          <a:stretch/>
        </p:blipFill>
        <p:spPr bwMode="auto">
          <a:xfrm>
            <a:off x="155575" y="808663"/>
            <a:ext cx="1425364" cy="1800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Dibujo de una mujer haciendo ejercicio: vector de stock (libre de regalías)  219874477 | Shutterstock">
            <a:extLst>
              <a:ext uri="{FF2B5EF4-FFF2-40B4-BE49-F238E27FC236}">
                <a16:creationId xmlns:a16="http://schemas.microsoft.com/office/drawing/2014/main" id="{A0F303DD-7379-F90F-382C-F887E13F14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72" t="2735" r="12260" b="10735"/>
          <a:stretch/>
        </p:blipFill>
        <p:spPr bwMode="auto">
          <a:xfrm>
            <a:off x="513090" y="3025611"/>
            <a:ext cx="889458" cy="1695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Two boys playing basketball 365396 Vector Art at Vecteezy">
            <a:extLst>
              <a:ext uri="{FF2B5EF4-FFF2-40B4-BE49-F238E27FC236}">
                <a16:creationId xmlns:a16="http://schemas.microsoft.com/office/drawing/2014/main" id="{AB1DD745-96CA-A04B-DABC-5A891C81C4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1199" y="4881798"/>
            <a:ext cx="1897890" cy="1800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Swim Vectores, Iconos, Gráficos y Fondos para Descargar Gratis">
            <a:extLst>
              <a:ext uri="{FF2B5EF4-FFF2-40B4-BE49-F238E27FC236}">
                <a16:creationId xmlns:a16="http://schemas.microsoft.com/office/drawing/2014/main" id="{2A5D8A12-F7C5-E4FE-EA56-B90B3D2825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8496" y="1131305"/>
            <a:ext cx="2032968" cy="1193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Niño de dibujos animados jugando un columpio | Vector Premium">
            <a:extLst>
              <a:ext uri="{FF2B5EF4-FFF2-40B4-BE49-F238E27FC236}">
                <a16:creationId xmlns:a16="http://schemas.microsoft.com/office/drawing/2014/main" id="{3CE2C7AC-4CCC-B0A5-F17F-8A5B923459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2977" y="2770541"/>
            <a:ext cx="1207252" cy="1800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CuadroTexto 29">
            <a:extLst>
              <a:ext uri="{FF2B5EF4-FFF2-40B4-BE49-F238E27FC236}">
                <a16:creationId xmlns:a16="http://schemas.microsoft.com/office/drawing/2014/main" id="{373988D3-A62E-1B0A-4C71-6706C685A00D}"/>
              </a:ext>
            </a:extLst>
          </p:cNvPr>
          <p:cNvSpPr txBox="1"/>
          <p:nvPr/>
        </p:nvSpPr>
        <p:spPr>
          <a:xfrm>
            <a:off x="304791" y="2513097"/>
            <a:ext cx="119295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100" dirty="0" err="1"/>
              <a:t>doing</a:t>
            </a:r>
            <a:r>
              <a:rPr lang="es-MX" sz="1100" dirty="0"/>
              <a:t> </a:t>
            </a:r>
            <a:r>
              <a:rPr lang="es-MX" sz="1100" dirty="0" err="1"/>
              <a:t>the</a:t>
            </a:r>
            <a:r>
              <a:rPr lang="es-MX" sz="1100" dirty="0"/>
              <a:t> </a:t>
            </a:r>
            <a:r>
              <a:rPr lang="es-MX" sz="1100" dirty="0" err="1"/>
              <a:t>laundry</a:t>
            </a:r>
            <a:endParaRPr lang="es-MX" sz="1100" dirty="0"/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452CEB15-1066-94CD-4B65-4116A3A24668}"/>
              </a:ext>
            </a:extLst>
          </p:cNvPr>
          <p:cNvSpPr txBox="1"/>
          <p:nvPr/>
        </p:nvSpPr>
        <p:spPr>
          <a:xfrm>
            <a:off x="2601889" y="2176948"/>
            <a:ext cx="65594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100" dirty="0" err="1"/>
              <a:t>swiming</a:t>
            </a:r>
            <a:endParaRPr lang="es-MX" sz="1100" dirty="0"/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A5929931-5860-5ED0-CE2E-6E82E1CAAE2E}"/>
              </a:ext>
            </a:extLst>
          </p:cNvPr>
          <p:cNvSpPr txBox="1"/>
          <p:nvPr/>
        </p:nvSpPr>
        <p:spPr>
          <a:xfrm>
            <a:off x="2580704" y="4473471"/>
            <a:ext cx="68320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100" dirty="0" err="1"/>
              <a:t>swinging</a:t>
            </a:r>
            <a:endParaRPr lang="es-MX" sz="1100" dirty="0"/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5E5CCB98-3752-A784-D568-75F4FE650D6D}"/>
              </a:ext>
            </a:extLst>
          </p:cNvPr>
          <p:cNvSpPr txBox="1"/>
          <p:nvPr/>
        </p:nvSpPr>
        <p:spPr>
          <a:xfrm>
            <a:off x="417291" y="4637606"/>
            <a:ext cx="98616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100" dirty="0"/>
              <a:t>lifting </a:t>
            </a:r>
            <a:r>
              <a:rPr lang="es-MX" sz="1100" dirty="0" err="1"/>
              <a:t>weights</a:t>
            </a:r>
            <a:endParaRPr lang="es-MX" sz="1100" dirty="0"/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FDB4267C-21D3-A630-BB0D-37CA150D0F62}"/>
              </a:ext>
            </a:extLst>
          </p:cNvPr>
          <p:cNvSpPr txBox="1"/>
          <p:nvPr/>
        </p:nvSpPr>
        <p:spPr>
          <a:xfrm>
            <a:off x="549347" y="6558112"/>
            <a:ext cx="58060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100" dirty="0" err="1"/>
              <a:t>texting</a:t>
            </a:r>
            <a:endParaRPr lang="es-MX" sz="1100" dirty="0"/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9AF8ED0B-D22E-9791-FF70-D71C7123CF26}"/>
              </a:ext>
            </a:extLst>
          </p:cNvPr>
          <p:cNvSpPr txBox="1"/>
          <p:nvPr/>
        </p:nvSpPr>
        <p:spPr>
          <a:xfrm>
            <a:off x="2362614" y="6491882"/>
            <a:ext cx="120738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100" dirty="0" err="1"/>
              <a:t>playing</a:t>
            </a:r>
            <a:r>
              <a:rPr lang="es-MX" sz="1100" dirty="0"/>
              <a:t> </a:t>
            </a:r>
            <a:r>
              <a:rPr lang="es-MX" sz="1100" dirty="0" err="1"/>
              <a:t>basketball</a:t>
            </a:r>
            <a:endParaRPr lang="es-MX" sz="1100" dirty="0"/>
          </a:p>
        </p:txBody>
      </p:sp>
    </p:spTree>
    <p:extLst>
      <p:ext uri="{BB962C8B-B14F-4D97-AF65-F5344CB8AC3E}">
        <p14:creationId xmlns:p14="http://schemas.microsoft.com/office/powerpoint/2010/main" val="24052466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9381C0B0-1D1D-9226-3FCA-4A6450021D30}"/>
              </a:ext>
            </a:extLst>
          </p:cNvPr>
          <p:cNvSpPr txBox="1"/>
          <p:nvPr/>
        </p:nvSpPr>
        <p:spPr>
          <a:xfrm>
            <a:off x="3019425" y="-79567"/>
            <a:ext cx="36786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b="1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s-MX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Physical</a:t>
            </a:r>
            <a:r>
              <a:rPr lang="es-MX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Activities</a:t>
            </a:r>
            <a:r>
              <a:rPr lang="es-MX" sz="2800" b="1" dirty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1DD7CD8F-66AC-9F28-144C-0D047AB0E0E6}"/>
              </a:ext>
            </a:extLst>
          </p:cNvPr>
          <p:cNvSpPr txBox="1"/>
          <p:nvPr/>
        </p:nvSpPr>
        <p:spPr>
          <a:xfrm>
            <a:off x="152400" y="739675"/>
            <a:ext cx="4733925" cy="59413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</a:t>
            </a:r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WHO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(World health organization) </a:t>
            </a:r>
          </a:p>
          <a:p>
            <a:pPr>
              <a:lnSpc>
                <a:spcPct val="150000"/>
              </a:lnSpc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defines physical activity as any bodily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movement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(including during the leisure time)produced by skeletal muscles that requires energy expenditure. </a:t>
            </a:r>
          </a:p>
          <a:p>
            <a:pPr>
              <a:lnSpc>
                <a:spcPct val="150000"/>
              </a:lnSpc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Current global estimates, show one in four adults and 81% of adolescents do not do enough physical activity. </a:t>
            </a:r>
          </a:p>
          <a:p>
            <a:pPr>
              <a:lnSpc>
                <a:spcPct val="150000"/>
              </a:lnSpc>
            </a:pP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As countries develop, levels of  sedentary behaviors and inactivity grow, which have negative impacts on health systems and quality of life.</a:t>
            </a:r>
          </a:p>
          <a:p>
            <a:pPr>
              <a:lnSpc>
                <a:spcPct val="150000"/>
              </a:lnSpc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Popular ways to be active include walking, cycling, sports, active recreation, etc. Both moderate- and vigorous-intensity physical activity improve mental health, quality of life and well-being.</a:t>
            </a:r>
            <a:endParaRPr lang="es-MX" sz="1500" dirty="0"/>
          </a:p>
        </p:txBody>
      </p: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9B69E2A9-749D-6981-A3B3-A27B4E7FA4C1}"/>
              </a:ext>
            </a:extLst>
          </p:cNvPr>
          <p:cNvCxnSpPr/>
          <p:nvPr/>
        </p:nvCxnSpPr>
        <p:spPr>
          <a:xfrm>
            <a:off x="0" y="407961"/>
            <a:ext cx="9144000" cy="0"/>
          </a:xfrm>
          <a:prstGeom prst="line">
            <a:avLst/>
          </a:prstGeom>
          <a:ln w="57150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uadroTexto 16">
            <a:extLst>
              <a:ext uri="{FF2B5EF4-FFF2-40B4-BE49-F238E27FC236}">
                <a16:creationId xmlns:a16="http://schemas.microsoft.com/office/drawing/2014/main" id="{71252C19-EC38-9DF6-C4D8-AEBEEE521C1A}"/>
              </a:ext>
            </a:extLst>
          </p:cNvPr>
          <p:cNvSpPr txBox="1"/>
          <p:nvPr/>
        </p:nvSpPr>
        <p:spPr>
          <a:xfrm>
            <a:off x="1" y="-112547"/>
            <a:ext cx="29406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dirty="0"/>
              <a:t>Reading </a:t>
            </a:r>
            <a:r>
              <a:rPr lang="es-MX" sz="3200" dirty="0" err="1"/>
              <a:t>Practice</a:t>
            </a:r>
            <a:endParaRPr lang="es-MX" sz="3200" b="1" i="1" dirty="0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0C2A3757-D52E-F5DB-E6B6-6F491B9D37F0}"/>
              </a:ext>
            </a:extLst>
          </p:cNvPr>
          <p:cNvSpPr txBox="1"/>
          <p:nvPr/>
        </p:nvSpPr>
        <p:spPr>
          <a:xfrm>
            <a:off x="0" y="405666"/>
            <a:ext cx="43940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dirty="0" err="1"/>
              <a:t>Read</a:t>
            </a:r>
            <a:r>
              <a:rPr lang="es-MX" sz="1600" dirty="0"/>
              <a:t> </a:t>
            </a:r>
            <a:r>
              <a:rPr lang="es-MX" sz="1600" dirty="0" err="1"/>
              <a:t>the</a:t>
            </a:r>
            <a:r>
              <a:rPr lang="es-MX" sz="1600" dirty="0"/>
              <a:t> </a:t>
            </a:r>
            <a:r>
              <a:rPr lang="es-MX" sz="1600" dirty="0" err="1"/>
              <a:t>following</a:t>
            </a:r>
            <a:r>
              <a:rPr lang="es-MX" sz="1600" dirty="0"/>
              <a:t> </a:t>
            </a:r>
            <a:r>
              <a:rPr lang="es-MX" sz="1600" dirty="0" err="1"/>
              <a:t>article</a:t>
            </a:r>
            <a:r>
              <a:rPr lang="es-MX" sz="1600" dirty="0"/>
              <a:t> </a:t>
            </a:r>
            <a:r>
              <a:rPr lang="es-MX" sz="1600" dirty="0" err="1"/>
              <a:t>about</a:t>
            </a:r>
            <a:r>
              <a:rPr lang="es-MX" sz="1600" dirty="0"/>
              <a:t> </a:t>
            </a:r>
            <a:r>
              <a:rPr lang="es-MX" sz="1600" dirty="0" err="1"/>
              <a:t>physical</a:t>
            </a:r>
            <a:r>
              <a:rPr lang="es-MX" sz="1600" dirty="0"/>
              <a:t> </a:t>
            </a:r>
            <a:r>
              <a:rPr lang="es-MX" sz="1600" dirty="0" err="1"/>
              <a:t>activities</a:t>
            </a:r>
            <a:r>
              <a:rPr lang="es-MX" sz="1600" dirty="0"/>
              <a:t>.</a:t>
            </a:r>
          </a:p>
        </p:txBody>
      </p:sp>
      <p:pic>
        <p:nvPicPr>
          <p:cNvPr id="1026" name="Picture 2" descr="Organización Mundial de la Salud">
            <a:extLst>
              <a:ext uri="{FF2B5EF4-FFF2-40B4-BE49-F238E27FC236}">
                <a16:creationId xmlns:a16="http://schemas.microsoft.com/office/drawing/2014/main" id="{E50DCBB4-611D-A5E4-9665-0F390EE51C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447" y="714455"/>
            <a:ext cx="1581893" cy="562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14,365 Fat Person Silhouette Images, Stock Photos &amp; Vectors | Shutterstock">
            <a:extLst>
              <a:ext uri="{FF2B5EF4-FFF2-40B4-BE49-F238E27FC236}">
                <a16:creationId xmlns:a16="http://schemas.microsoft.com/office/drawing/2014/main" id="{9B186E79-CF0B-E4B2-2E5A-C2963CA3CF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5" t="4238" r="7192" b="11950"/>
          <a:stretch/>
        </p:blipFill>
        <p:spPr bwMode="auto">
          <a:xfrm>
            <a:off x="3120402" y="3250741"/>
            <a:ext cx="1581893" cy="919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9E9940D0-DF41-A599-27BC-05E7A3CC544C}"/>
              </a:ext>
            </a:extLst>
          </p:cNvPr>
          <p:cNvSpPr txBox="1"/>
          <p:nvPr/>
        </p:nvSpPr>
        <p:spPr>
          <a:xfrm>
            <a:off x="152400" y="3103133"/>
            <a:ext cx="3211563" cy="1088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It means that today´s people is less fit- and more overweight-than the previous generations.</a:t>
            </a:r>
          </a:p>
        </p:txBody>
      </p:sp>
      <p:pic>
        <p:nvPicPr>
          <p:cNvPr id="1030" name="Picture 6" descr="PHYSICAL ACTIVITY">
            <a:extLst>
              <a:ext uri="{FF2B5EF4-FFF2-40B4-BE49-F238E27FC236}">
                <a16:creationId xmlns:a16="http://schemas.microsoft.com/office/drawing/2014/main" id="{58B5F5F2-FA2E-9E98-1556-DB5307C1B8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0" t="2385" r="22801" b="10547"/>
          <a:stretch/>
        </p:blipFill>
        <p:spPr bwMode="auto">
          <a:xfrm>
            <a:off x="4087452" y="961866"/>
            <a:ext cx="764021" cy="1044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10 Exercises for Your Prefrontal Cortex | Heart-Mind Online">
            <a:extLst>
              <a:ext uri="{FF2B5EF4-FFF2-40B4-BE49-F238E27FC236}">
                <a16:creationId xmlns:a16="http://schemas.microsoft.com/office/drawing/2014/main" id="{DAD89C78-1882-8DD0-94FE-2F97015801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1" t="24724" r="5849" b="18765"/>
          <a:stretch/>
        </p:blipFill>
        <p:spPr bwMode="auto">
          <a:xfrm>
            <a:off x="3307499" y="6204286"/>
            <a:ext cx="1086524" cy="59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 descr="Physical activity">
            <a:extLst>
              <a:ext uri="{FF2B5EF4-FFF2-40B4-BE49-F238E27FC236}">
                <a16:creationId xmlns:a16="http://schemas.microsoft.com/office/drawing/2014/main" id="{1ECD9C41-97FF-F6D0-E3C5-F4645E46CF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92" t="84266" r="3225" b="2608"/>
          <a:stretch/>
        </p:blipFill>
        <p:spPr bwMode="auto">
          <a:xfrm>
            <a:off x="5351155" y="580546"/>
            <a:ext cx="1500996" cy="490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CuadroTexto 20">
            <a:extLst>
              <a:ext uri="{FF2B5EF4-FFF2-40B4-BE49-F238E27FC236}">
                <a16:creationId xmlns:a16="http://schemas.microsoft.com/office/drawing/2014/main" id="{F5D6ADE0-0A5E-F03D-6F01-2AEC100E7FB6}"/>
              </a:ext>
            </a:extLst>
          </p:cNvPr>
          <p:cNvSpPr txBox="1"/>
          <p:nvPr/>
        </p:nvSpPr>
        <p:spPr>
          <a:xfrm>
            <a:off x="5055394" y="618906"/>
            <a:ext cx="3936206" cy="45507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500" b="0" i="0" dirty="0">
                <a:effectLst/>
                <a:latin typeface="Arial" panose="020B0604020202020204" pitchFamily="34" charset="0"/>
              </a:rPr>
              <a:t>                                  WHO recommend: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500" b="0" i="0" dirty="0">
                <a:effectLst/>
                <a:latin typeface="Arial" panose="020B0604020202020204" pitchFamily="34" charset="0"/>
              </a:rPr>
              <a:t>To be physically active several times a day in a variety of ways.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500" dirty="0">
                <a:latin typeface="Arial" panose="020B0604020202020204" pitchFamily="34" charset="0"/>
              </a:rPr>
              <a:t>D</a:t>
            </a:r>
            <a:r>
              <a:rPr lang="en-US" sz="1500" b="0" i="0" dirty="0">
                <a:effectLst/>
                <a:latin typeface="Arial" panose="020B0604020202020204" pitchFamily="34" charset="0"/>
              </a:rPr>
              <a:t>o at least an average of 60 minutes per day of moderate-to-vigorous intensity, mostly aerobic, physical activity, those that strengthen muscle and bone, at least 3 days a week.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500" dirty="0">
                <a:latin typeface="Arial" panose="020B0604020202020204" pitchFamily="34" charset="0"/>
              </a:rPr>
              <a:t>L</a:t>
            </a:r>
            <a:r>
              <a:rPr lang="en-US" sz="1500" b="0" i="0" dirty="0">
                <a:effectLst/>
                <a:latin typeface="Arial" panose="020B0604020202020204" pitchFamily="34" charset="0"/>
              </a:rPr>
              <a:t>imit the amount of time spent being sedentary</a:t>
            </a:r>
            <a:r>
              <a:rPr lang="en-US" sz="1500" dirty="0">
                <a:latin typeface="Arial" panose="020B0604020202020204" pitchFamily="34" charset="0"/>
              </a:rPr>
              <a:t>,</a:t>
            </a:r>
            <a:r>
              <a:rPr lang="en-US" sz="1500" b="0" i="0" dirty="0">
                <a:effectLst/>
                <a:latin typeface="Arial" panose="020B0604020202020204" pitchFamily="34" charset="0"/>
              </a:rPr>
              <a:t> limit the screen time (tube, computer, cellphone).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500" b="0" i="0" dirty="0">
                <a:effectLst/>
                <a:latin typeface="Arial" panose="020B0604020202020204" pitchFamily="34" charset="0"/>
              </a:rPr>
              <a:t>Replace sedentary time with physical activity of any intensity</a:t>
            </a:r>
          </a:p>
        </p:txBody>
      </p:sp>
      <p:pic>
        <p:nvPicPr>
          <p:cNvPr id="1036" name="Picture 12" descr="What Are Some Physical Activities">
            <a:extLst>
              <a:ext uri="{FF2B5EF4-FFF2-40B4-BE49-F238E27FC236}">
                <a16:creationId xmlns:a16="http://schemas.microsoft.com/office/drawing/2014/main" id="{28B5C7F1-DFC3-DC53-0868-F9DDE9BB2D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7" t="40446"/>
          <a:stretch/>
        </p:blipFill>
        <p:spPr bwMode="auto">
          <a:xfrm>
            <a:off x="5320676" y="4960189"/>
            <a:ext cx="3666323" cy="1736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32A7AE92-5E88-9EED-95C5-160BAE5EB1E1}"/>
              </a:ext>
            </a:extLst>
          </p:cNvPr>
          <p:cNvSpPr txBox="1"/>
          <p:nvPr/>
        </p:nvSpPr>
        <p:spPr>
          <a:xfrm>
            <a:off x="7976832" y="6152530"/>
            <a:ext cx="1086524" cy="6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1544287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32B44A95-332C-338F-8E83-17369A8D553B}"/>
              </a:ext>
            </a:extLst>
          </p:cNvPr>
          <p:cNvSpPr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rgbClr val="990099"/>
          </a:solidFill>
        </p:spPr>
        <p:txBody>
          <a:bodyPr wrap="square">
            <a:spAutoFit/>
          </a:bodyPr>
          <a:lstStyle/>
          <a:p>
            <a:r>
              <a:rPr lang="es-MX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s-MX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Adverbs</a:t>
            </a:r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frequency</a:t>
            </a:r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3CD69B9-C856-8181-119A-9EEC22FBE462}"/>
              </a:ext>
            </a:extLst>
          </p:cNvPr>
          <p:cNvSpPr txBox="1"/>
          <p:nvPr/>
        </p:nvSpPr>
        <p:spPr>
          <a:xfrm>
            <a:off x="583561" y="1935726"/>
            <a:ext cx="33458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err="1">
                <a:solidFill>
                  <a:srgbClr val="7030A0"/>
                </a:solidFill>
              </a:rPr>
              <a:t>Adverbs</a:t>
            </a:r>
            <a:r>
              <a:rPr lang="es-MX" sz="2000" b="1" dirty="0">
                <a:solidFill>
                  <a:srgbClr val="7030A0"/>
                </a:solidFill>
              </a:rPr>
              <a:t> </a:t>
            </a:r>
            <a:r>
              <a:rPr lang="es-MX" sz="2000" b="1" dirty="0" err="1">
                <a:solidFill>
                  <a:srgbClr val="7030A0"/>
                </a:solidFill>
              </a:rPr>
              <a:t>of</a:t>
            </a:r>
            <a:r>
              <a:rPr lang="es-MX" sz="2000" b="1" dirty="0">
                <a:solidFill>
                  <a:srgbClr val="7030A0"/>
                </a:solidFill>
              </a:rPr>
              <a:t> </a:t>
            </a:r>
            <a:r>
              <a:rPr lang="es-MX" sz="2000" b="1" dirty="0" err="1">
                <a:solidFill>
                  <a:srgbClr val="7030A0"/>
                </a:solidFill>
              </a:rPr>
              <a:t>frequency</a:t>
            </a:r>
            <a:endParaRPr lang="es-MX" sz="2000" b="1" dirty="0">
              <a:solidFill>
                <a:srgbClr val="7030A0"/>
              </a:solidFill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2B1F9D5-322D-25C0-E90E-29DAAC897D5A}"/>
              </a:ext>
            </a:extLst>
          </p:cNvPr>
          <p:cNvSpPr txBox="1"/>
          <p:nvPr/>
        </p:nvSpPr>
        <p:spPr>
          <a:xfrm>
            <a:off x="131552" y="506862"/>
            <a:ext cx="836546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Adverbs of frequency </a:t>
            </a:r>
            <a:r>
              <a:rPr lang="en-US" sz="1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describe how often an action happens, they are</a:t>
            </a:r>
            <a:r>
              <a:rPr lang="en-US" sz="14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often used </a:t>
            </a:r>
            <a:r>
              <a:rPr lang="en-US" sz="1400" i="0" dirty="0"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 indicate </a:t>
            </a:r>
            <a:r>
              <a:rPr lang="en-US" sz="1400" b="1" i="0" dirty="0"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routine or repeated activities</a:t>
            </a:r>
            <a:r>
              <a:rPr lang="en-US" sz="1400" dirty="0">
                <a:solidFill>
                  <a:srgbClr val="20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Adverbs of frequency are often used with the present simple tense. If a sentence has only one verb, place the adverb of frequency in the middle of the sentence after the subject but before the verb. </a:t>
            </a:r>
            <a:endParaRPr lang="es-MX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226" name="Picture 10" descr="Adverbios de frecuencia adverbs of frequency – Artofit">
            <a:extLst>
              <a:ext uri="{FF2B5EF4-FFF2-40B4-BE49-F238E27FC236}">
                <a16:creationId xmlns:a16="http://schemas.microsoft.com/office/drawing/2014/main" id="{9368A304-EADB-D662-AABC-A9F316B25E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34" t="18868" r="1699" b="13459"/>
          <a:stretch/>
        </p:blipFill>
        <p:spPr bwMode="auto">
          <a:xfrm>
            <a:off x="3500165" y="1436625"/>
            <a:ext cx="3806407" cy="2788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E4EB4A7B-1D0C-8EF1-8E10-9027C200DBF2}"/>
              </a:ext>
            </a:extLst>
          </p:cNvPr>
          <p:cNvSpPr txBox="1"/>
          <p:nvPr/>
        </p:nvSpPr>
        <p:spPr>
          <a:xfrm>
            <a:off x="389831" y="1608515"/>
            <a:ext cx="24737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How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often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……?</a:t>
            </a:r>
          </a:p>
        </p:txBody>
      </p:sp>
      <p:sp>
        <p:nvSpPr>
          <p:cNvPr id="5" name="Flecha derecha 10">
            <a:extLst>
              <a:ext uri="{FF2B5EF4-FFF2-40B4-BE49-F238E27FC236}">
                <a16:creationId xmlns:a16="http://schemas.microsoft.com/office/drawing/2014/main" id="{2078C1EB-0A7A-A2FE-9C6B-05E1BB7F8204}"/>
              </a:ext>
            </a:extLst>
          </p:cNvPr>
          <p:cNvSpPr/>
          <p:nvPr/>
        </p:nvSpPr>
        <p:spPr>
          <a:xfrm>
            <a:off x="2571064" y="2335836"/>
            <a:ext cx="1010781" cy="368489"/>
          </a:xfrm>
          <a:prstGeom prst="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20" name="Picture 2" descr="Men Pointing Left PNG Image - PurePNG | Free transparent CC0 PNG Image  Librar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49" y="4404125"/>
            <a:ext cx="3143251" cy="2176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271 Man Sitting On Sofa And Changing Tv Channels Stock Photos, Pictures &amp;  Royalty-Free Images - iStock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079" y="4404125"/>
            <a:ext cx="3621122" cy="2414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Llamada rectangular redondeada 21"/>
          <p:cNvSpPr/>
          <p:nvPr/>
        </p:nvSpPr>
        <p:spPr>
          <a:xfrm>
            <a:off x="2421353" y="4229100"/>
            <a:ext cx="4043094" cy="731940"/>
          </a:xfrm>
          <a:prstGeom prst="wedgeRoundRectCallout">
            <a:avLst>
              <a:gd name="adj1" fmla="val -56642"/>
              <a:gd name="adj2" fmla="val 28665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9D3AEEF3-6039-5D2F-243E-CA7ABAA2DE1C}"/>
              </a:ext>
            </a:extLst>
          </p:cNvPr>
          <p:cNvSpPr txBox="1"/>
          <p:nvPr/>
        </p:nvSpPr>
        <p:spPr>
          <a:xfrm>
            <a:off x="2421353" y="4404125"/>
            <a:ext cx="40430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es-MX" sz="24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usually</a:t>
            </a:r>
            <a:r>
              <a:rPr lang="es-MX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watch</a:t>
            </a:r>
            <a:r>
              <a:rPr lang="es-MX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TV at </a:t>
            </a:r>
            <a:r>
              <a:rPr lang="es-MX" sz="24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night</a:t>
            </a:r>
            <a:endParaRPr lang="es-MX" sz="24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Llamada rectangular redondeada 23"/>
          <p:cNvSpPr/>
          <p:nvPr/>
        </p:nvSpPr>
        <p:spPr>
          <a:xfrm>
            <a:off x="4442900" y="5492491"/>
            <a:ext cx="2254397" cy="1088367"/>
          </a:xfrm>
          <a:prstGeom prst="wedgeRoundRectCallout">
            <a:avLst>
              <a:gd name="adj1" fmla="val 88212"/>
              <a:gd name="adj2" fmla="val -75441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9D3AEEF3-6039-5D2F-243E-CA7ABAA2DE1C}"/>
              </a:ext>
            </a:extLst>
          </p:cNvPr>
          <p:cNvSpPr txBox="1"/>
          <p:nvPr/>
        </p:nvSpPr>
        <p:spPr>
          <a:xfrm>
            <a:off x="4481002" y="5668316"/>
            <a:ext cx="22120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So, </a:t>
            </a:r>
            <a:r>
              <a:rPr lang="es-MX" sz="20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you´re</a:t>
            </a:r>
            <a:r>
              <a:rPr lang="es-MX" sz="2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coach </a:t>
            </a:r>
            <a:r>
              <a:rPr lang="es-MX" sz="20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potatoe</a:t>
            </a:r>
            <a:endParaRPr lang="es-MX" sz="20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87781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32B44A95-332C-338F-8E83-17369A8D553B}"/>
              </a:ext>
            </a:extLst>
          </p:cNvPr>
          <p:cNvSpPr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rgbClr val="990099"/>
          </a:solidFill>
        </p:spPr>
        <p:txBody>
          <a:bodyPr wrap="square">
            <a:spAutoFit/>
          </a:bodyPr>
          <a:lstStyle/>
          <a:p>
            <a:r>
              <a:rPr lang="es-MX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s-MX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Adverbs</a:t>
            </a:r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frequency</a:t>
            </a:r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</p:txBody>
      </p:sp>
      <p:pic>
        <p:nvPicPr>
          <p:cNvPr id="12" name="Picture 10" descr="Adverbios de frecuencia adverbs of frequency – Artofit">
            <a:extLst>
              <a:ext uri="{FF2B5EF4-FFF2-40B4-BE49-F238E27FC236}">
                <a16:creationId xmlns:a16="http://schemas.microsoft.com/office/drawing/2014/main" id="{9368A304-EADB-D662-AABC-A9F316B25E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34" t="18868" r="1699" b="13459"/>
          <a:stretch/>
        </p:blipFill>
        <p:spPr bwMode="auto">
          <a:xfrm>
            <a:off x="4433615" y="806449"/>
            <a:ext cx="4710385" cy="5748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5145704"/>
              </p:ext>
            </p:extLst>
          </p:nvPr>
        </p:nvGraphicFramePr>
        <p:xfrm>
          <a:off x="187982" y="1175781"/>
          <a:ext cx="4133850" cy="53012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33850">
                  <a:extLst>
                    <a:ext uri="{9D8B030D-6E8A-4147-A177-3AD203B41FA5}">
                      <a16:colId xmlns:a16="http://schemas.microsoft.com/office/drawing/2014/main" val="1916816829"/>
                    </a:ext>
                  </a:extLst>
                </a:gridCol>
              </a:tblGrid>
              <a:tr h="1767073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9982542"/>
                  </a:ext>
                </a:extLst>
              </a:tr>
              <a:tr h="1767073">
                <a:tc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2387538"/>
                  </a:ext>
                </a:extLst>
              </a:tr>
              <a:tr h="1767073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9084513"/>
                  </a:ext>
                </a:extLst>
              </a:tr>
            </a:tbl>
          </a:graphicData>
        </a:graphic>
      </p:graphicFrame>
      <p:sp>
        <p:nvSpPr>
          <p:cNvPr id="8" name="CuadroTexto 7"/>
          <p:cNvSpPr txBox="1"/>
          <p:nvPr/>
        </p:nvSpPr>
        <p:spPr>
          <a:xfrm>
            <a:off x="0" y="461665"/>
            <a:ext cx="8591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/>
              <a:t>Write</a:t>
            </a:r>
            <a:r>
              <a:rPr lang="es-MX" dirty="0"/>
              <a:t> </a:t>
            </a:r>
            <a:r>
              <a:rPr lang="es-MX" dirty="0" err="1"/>
              <a:t>three</a:t>
            </a:r>
            <a:r>
              <a:rPr lang="es-MX" dirty="0"/>
              <a:t> </a:t>
            </a:r>
            <a:r>
              <a:rPr lang="es-MX" dirty="0" err="1"/>
              <a:t>statements</a:t>
            </a:r>
            <a:r>
              <a:rPr lang="es-MX" dirty="0"/>
              <a:t> </a:t>
            </a:r>
            <a:r>
              <a:rPr lang="es-MX" dirty="0" err="1"/>
              <a:t>using</a:t>
            </a:r>
            <a:r>
              <a:rPr lang="es-MX" dirty="0"/>
              <a:t> </a:t>
            </a:r>
            <a:r>
              <a:rPr lang="es-MX" dirty="0" err="1"/>
              <a:t>adverbs</a:t>
            </a:r>
            <a:r>
              <a:rPr lang="es-MX" dirty="0"/>
              <a:t> of </a:t>
            </a:r>
            <a:r>
              <a:rPr lang="es-MX" dirty="0" err="1"/>
              <a:t>frequency</a:t>
            </a:r>
            <a:r>
              <a:rPr lang="es-MX" dirty="0"/>
              <a:t>  to </a:t>
            </a:r>
            <a:r>
              <a:rPr lang="es-MX" dirty="0" err="1"/>
              <a:t>talk</a:t>
            </a:r>
            <a:r>
              <a:rPr lang="es-MX" dirty="0"/>
              <a:t> </a:t>
            </a:r>
            <a:r>
              <a:rPr lang="es-MX" dirty="0" err="1"/>
              <a:t>about</a:t>
            </a:r>
            <a:r>
              <a:rPr lang="es-MX" dirty="0"/>
              <a:t>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activities</a:t>
            </a:r>
            <a:r>
              <a:rPr lang="es-MX" dirty="0"/>
              <a:t> </a:t>
            </a:r>
            <a:r>
              <a:rPr lang="es-MX" dirty="0" err="1"/>
              <a:t>you</a:t>
            </a:r>
            <a:r>
              <a:rPr lang="es-MX" dirty="0"/>
              <a:t> do .</a:t>
            </a:r>
          </a:p>
        </p:txBody>
      </p:sp>
    </p:spTree>
    <p:extLst>
      <p:ext uri="{BB962C8B-B14F-4D97-AF65-F5344CB8AC3E}">
        <p14:creationId xmlns:p14="http://schemas.microsoft.com/office/powerpoint/2010/main" val="1620907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A333E5A2-20D5-CB5B-BD71-E510FF7F44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7968" t="19408" r="8813" b="64232"/>
          <a:stretch/>
        </p:blipFill>
        <p:spPr>
          <a:xfrm>
            <a:off x="42274" y="4805997"/>
            <a:ext cx="9044576" cy="2032953"/>
          </a:xfrm>
          <a:prstGeom prst="rect">
            <a:avLst/>
          </a:prstGeom>
        </p:spPr>
      </p:pic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6EB37440-3E25-3234-6065-7FFF410D9D30}"/>
              </a:ext>
            </a:extLst>
          </p:cNvPr>
          <p:cNvCxnSpPr/>
          <p:nvPr/>
        </p:nvCxnSpPr>
        <p:spPr>
          <a:xfrm>
            <a:off x="0" y="407961"/>
            <a:ext cx="9144000" cy="0"/>
          </a:xfrm>
          <a:prstGeom prst="line">
            <a:avLst/>
          </a:prstGeom>
          <a:ln w="57150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uadroTexto 8">
            <a:extLst>
              <a:ext uri="{FF2B5EF4-FFF2-40B4-BE49-F238E27FC236}">
                <a16:creationId xmlns:a16="http://schemas.microsoft.com/office/drawing/2014/main" id="{B04570C4-8A8C-2B64-3C39-71BC4FC653E0}"/>
              </a:ext>
            </a:extLst>
          </p:cNvPr>
          <p:cNvSpPr txBox="1"/>
          <p:nvPr/>
        </p:nvSpPr>
        <p:spPr>
          <a:xfrm>
            <a:off x="1" y="-112547"/>
            <a:ext cx="31911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dirty="0" err="1"/>
              <a:t>Grammar</a:t>
            </a:r>
            <a:r>
              <a:rPr lang="es-MX" sz="3200" dirty="0"/>
              <a:t> </a:t>
            </a:r>
            <a:r>
              <a:rPr lang="es-MX" sz="3200" dirty="0" err="1"/>
              <a:t>Practice</a:t>
            </a:r>
            <a:endParaRPr lang="es-MX" sz="3200" b="1" i="1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2C6496B7-23B6-C707-A6C6-41593D28B3D3}"/>
              </a:ext>
            </a:extLst>
          </p:cNvPr>
          <p:cNvSpPr txBox="1"/>
          <p:nvPr/>
        </p:nvSpPr>
        <p:spPr>
          <a:xfrm>
            <a:off x="37578" y="450937"/>
            <a:ext cx="863524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dirty="0" err="1"/>
              <a:t>Write</a:t>
            </a:r>
            <a:r>
              <a:rPr lang="es-MX" sz="1600" dirty="0"/>
              <a:t> </a:t>
            </a:r>
            <a:r>
              <a:rPr lang="es-MX" sz="1600" dirty="0" err="1"/>
              <a:t>about</a:t>
            </a:r>
            <a:r>
              <a:rPr lang="es-MX" sz="1600" dirty="0"/>
              <a:t> </a:t>
            </a:r>
            <a:r>
              <a:rPr lang="es-MX" sz="1600" dirty="0" err="1"/>
              <a:t>how</a:t>
            </a:r>
            <a:r>
              <a:rPr lang="es-MX" sz="1600" dirty="0"/>
              <a:t> </a:t>
            </a:r>
            <a:r>
              <a:rPr lang="es-MX" sz="1600" dirty="0" err="1"/>
              <a:t>often</a:t>
            </a:r>
            <a:r>
              <a:rPr lang="es-MX" sz="1600" dirty="0"/>
              <a:t> do </a:t>
            </a:r>
            <a:r>
              <a:rPr lang="es-MX" sz="1600" dirty="0" err="1"/>
              <a:t>you</a:t>
            </a:r>
            <a:r>
              <a:rPr lang="es-MX" sz="1600" dirty="0"/>
              <a:t> do </a:t>
            </a:r>
            <a:r>
              <a:rPr lang="es-MX" sz="1600" dirty="0" err="1"/>
              <a:t>these</a:t>
            </a:r>
            <a:r>
              <a:rPr lang="es-MX" sz="1600" dirty="0"/>
              <a:t> </a:t>
            </a:r>
            <a:r>
              <a:rPr lang="es-MX" sz="1600" dirty="0" err="1"/>
              <a:t>leisure</a:t>
            </a:r>
            <a:r>
              <a:rPr lang="es-MX" sz="1600" dirty="0"/>
              <a:t> </a:t>
            </a:r>
            <a:r>
              <a:rPr lang="es-MX" sz="1600" dirty="0" err="1"/>
              <a:t>activities</a:t>
            </a:r>
            <a:r>
              <a:rPr lang="es-MX" sz="1600" dirty="0"/>
              <a:t>. Use </a:t>
            </a:r>
            <a:r>
              <a:rPr lang="es-MX" sz="1600" dirty="0" err="1"/>
              <a:t>the</a:t>
            </a:r>
            <a:r>
              <a:rPr lang="es-MX" sz="1600" dirty="0"/>
              <a:t> </a:t>
            </a:r>
            <a:r>
              <a:rPr lang="es-MX" sz="1600" dirty="0" err="1"/>
              <a:t>frequency</a:t>
            </a:r>
            <a:r>
              <a:rPr lang="es-MX" sz="1600" dirty="0"/>
              <a:t> </a:t>
            </a:r>
            <a:r>
              <a:rPr lang="es-MX" sz="1600" dirty="0" err="1"/>
              <a:t>adverbs</a:t>
            </a:r>
            <a:r>
              <a:rPr lang="es-MX" sz="1600" dirty="0"/>
              <a:t> in </a:t>
            </a:r>
            <a:r>
              <a:rPr lang="es-MX" sz="1600" dirty="0" err="1"/>
              <a:t>the</a:t>
            </a:r>
            <a:r>
              <a:rPr lang="es-MX" sz="1600" dirty="0"/>
              <a:t>  in </a:t>
            </a:r>
            <a:r>
              <a:rPr lang="es-MX" sz="1600" dirty="0" err="1"/>
              <a:t>the</a:t>
            </a:r>
            <a:r>
              <a:rPr lang="es-MX" sz="1600" dirty="0"/>
              <a:t> box</a:t>
            </a:r>
          </a:p>
          <a:p>
            <a:r>
              <a:rPr lang="es-MX" sz="1200" dirty="0" err="1"/>
              <a:t>Variant</a:t>
            </a:r>
            <a:r>
              <a:rPr lang="es-MX" sz="1200" dirty="0"/>
              <a:t>:  </a:t>
            </a:r>
            <a:r>
              <a:rPr lang="es-MX" sz="1200" dirty="0" err="1"/>
              <a:t>click</a:t>
            </a:r>
            <a:r>
              <a:rPr lang="es-MX" sz="1200" dirty="0"/>
              <a:t> </a:t>
            </a:r>
            <a:r>
              <a:rPr lang="es-MX" sz="1200" dirty="0" err="1"/>
              <a:t>on</a:t>
            </a:r>
            <a:r>
              <a:rPr lang="es-MX" sz="1200" dirty="0"/>
              <a:t> </a:t>
            </a:r>
            <a:r>
              <a:rPr lang="es-MX" sz="1200" dirty="0" err="1"/>
              <a:t>the</a:t>
            </a:r>
            <a:r>
              <a:rPr lang="es-MX" sz="1200" dirty="0"/>
              <a:t> </a:t>
            </a:r>
            <a:r>
              <a:rPr lang="es-MX" sz="1200" dirty="0" err="1"/>
              <a:t>following</a:t>
            </a:r>
            <a:r>
              <a:rPr lang="es-MX" sz="1200" dirty="0"/>
              <a:t> link </a:t>
            </a:r>
            <a:r>
              <a:rPr lang="es-MX" sz="1200" dirty="0" err="1"/>
              <a:t>to</a:t>
            </a:r>
            <a:r>
              <a:rPr lang="es-MX" sz="1200" dirty="0"/>
              <a:t> </a:t>
            </a:r>
            <a:r>
              <a:rPr lang="es-MX" sz="1200" dirty="0" err="1"/>
              <a:t>practice</a:t>
            </a:r>
            <a:r>
              <a:rPr lang="es-MX" sz="1200" dirty="0"/>
              <a:t>   </a:t>
            </a:r>
            <a:r>
              <a:rPr lang="es-MX" sz="1200" dirty="0">
                <a:hlinkClick r:id="rId3"/>
              </a:rPr>
              <a:t>https://www.liveworksheets.com/dn2954658uz</a:t>
            </a:r>
            <a:endParaRPr lang="es-MX" sz="1200" dirty="0"/>
          </a:p>
          <a:p>
            <a:endParaRPr lang="es-MX" sz="1600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38A0F0EA-DD5A-1C2B-771C-FEF0F85BB4A0}"/>
              </a:ext>
            </a:extLst>
          </p:cNvPr>
          <p:cNvSpPr txBox="1"/>
          <p:nvPr/>
        </p:nvSpPr>
        <p:spPr>
          <a:xfrm>
            <a:off x="6616456" y="69013"/>
            <a:ext cx="2344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/>
              <a:t>Studentbook</a:t>
            </a:r>
            <a:r>
              <a:rPr lang="es-MX" dirty="0"/>
              <a:t> </a:t>
            </a:r>
            <a:r>
              <a:rPr lang="es-MX" dirty="0" err="1"/>
              <a:t>pg</a:t>
            </a:r>
            <a:r>
              <a:rPr lang="es-MX" dirty="0"/>
              <a:t> 27 ex6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A333E5A2-20D5-CB5B-BD71-E510FF7F44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058" t="35567" r="5188" b="14864"/>
          <a:stretch/>
        </p:blipFill>
        <p:spPr>
          <a:xfrm>
            <a:off x="3265250" y="1017031"/>
            <a:ext cx="5695950" cy="3726275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A333E5A2-20D5-CB5B-BD71-E510FF7F44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058" t="19408" r="32570" b="66824"/>
          <a:stretch/>
        </p:blipFill>
        <p:spPr>
          <a:xfrm>
            <a:off x="87813" y="1017031"/>
            <a:ext cx="3015506" cy="3788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318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A52A36A-E149-3B09-34F7-EF0606D0D8E1}"/>
              </a:ext>
            </a:extLst>
          </p:cNvPr>
          <p:cNvSpPr txBox="1"/>
          <p:nvPr/>
        </p:nvSpPr>
        <p:spPr>
          <a:xfrm>
            <a:off x="57150" y="905471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hlinkClick r:id="rId3"/>
              </a:rPr>
              <a:t>https://player.vimeo.com/video/251286273</a:t>
            </a:r>
            <a:endParaRPr lang="en-US" sz="1200" dirty="0"/>
          </a:p>
          <a:p>
            <a:endParaRPr lang="es-MX" sz="1200" dirty="0"/>
          </a:p>
        </p:txBody>
      </p:sp>
      <p:pic>
        <p:nvPicPr>
          <p:cNvPr id="4" name="Elementos multimedia en línea 3" title="L2-15-Adverbs-Frequency">
            <a:hlinkClick r:id="" action="ppaction://media"/>
            <a:extLst>
              <a:ext uri="{FF2B5EF4-FFF2-40B4-BE49-F238E27FC236}">
                <a16:creationId xmlns:a16="http://schemas.microsoft.com/office/drawing/2014/main" id="{3A270CE0-B20C-CFBF-1116-F4582920A78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24684" y="1152373"/>
            <a:ext cx="4203940" cy="3152955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4E75CE77-AE5B-02E3-665A-92700142A042}"/>
              </a:ext>
            </a:extLst>
          </p:cNvPr>
          <p:cNvSpPr txBox="1"/>
          <p:nvPr/>
        </p:nvSpPr>
        <p:spPr>
          <a:xfrm>
            <a:off x="4447316" y="714542"/>
            <a:ext cx="4572000" cy="6124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400" b="1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Conversation 2</a:t>
            </a:r>
          </a:p>
          <a:p>
            <a:pPr algn="l"/>
            <a:r>
              <a:rPr lang="en-US" sz="1400" b="1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Man</a:t>
            </a:r>
            <a:r>
              <a:rPr lang="en-US" sz="1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What do you </a:t>
            </a:r>
            <a:r>
              <a:rPr lang="en-US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_______</a:t>
            </a:r>
            <a:r>
              <a:rPr lang="en-US" sz="1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have for dinner?</a:t>
            </a:r>
            <a:br>
              <a:rPr lang="en-US" sz="1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="1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Woman</a:t>
            </a:r>
            <a:r>
              <a:rPr lang="en-US" sz="1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I try to eat healthy, so I _______ cook vegetables.</a:t>
            </a:r>
            <a:br>
              <a:rPr lang="en-US" sz="1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="1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Man</a:t>
            </a:r>
            <a:r>
              <a:rPr lang="en-US" sz="1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Really. What kind of stuff do you make?</a:t>
            </a:r>
            <a:br>
              <a:rPr lang="en-US" sz="1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="1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Woman</a:t>
            </a:r>
            <a:r>
              <a:rPr lang="en-US" sz="1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_________</a:t>
            </a:r>
            <a:r>
              <a:rPr lang="en-US" sz="1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 make soups. ___________ I make stir-fry.</a:t>
            </a:r>
            <a:br>
              <a:rPr lang="en-US" sz="1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="1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Man</a:t>
            </a:r>
            <a:r>
              <a:rPr lang="en-US" sz="1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Stir-fry! </a:t>
            </a:r>
            <a:r>
              <a:rPr lang="en-US" sz="14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That”s</a:t>
            </a:r>
            <a:r>
              <a:rPr lang="en-US" sz="1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not very healthy.</a:t>
            </a:r>
            <a:br>
              <a:rPr lang="en-US" sz="1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="1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Woman</a:t>
            </a:r>
            <a:r>
              <a:rPr lang="en-US" sz="1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I know, but don't eat not eat it ___________.</a:t>
            </a:r>
          </a:p>
          <a:p>
            <a:pPr algn="l"/>
            <a:endParaRPr lang="en-US" sz="1400" b="0" i="0" dirty="0">
              <a:solidFill>
                <a:srgbClr val="33333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1400" b="1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Conversation 3</a:t>
            </a:r>
          </a:p>
          <a:p>
            <a:pPr algn="l"/>
            <a:r>
              <a:rPr lang="en-US" sz="1400" b="1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Woman</a:t>
            </a:r>
            <a:r>
              <a:rPr lang="en-US" sz="1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Do you take the bus to work?</a:t>
            </a:r>
            <a:br>
              <a:rPr lang="en-US" sz="1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="1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Man</a:t>
            </a:r>
            <a:r>
              <a:rPr lang="en-US" sz="1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No, </a:t>
            </a:r>
            <a:r>
              <a:rPr lang="en-US" sz="14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I__________take</a:t>
            </a:r>
            <a:r>
              <a:rPr lang="en-US" sz="1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the bus. I _________ drive.</a:t>
            </a:r>
            <a:br>
              <a:rPr lang="en-US" sz="1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="1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Woman</a:t>
            </a:r>
            <a:r>
              <a:rPr lang="en-US" sz="1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Yeah, it's so much easier to drive.</a:t>
            </a:r>
            <a:br>
              <a:rPr lang="en-US" sz="1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="1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Man</a:t>
            </a:r>
            <a:r>
              <a:rPr lang="en-US" sz="1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Do you drive to work?</a:t>
            </a:r>
            <a:br>
              <a:rPr lang="en-US" sz="1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="1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Woman</a:t>
            </a:r>
            <a:r>
              <a:rPr lang="en-US" sz="1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Actually, I ________ drive. I _______walk to work. I live near the office.</a:t>
            </a:r>
            <a:br>
              <a:rPr lang="en-US" sz="1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="1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Man</a:t>
            </a:r>
            <a:r>
              <a:rPr lang="en-US" sz="1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Lucky you!</a:t>
            </a:r>
          </a:p>
          <a:p>
            <a:pPr algn="l"/>
            <a:endParaRPr lang="en-US" sz="1400" b="1" i="0" dirty="0">
              <a:solidFill>
                <a:srgbClr val="33333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1400" b="1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Conversation 4</a:t>
            </a:r>
          </a:p>
          <a:p>
            <a:pPr algn="l"/>
            <a:r>
              <a:rPr lang="en-US" sz="1400" b="1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Man</a:t>
            </a:r>
            <a:r>
              <a:rPr lang="en-US" sz="1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Do you ever go to the movies?</a:t>
            </a:r>
            <a:br>
              <a:rPr lang="en-US" sz="1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="1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Woman</a:t>
            </a:r>
            <a:r>
              <a:rPr lang="en-US" sz="1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I </a:t>
            </a:r>
            <a:r>
              <a:rPr lang="en-US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_________</a:t>
            </a:r>
            <a:r>
              <a:rPr lang="en-US" sz="1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do. It is too expensive. Do you?</a:t>
            </a:r>
            <a:br>
              <a:rPr lang="en-US" sz="1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="1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Man</a:t>
            </a:r>
            <a:r>
              <a:rPr lang="en-US" sz="1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No, not </a:t>
            </a:r>
            <a:r>
              <a:rPr lang="en-US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_______</a:t>
            </a:r>
            <a:r>
              <a:rPr lang="en-US" sz="1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I _________ rent DVDs.</a:t>
            </a:r>
            <a:br>
              <a:rPr lang="en-US" sz="1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="1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Woman</a:t>
            </a:r>
            <a:r>
              <a:rPr lang="en-US" sz="1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Really. I </a:t>
            </a:r>
            <a:r>
              <a:rPr lang="en-US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_________</a:t>
            </a:r>
            <a:r>
              <a:rPr lang="en-US" sz="1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do that. I __________ stream movies.</a:t>
            </a:r>
            <a:br>
              <a:rPr lang="en-US" sz="1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="1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Man</a:t>
            </a:r>
            <a:r>
              <a:rPr lang="en-US" sz="1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Nice. Do you have fast Internet?</a:t>
            </a:r>
            <a:br>
              <a:rPr lang="en-US" sz="1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="1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Woman</a:t>
            </a:r>
            <a:r>
              <a:rPr lang="en-US" sz="1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Yeah, ___________ it is fast, but __________ it’s slow.</a:t>
            </a: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F51C3B69-D9B3-0B63-41B8-9A96924D24B6}"/>
              </a:ext>
            </a:extLst>
          </p:cNvPr>
          <p:cNvCxnSpPr/>
          <p:nvPr/>
        </p:nvCxnSpPr>
        <p:spPr>
          <a:xfrm>
            <a:off x="0" y="407961"/>
            <a:ext cx="9144000" cy="0"/>
          </a:xfrm>
          <a:prstGeom prst="line">
            <a:avLst/>
          </a:prstGeom>
          <a:ln w="57150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uadroTexto 7">
            <a:extLst>
              <a:ext uri="{FF2B5EF4-FFF2-40B4-BE49-F238E27FC236}">
                <a16:creationId xmlns:a16="http://schemas.microsoft.com/office/drawing/2014/main" id="{0820B2BE-4D13-F348-EAC1-1F584DBE3D38}"/>
              </a:ext>
            </a:extLst>
          </p:cNvPr>
          <p:cNvSpPr txBox="1"/>
          <p:nvPr/>
        </p:nvSpPr>
        <p:spPr>
          <a:xfrm>
            <a:off x="1" y="-112547"/>
            <a:ext cx="31911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dirty="0" err="1"/>
              <a:t>Grammar</a:t>
            </a:r>
            <a:r>
              <a:rPr lang="es-MX" sz="3200" dirty="0"/>
              <a:t> </a:t>
            </a:r>
            <a:r>
              <a:rPr lang="es-MX" sz="3200" dirty="0" err="1"/>
              <a:t>Practice</a:t>
            </a:r>
            <a:endParaRPr lang="es-MX" sz="3200" b="1" i="1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3C214B61-7B58-38E1-6C5F-EBB7B3385B33}"/>
              </a:ext>
            </a:extLst>
          </p:cNvPr>
          <p:cNvSpPr txBox="1"/>
          <p:nvPr/>
        </p:nvSpPr>
        <p:spPr>
          <a:xfrm>
            <a:off x="38100" y="422154"/>
            <a:ext cx="80300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 err="1"/>
              <a:t>Click</a:t>
            </a:r>
            <a:r>
              <a:rPr lang="es-MX" sz="1600" dirty="0"/>
              <a:t> </a:t>
            </a:r>
            <a:r>
              <a:rPr lang="es-MX" sz="1600" dirty="0" err="1"/>
              <a:t>on</a:t>
            </a:r>
            <a:r>
              <a:rPr lang="es-MX" sz="1600" dirty="0"/>
              <a:t> </a:t>
            </a:r>
            <a:r>
              <a:rPr lang="es-MX" sz="1600" dirty="0" err="1"/>
              <a:t>the</a:t>
            </a:r>
            <a:r>
              <a:rPr lang="es-MX" sz="1600" dirty="0"/>
              <a:t> </a:t>
            </a:r>
            <a:r>
              <a:rPr lang="es-MX" sz="1600" dirty="0" err="1"/>
              <a:t>following</a:t>
            </a:r>
            <a:r>
              <a:rPr lang="es-MX" sz="1600" dirty="0"/>
              <a:t> link </a:t>
            </a:r>
            <a:r>
              <a:rPr lang="es-MX" sz="1600" dirty="0" err="1"/>
              <a:t>to</a:t>
            </a:r>
            <a:r>
              <a:rPr lang="es-MX" sz="1600" dirty="0"/>
              <a:t> </a:t>
            </a:r>
            <a:r>
              <a:rPr lang="es-MX" sz="1600" dirty="0" err="1"/>
              <a:t>watch</a:t>
            </a:r>
            <a:r>
              <a:rPr lang="es-MX" sz="1600" dirty="0"/>
              <a:t> and listen </a:t>
            </a:r>
            <a:r>
              <a:rPr lang="es-MX" sz="1600" dirty="0" err="1"/>
              <a:t>four</a:t>
            </a:r>
            <a:r>
              <a:rPr lang="es-MX" sz="1600" dirty="0"/>
              <a:t> </a:t>
            </a:r>
            <a:r>
              <a:rPr lang="es-MX" sz="1600" dirty="0" err="1"/>
              <a:t>conversations</a:t>
            </a:r>
            <a:r>
              <a:rPr lang="es-MX" sz="1600" dirty="0"/>
              <a:t>. </a:t>
            </a:r>
          </a:p>
          <a:p>
            <a:r>
              <a:rPr lang="es-MX" sz="1600" dirty="0" err="1"/>
              <a:t>Follow</a:t>
            </a:r>
            <a:r>
              <a:rPr lang="es-MX" sz="1600" dirty="0"/>
              <a:t> </a:t>
            </a:r>
            <a:r>
              <a:rPr lang="es-MX" sz="1600" dirty="0" err="1"/>
              <a:t>the</a:t>
            </a:r>
            <a:r>
              <a:rPr lang="es-MX" sz="1600" dirty="0"/>
              <a:t> </a:t>
            </a:r>
            <a:r>
              <a:rPr lang="es-MX" sz="1600" dirty="0" err="1"/>
              <a:t>conversation</a:t>
            </a:r>
            <a:r>
              <a:rPr lang="es-MX" sz="1600" dirty="0"/>
              <a:t> and </a:t>
            </a:r>
            <a:r>
              <a:rPr lang="es-MX" sz="1600" dirty="0" err="1"/>
              <a:t>fill</a:t>
            </a:r>
            <a:r>
              <a:rPr lang="es-MX" sz="1600" dirty="0"/>
              <a:t> in </a:t>
            </a:r>
            <a:r>
              <a:rPr lang="es-MX" sz="1600" dirty="0" err="1"/>
              <a:t>the</a:t>
            </a:r>
            <a:r>
              <a:rPr lang="es-MX" sz="1600" dirty="0"/>
              <a:t> </a:t>
            </a:r>
            <a:r>
              <a:rPr lang="es-MX" sz="1600" dirty="0" err="1"/>
              <a:t>blanks</a:t>
            </a:r>
            <a:endParaRPr lang="es-MX" sz="1600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80FEAD2-18E3-C938-8E9E-F813D7E3C600}"/>
              </a:ext>
            </a:extLst>
          </p:cNvPr>
          <p:cNvSpPr txBox="1"/>
          <p:nvPr/>
        </p:nvSpPr>
        <p:spPr>
          <a:xfrm>
            <a:off x="38100" y="4318754"/>
            <a:ext cx="4328624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400" b="1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Conversation 1</a:t>
            </a:r>
          </a:p>
          <a:p>
            <a:pPr algn="l"/>
            <a:r>
              <a:rPr lang="en-US" sz="1400" b="1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Man</a:t>
            </a:r>
            <a:r>
              <a:rPr lang="en-US" sz="1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What do you do on the weekend?</a:t>
            </a:r>
            <a:br>
              <a:rPr lang="en-US" sz="1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="1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Woman</a:t>
            </a:r>
            <a:r>
              <a:rPr lang="en-US" sz="1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I ________ stay home, but _________ I go out.</a:t>
            </a:r>
            <a:br>
              <a:rPr lang="en-US" sz="1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="1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Man</a:t>
            </a:r>
            <a:r>
              <a:rPr lang="en-US" sz="1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Oh, where do you go?</a:t>
            </a:r>
            <a:br>
              <a:rPr lang="en-US" sz="1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="1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Woman</a:t>
            </a:r>
            <a:r>
              <a:rPr lang="en-US" sz="1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________ I go to the beach. ___________ I go to the park.</a:t>
            </a:r>
            <a:br>
              <a:rPr lang="en-US" sz="1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="1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Man</a:t>
            </a:r>
            <a:r>
              <a:rPr lang="en-US" sz="1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I </a:t>
            </a:r>
            <a:r>
              <a:rPr lang="en-US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______</a:t>
            </a:r>
            <a:r>
              <a:rPr lang="en-US" sz="1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go there too. Do you ever go to the lake?</a:t>
            </a:r>
            <a:br>
              <a:rPr lang="en-US" sz="1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="1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Woman</a:t>
            </a:r>
            <a:r>
              <a:rPr lang="en-US" sz="1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No, very </a:t>
            </a:r>
            <a:r>
              <a:rPr lang="en-US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__________</a:t>
            </a:r>
            <a:r>
              <a:rPr lang="en-US" sz="1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It is too far from house.</a:t>
            </a:r>
            <a:endParaRPr lang="es-MX" sz="1400" dirty="0"/>
          </a:p>
        </p:txBody>
      </p:sp>
    </p:spTree>
    <p:extLst>
      <p:ext uri="{BB962C8B-B14F-4D97-AF65-F5344CB8AC3E}">
        <p14:creationId xmlns:p14="http://schemas.microsoft.com/office/powerpoint/2010/main" val="4219431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477</TotalTime>
  <Words>911</Words>
  <Application>Microsoft Office PowerPoint</Application>
  <PresentationFormat>Carta (216 x 279 mm)</PresentationFormat>
  <Paragraphs>96</Paragraphs>
  <Slides>11</Slides>
  <Notes>0</Notes>
  <HiddenSlides>0</HiddenSlides>
  <MMClips>2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MAYELA ALEJANDRA DEL CARMEN GAONA GARCIA</dc:creator>
  <cp:lastModifiedBy>MAYELA ALEJANDRA DEL CARMEN GAONA GARCIA</cp:lastModifiedBy>
  <cp:revision>19</cp:revision>
  <dcterms:created xsi:type="dcterms:W3CDTF">2022-12-02T16:32:45Z</dcterms:created>
  <dcterms:modified xsi:type="dcterms:W3CDTF">2023-01-04T15:52:06Z</dcterms:modified>
</cp:coreProperties>
</file>