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9" r:id="rId3"/>
    <p:sldId id="297" r:id="rId4"/>
    <p:sldId id="304" r:id="rId5"/>
    <p:sldId id="272" r:id="rId6"/>
    <p:sldId id="273" r:id="rId7"/>
    <p:sldId id="274" r:id="rId8"/>
    <p:sldId id="294" r:id="rId9"/>
    <p:sldId id="305" r:id="rId10"/>
    <p:sldId id="298" r:id="rId11"/>
    <p:sldId id="306" r:id="rId12"/>
    <p:sldId id="257" r:id="rId13"/>
    <p:sldId id="299" r:id="rId14"/>
    <p:sldId id="309" r:id="rId15"/>
    <p:sldId id="258" r:id="rId16"/>
    <p:sldId id="266" r:id="rId17"/>
    <p:sldId id="301" r:id="rId18"/>
    <p:sldId id="267" r:id="rId19"/>
    <p:sldId id="269" r:id="rId20"/>
    <p:sldId id="278" r:id="rId21"/>
    <p:sldId id="279" r:id="rId22"/>
    <p:sldId id="280" r:id="rId23"/>
    <p:sldId id="303" r:id="rId24"/>
    <p:sldId id="307" r:id="rId25"/>
    <p:sldId id="295" r:id="rId26"/>
    <p:sldId id="308" r:id="rId27"/>
    <p:sldId id="296" r:id="rId2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2456" autoAdjust="0"/>
  </p:normalViewPr>
  <p:slideViewPr>
    <p:cSldViewPr snapToGrid="0">
      <p:cViewPr varScale="1">
        <p:scale>
          <a:sx n="39" d="100"/>
          <a:sy n="39" d="100"/>
        </p:scale>
        <p:origin x="1147"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B599DF-CEA9-476E-9EF5-59320505CE13}" type="datetimeFigureOut">
              <a:rPr lang="es-MX" smtClean="0"/>
              <a:t>09/02/2023</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69D7BF-6BD7-4536-93AA-83767DAEC350}" type="slidenum">
              <a:rPr lang="es-MX" smtClean="0"/>
              <a:t>‹Nº›</a:t>
            </a:fld>
            <a:endParaRPr lang="es-MX"/>
          </a:p>
        </p:txBody>
      </p:sp>
    </p:spTree>
    <p:extLst>
      <p:ext uri="{BB962C8B-B14F-4D97-AF65-F5344CB8AC3E}">
        <p14:creationId xmlns:p14="http://schemas.microsoft.com/office/powerpoint/2010/main" val="2100521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5269D7BF-6BD7-4536-93AA-83767DAEC350}" type="slidenum">
              <a:rPr lang="es-MX" smtClean="0"/>
              <a:t>1</a:t>
            </a:fld>
            <a:endParaRPr lang="es-MX"/>
          </a:p>
        </p:txBody>
      </p:sp>
    </p:spTree>
    <p:extLst>
      <p:ext uri="{BB962C8B-B14F-4D97-AF65-F5344CB8AC3E}">
        <p14:creationId xmlns:p14="http://schemas.microsoft.com/office/powerpoint/2010/main" val="27778607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16</a:t>
            </a:fld>
            <a:endParaRPr lang="es-ES" dirty="0"/>
          </a:p>
        </p:txBody>
      </p:sp>
    </p:spTree>
    <p:extLst>
      <p:ext uri="{BB962C8B-B14F-4D97-AF65-F5344CB8AC3E}">
        <p14:creationId xmlns:p14="http://schemas.microsoft.com/office/powerpoint/2010/main" val="11151370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17</a:t>
            </a:fld>
            <a:endParaRPr lang="es-ES" dirty="0"/>
          </a:p>
        </p:txBody>
      </p:sp>
    </p:spTree>
    <p:extLst>
      <p:ext uri="{BB962C8B-B14F-4D97-AF65-F5344CB8AC3E}">
        <p14:creationId xmlns:p14="http://schemas.microsoft.com/office/powerpoint/2010/main" val="2308318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18</a:t>
            </a:fld>
            <a:endParaRPr lang="es-ES" dirty="0"/>
          </a:p>
        </p:txBody>
      </p:sp>
    </p:spTree>
    <p:extLst>
      <p:ext uri="{BB962C8B-B14F-4D97-AF65-F5344CB8AC3E}">
        <p14:creationId xmlns:p14="http://schemas.microsoft.com/office/powerpoint/2010/main" val="23501252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19</a:t>
            </a:fld>
            <a:endParaRPr lang="es-ES" dirty="0"/>
          </a:p>
        </p:txBody>
      </p:sp>
    </p:spTree>
    <p:extLst>
      <p:ext uri="{BB962C8B-B14F-4D97-AF65-F5344CB8AC3E}">
        <p14:creationId xmlns:p14="http://schemas.microsoft.com/office/powerpoint/2010/main" val="15648238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20</a:t>
            </a:fld>
            <a:endParaRPr lang="es-ES" dirty="0"/>
          </a:p>
        </p:txBody>
      </p:sp>
    </p:spTree>
    <p:extLst>
      <p:ext uri="{BB962C8B-B14F-4D97-AF65-F5344CB8AC3E}">
        <p14:creationId xmlns:p14="http://schemas.microsoft.com/office/powerpoint/2010/main" val="38108908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21</a:t>
            </a:fld>
            <a:endParaRPr lang="es-ES" dirty="0"/>
          </a:p>
        </p:txBody>
      </p:sp>
    </p:spTree>
    <p:extLst>
      <p:ext uri="{BB962C8B-B14F-4D97-AF65-F5344CB8AC3E}">
        <p14:creationId xmlns:p14="http://schemas.microsoft.com/office/powerpoint/2010/main" val="7140079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22</a:t>
            </a:fld>
            <a:endParaRPr lang="es-ES" dirty="0"/>
          </a:p>
        </p:txBody>
      </p:sp>
    </p:spTree>
    <p:extLst>
      <p:ext uri="{BB962C8B-B14F-4D97-AF65-F5344CB8AC3E}">
        <p14:creationId xmlns:p14="http://schemas.microsoft.com/office/powerpoint/2010/main" val="10593599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23</a:t>
            </a:fld>
            <a:endParaRPr lang="es-ES" dirty="0"/>
          </a:p>
        </p:txBody>
      </p:sp>
    </p:spTree>
    <p:extLst>
      <p:ext uri="{BB962C8B-B14F-4D97-AF65-F5344CB8AC3E}">
        <p14:creationId xmlns:p14="http://schemas.microsoft.com/office/powerpoint/2010/main" val="39697984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25</a:t>
            </a:fld>
            <a:endParaRPr lang="es-ES" dirty="0"/>
          </a:p>
        </p:txBody>
      </p:sp>
    </p:spTree>
    <p:extLst>
      <p:ext uri="{BB962C8B-B14F-4D97-AF65-F5344CB8AC3E}">
        <p14:creationId xmlns:p14="http://schemas.microsoft.com/office/powerpoint/2010/main" val="25432525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5269D7BF-6BD7-4536-93AA-83767DAEC350}" type="slidenum">
              <a:rPr lang="es-MX" smtClean="0"/>
              <a:t>26</a:t>
            </a:fld>
            <a:endParaRPr lang="es-MX"/>
          </a:p>
        </p:txBody>
      </p:sp>
    </p:spTree>
    <p:extLst>
      <p:ext uri="{BB962C8B-B14F-4D97-AF65-F5344CB8AC3E}">
        <p14:creationId xmlns:p14="http://schemas.microsoft.com/office/powerpoint/2010/main" val="3672419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5</a:t>
            </a:fld>
            <a:endParaRPr lang="es-ES" dirty="0"/>
          </a:p>
        </p:txBody>
      </p:sp>
    </p:spTree>
    <p:extLst>
      <p:ext uri="{BB962C8B-B14F-4D97-AF65-F5344CB8AC3E}">
        <p14:creationId xmlns:p14="http://schemas.microsoft.com/office/powerpoint/2010/main" val="34471032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6</a:t>
            </a:fld>
            <a:endParaRPr lang="es-ES" dirty="0"/>
          </a:p>
        </p:txBody>
      </p:sp>
    </p:spTree>
    <p:extLst>
      <p:ext uri="{BB962C8B-B14F-4D97-AF65-F5344CB8AC3E}">
        <p14:creationId xmlns:p14="http://schemas.microsoft.com/office/powerpoint/2010/main" val="1032995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7</a:t>
            </a:fld>
            <a:endParaRPr lang="es-ES" dirty="0"/>
          </a:p>
        </p:txBody>
      </p:sp>
    </p:spTree>
    <p:extLst>
      <p:ext uri="{BB962C8B-B14F-4D97-AF65-F5344CB8AC3E}">
        <p14:creationId xmlns:p14="http://schemas.microsoft.com/office/powerpoint/2010/main" val="5685265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5269D7BF-6BD7-4536-93AA-83767DAEC350}" type="slidenum">
              <a:rPr lang="es-MX" smtClean="0"/>
              <a:t>10</a:t>
            </a:fld>
            <a:endParaRPr lang="es-MX"/>
          </a:p>
        </p:txBody>
      </p:sp>
    </p:spTree>
    <p:extLst>
      <p:ext uri="{BB962C8B-B14F-4D97-AF65-F5344CB8AC3E}">
        <p14:creationId xmlns:p14="http://schemas.microsoft.com/office/powerpoint/2010/main" val="3136566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12</a:t>
            </a:fld>
            <a:endParaRPr lang="es-ES" dirty="0"/>
          </a:p>
        </p:txBody>
      </p:sp>
    </p:spTree>
    <p:extLst>
      <p:ext uri="{BB962C8B-B14F-4D97-AF65-F5344CB8AC3E}">
        <p14:creationId xmlns:p14="http://schemas.microsoft.com/office/powerpoint/2010/main" val="3540314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13</a:t>
            </a:fld>
            <a:endParaRPr lang="es-ES" dirty="0"/>
          </a:p>
        </p:txBody>
      </p:sp>
    </p:spTree>
    <p:extLst>
      <p:ext uri="{BB962C8B-B14F-4D97-AF65-F5344CB8AC3E}">
        <p14:creationId xmlns:p14="http://schemas.microsoft.com/office/powerpoint/2010/main" val="3212853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14</a:t>
            </a:fld>
            <a:endParaRPr lang="es-ES" dirty="0"/>
          </a:p>
        </p:txBody>
      </p:sp>
    </p:spTree>
    <p:extLst>
      <p:ext uri="{BB962C8B-B14F-4D97-AF65-F5344CB8AC3E}">
        <p14:creationId xmlns:p14="http://schemas.microsoft.com/office/powerpoint/2010/main" val="29120015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15</a:t>
            </a:fld>
            <a:endParaRPr lang="es-ES" dirty="0"/>
          </a:p>
        </p:txBody>
      </p:sp>
    </p:spTree>
    <p:extLst>
      <p:ext uri="{BB962C8B-B14F-4D97-AF65-F5344CB8AC3E}">
        <p14:creationId xmlns:p14="http://schemas.microsoft.com/office/powerpoint/2010/main" val="1279861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C8F4FABC-93A8-463A-883D-ED0D9CEFCB18}" type="datetimeFigureOut">
              <a:rPr lang="es-MX" smtClean="0"/>
              <a:t>09/02/2023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1368372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C8F4FABC-93A8-463A-883D-ED0D9CEFCB18}" type="datetimeFigureOut">
              <a:rPr lang="es-MX" smtClean="0"/>
              <a:t>09/02/2023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214959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C8F4FABC-93A8-463A-883D-ED0D9CEFCB18}" type="datetimeFigureOut">
              <a:rPr lang="es-MX" smtClean="0"/>
              <a:t>09/02/2023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230631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C8F4FABC-93A8-463A-883D-ED0D9CEFCB18}" type="datetimeFigureOut">
              <a:rPr lang="es-MX" smtClean="0"/>
              <a:t>09/02/2023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2132775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C8F4FABC-93A8-463A-883D-ED0D9CEFCB18}" type="datetimeFigureOut">
              <a:rPr lang="es-MX" smtClean="0"/>
              <a:t>09/02/2023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2805563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C8F4FABC-93A8-463A-883D-ED0D9CEFCB18}" type="datetimeFigureOut">
              <a:rPr lang="es-MX" smtClean="0"/>
              <a:t>09/02/2023</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1302681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C8F4FABC-93A8-463A-883D-ED0D9CEFCB18}" type="datetimeFigureOut">
              <a:rPr lang="es-MX" smtClean="0"/>
              <a:t>09/02/2023</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3121765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C8F4FABC-93A8-463A-883D-ED0D9CEFCB18}" type="datetimeFigureOut">
              <a:rPr lang="es-MX" smtClean="0"/>
              <a:t>09/02/2023</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1931326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8F4FABC-93A8-463A-883D-ED0D9CEFCB18}" type="datetimeFigureOut">
              <a:rPr lang="es-MX" smtClean="0"/>
              <a:t>09/02/2023</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3254168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C8F4FABC-93A8-463A-883D-ED0D9CEFCB18}" type="datetimeFigureOut">
              <a:rPr lang="es-MX" smtClean="0"/>
              <a:t>09/02/2023</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196768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C8F4FABC-93A8-463A-883D-ED0D9CEFCB18}" type="datetimeFigureOut">
              <a:rPr lang="es-MX" smtClean="0"/>
              <a:t>09/02/2023</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3887491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F4FABC-93A8-463A-883D-ED0D9CEFCB18}" type="datetimeFigureOut">
              <a:rPr lang="es-MX" smtClean="0"/>
              <a:t>09/02/2023</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39EB7D-A1D2-4038-9DA7-89296893C43E}" type="slidenum">
              <a:rPr lang="es-MX" smtClean="0"/>
              <a:t>‹Nº›</a:t>
            </a:fld>
            <a:endParaRPr lang="es-MX"/>
          </a:p>
        </p:txBody>
      </p:sp>
    </p:spTree>
    <p:extLst>
      <p:ext uri="{BB962C8B-B14F-4D97-AF65-F5344CB8AC3E}">
        <p14:creationId xmlns:p14="http://schemas.microsoft.com/office/powerpoint/2010/main" val="1209870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87680" y="48359"/>
            <a:ext cx="10972800" cy="6986528"/>
          </a:xfrm>
          <a:prstGeom prst="rect">
            <a:avLst/>
          </a:prstGeom>
        </p:spPr>
        <p:txBody>
          <a:bodyPr wrap="square">
            <a:spAutoFit/>
          </a:bodyPr>
          <a:lstStyle/>
          <a:p>
            <a:pPr lvl="0" algn="ctr"/>
            <a:r>
              <a:rPr lang="es-ES_tradnl" altLang="es-ES" sz="2800" dirty="0">
                <a:ea typeface="Calibri" panose="020F0502020204030204" pitchFamily="34" charset="0"/>
                <a:cs typeface="Arial" panose="020B0604020202020204" pitchFamily="34" charset="0"/>
              </a:rPr>
              <a:t>Escuela Normal de Educación Preescolar</a:t>
            </a:r>
            <a:endParaRPr lang="es-ES" altLang="es-ES" sz="2800" dirty="0">
              <a:cs typeface="Arial" panose="020B0604020202020204" pitchFamily="34" charset="0"/>
            </a:endParaRPr>
          </a:p>
          <a:p>
            <a:pPr lvl="0" algn="ctr"/>
            <a:endParaRPr lang="es-ES_tradnl" altLang="es-ES" sz="1200" b="1" dirty="0">
              <a:ea typeface="Calibri" panose="020F0502020204030204" pitchFamily="34" charset="0"/>
              <a:cs typeface="Arial" panose="020B0604020202020204" pitchFamily="34" charset="0"/>
            </a:endParaRPr>
          </a:p>
          <a:p>
            <a:pPr lvl="0" algn="ctr"/>
            <a:r>
              <a:rPr lang="es-ES_tradnl" altLang="es-ES" sz="2400" b="1" dirty="0">
                <a:ea typeface="Calibri" panose="020F0502020204030204" pitchFamily="34" charset="0"/>
                <a:cs typeface="Arial" panose="020B0604020202020204" pitchFamily="34" charset="0"/>
              </a:rPr>
              <a:t>Encuadre </a:t>
            </a:r>
          </a:p>
          <a:p>
            <a:pPr lvl="0" algn="ctr"/>
            <a:endParaRPr lang="es-ES_tradnl" altLang="es-ES" sz="900" b="1" dirty="0">
              <a:cs typeface="Arial" panose="020B0604020202020204" pitchFamily="34" charset="0"/>
            </a:endParaRPr>
          </a:p>
          <a:p>
            <a:pPr lvl="0" algn="ctr"/>
            <a:endParaRPr lang="es-ES_tradnl" altLang="es-ES" sz="900" b="1" dirty="0">
              <a:cs typeface="Arial" panose="020B0604020202020204" pitchFamily="34" charset="0"/>
            </a:endParaRPr>
          </a:p>
          <a:p>
            <a:pPr lvl="0" algn="ctr"/>
            <a:r>
              <a:rPr lang="es-ES_tradnl" altLang="es-ES" sz="2800" dirty="0">
                <a:cs typeface="Arial" panose="020B0604020202020204" pitchFamily="34" charset="0"/>
              </a:rPr>
              <a:t>Licenciatura en Educación Preescolar</a:t>
            </a:r>
          </a:p>
          <a:p>
            <a:pPr lvl="0" algn="ctr"/>
            <a:endParaRPr lang="es-ES_tradnl" altLang="es-ES" sz="900" dirty="0">
              <a:cs typeface="Arial" panose="020B0604020202020204" pitchFamily="34" charset="0"/>
            </a:endParaRPr>
          </a:p>
          <a:p>
            <a:pPr lvl="0" algn="ctr"/>
            <a:r>
              <a:rPr lang="es-ES_tradnl" altLang="es-ES" sz="2800" dirty="0" smtClean="0">
                <a:cs typeface="Arial" panose="020B0604020202020204" pitchFamily="34" charset="0"/>
              </a:rPr>
              <a:t>Sexto Semestre</a:t>
            </a:r>
            <a:endParaRPr lang="es-ES_tradnl" altLang="es-ES" sz="2800" dirty="0">
              <a:cs typeface="Arial" panose="020B0604020202020204" pitchFamily="34" charset="0"/>
            </a:endParaRPr>
          </a:p>
          <a:p>
            <a:pPr lvl="0" algn="ctr"/>
            <a:endParaRPr lang="es-ES" altLang="es-ES" sz="1400" dirty="0"/>
          </a:p>
          <a:p>
            <a:pPr lvl="0" algn="ctr"/>
            <a:r>
              <a:rPr lang="es-ES_tradnl" altLang="es-ES" sz="1600" dirty="0">
                <a:ea typeface="Calibri" panose="020F0502020204030204" pitchFamily="34" charset="0"/>
                <a:cs typeface="Arial" panose="020B0604020202020204" pitchFamily="34" charset="0"/>
              </a:rPr>
              <a:t> </a:t>
            </a:r>
            <a:r>
              <a:rPr lang="es-ES_tradnl" altLang="es-ES" sz="3200" dirty="0">
                <a:ea typeface="Calibri" panose="020F0502020204030204" pitchFamily="34" charset="0"/>
                <a:cs typeface="Arial" panose="020B0604020202020204" pitchFamily="34" charset="0"/>
              </a:rPr>
              <a:t>Seminario -taller: </a:t>
            </a:r>
          </a:p>
          <a:p>
            <a:pPr lvl="0" algn="ctr"/>
            <a:r>
              <a:rPr lang="es-ES_tradnl" altLang="es-ES" sz="3200" dirty="0" smtClean="0">
                <a:ea typeface="Calibri" panose="020F0502020204030204" pitchFamily="34" charset="0"/>
                <a:cs typeface="Arial" panose="020B0604020202020204" pitchFamily="34" charset="0"/>
              </a:rPr>
              <a:t>Trabajo docente y proyectos de mejora escolar. </a:t>
            </a:r>
            <a:endParaRPr lang="es-ES_tradnl" altLang="es-ES" sz="3200" dirty="0">
              <a:ea typeface="Calibri" panose="020F0502020204030204" pitchFamily="34" charset="0"/>
              <a:cs typeface="Arial" panose="020B0604020202020204" pitchFamily="34" charset="0"/>
            </a:endParaRPr>
          </a:p>
          <a:p>
            <a:pPr lvl="0" algn="ctr"/>
            <a:endParaRPr lang="es-ES_tradnl" altLang="es-ES" sz="3200" dirty="0">
              <a:ea typeface="Calibri" panose="020F0502020204030204" pitchFamily="34" charset="0"/>
              <a:cs typeface="Arial" panose="020B0604020202020204" pitchFamily="34" charset="0"/>
            </a:endParaRPr>
          </a:p>
          <a:p>
            <a:pPr lvl="0"/>
            <a:r>
              <a:rPr lang="es-ES_tradnl" altLang="es-ES" sz="2800" dirty="0">
                <a:ea typeface="Calibri" panose="020F0502020204030204" pitchFamily="34" charset="0"/>
                <a:cs typeface="Arial" panose="020B0604020202020204" pitchFamily="34" charset="0"/>
              </a:rPr>
              <a:t>                                            Mtro.    Gerardo Garza Alcalá</a:t>
            </a:r>
          </a:p>
          <a:p>
            <a:r>
              <a:rPr lang="es-ES_tradnl" altLang="es-ES" sz="2800" dirty="0">
                <a:ea typeface="Calibri" panose="020F0502020204030204" pitchFamily="34" charset="0"/>
                <a:cs typeface="Arial" panose="020B0604020202020204" pitchFamily="34" charset="0"/>
              </a:rPr>
              <a:t>                                            Mtra.    </a:t>
            </a:r>
            <a:r>
              <a:rPr lang="es-ES_tradnl" altLang="es-ES" sz="2800" dirty="0" smtClean="0">
                <a:ea typeface="Calibri" panose="020F0502020204030204" pitchFamily="34" charset="0"/>
                <a:cs typeface="Arial" panose="020B0604020202020204" pitchFamily="34" charset="0"/>
              </a:rPr>
              <a:t>Edith Araceli  </a:t>
            </a:r>
            <a:r>
              <a:rPr lang="es-ES_tradnl" altLang="es-ES" sz="2800" dirty="0">
                <a:ea typeface="Calibri" panose="020F0502020204030204" pitchFamily="34" charset="0"/>
                <a:cs typeface="Arial" panose="020B0604020202020204" pitchFamily="34" charset="0"/>
              </a:rPr>
              <a:t>Martínez </a:t>
            </a:r>
            <a:r>
              <a:rPr lang="es-ES_tradnl" altLang="es-ES" sz="2800" dirty="0" smtClean="0">
                <a:ea typeface="Calibri" panose="020F0502020204030204" pitchFamily="34" charset="0"/>
                <a:cs typeface="Arial" panose="020B0604020202020204" pitchFamily="34" charset="0"/>
              </a:rPr>
              <a:t> Silva </a:t>
            </a:r>
            <a:endParaRPr lang="es-ES_tradnl" altLang="es-ES" sz="2800" dirty="0">
              <a:ea typeface="Calibri" panose="020F0502020204030204" pitchFamily="34" charset="0"/>
              <a:cs typeface="Arial" panose="020B0604020202020204" pitchFamily="34" charset="0"/>
            </a:endParaRPr>
          </a:p>
          <a:p>
            <a:pPr lvl="0"/>
            <a:r>
              <a:rPr lang="es-ES_tradnl" altLang="es-ES" sz="2800" dirty="0">
                <a:ea typeface="Calibri" panose="020F0502020204030204" pitchFamily="34" charset="0"/>
                <a:cs typeface="Arial" panose="020B0604020202020204" pitchFamily="34" charset="0"/>
              </a:rPr>
              <a:t>                                            Mtra.    Eva Fabiola Ruiz </a:t>
            </a:r>
            <a:r>
              <a:rPr lang="es-ES_tradnl" altLang="es-ES" sz="2800" dirty="0" err="1">
                <a:ea typeface="Calibri" panose="020F0502020204030204" pitchFamily="34" charset="0"/>
                <a:cs typeface="Arial" panose="020B0604020202020204" pitchFamily="34" charset="0"/>
              </a:rPr>
              <a:t>Pradis</a:t>
            </a:r>
            <a:endParaRPr lang="es-ES_tradnl" altLang="es-ES" sz="2800" dirty="0">
              <a:ea typeface="Calibri" panose="020F0502020204030204" pitchFamily="34" charset="0"/>
              <a:cs typeface="Arial" panose="020B0604020202020204" pitchFamily="34" charset="0"/>
            </a:endParaRPr>
          </a:p>
          <a:p>
            <a:pPr lvl="0"/>
            <a:endParaRPr lang="es-ES_tradnl" altLang="es-ES" sz="2800" dirty="0">
              <a:ea typeface="Calibri" panose="020F0502020204030204" pitchFamily="34" charset="0"/>
              <a:cs typeface="Arial" panose="020B0604020202020204" pitchFamily="34" charset="0"/>
            </a:endParaRPr>
          </a:p>
          <a:p>
            <a:pPr lvl="0"/>
            <a:r>
              <a:rPr lang="es-ES_tradnl" altLang="es-ES" sz="2800" dirty="0">
                <a:ea typeface="Calibri" panose="020F0502020204030204" pitchFamily="34" charset="0"/>
                <a:cs typeface="Arial" panose="020B0604020202020204" pitchFamily="34" charset="0"/>
              </a:rPr>
              <a:t>       </a:t>
            </a:r>
            <a:r>
              <a:rPr lang="es-ES_tradnl" altLang="es-ES" sz="2400" dirty="0">
                <a:ea typeface="Calibri" panose="020F0502020204030204" pitchFamily="34" charset="0"/>
                <a:cs typeface="Arial" panose="020B0604020202020204" pitchFamily="34" charset="0"/>
              </a:rPr>
              <a:t>Saltillo, </a:t>
            </a:r>
            <a:r>
              <a:rPr lang="es-ES_tradnl" altLang="es-ES" sz="2400" dirty="0" smtClean="0">
                <a:ea typeface="Calibri" panose="020F0502020204030204" pitchFamily="34" charset="0"/>
                <a:cs typeface="Arial" panose="020B0604020202020204" pitchFamily="34" charset="0"/>
              </a:rPr>
              <a:t>Coahuila de Zaragoza. </a:t>
            </a:r>
            <a:r>
              <a:rPr lang="es-ES_tradnl" altLang="es-ES" sz="2400" dirty="0">
                <a:ea typeface="Calibri" panose="020F0502020204030204" pitchFamily="34" charset="0"/>
                <a:cs typeface="Arial" panose="020B0604020202020204" pitchFamily="34" charset="0"/>
              </a:rPr>
              <a:t>México.    </a:t>
            </a:r>
            <a:r>
              <a:rPr lang="es-ES_tradnl" altLang="es-ES" sz="2400" dirty="0" smtClean="0">
                <a:ea typeface="Calibri" panose="020F0502020204030204" pitchFamily="34" charset="0"/>
                <a:cs typeface="Arial" panose="020B0604020202020204" pitchFamily="34" charset="0"/>
              </a:rPr>
              <a:t>                                Febrero  2023</a:t>
            </a:r>
            <a:endParaRPr lang="es-ES_tradnl" altLang="es-ES" sz="2400" dirty="0">
              <a:ea typeface="Calibri" panose="020F0502020204030204" pitchFamily="34" charset="0"/>
              <a:cs typeface="Arial" panose="020B0604020202020204" pitchFamily="34" charset="0"/>
            </a:endParaRPr>
          </a:p>
          <a:p>
            <a:pPr lvl="0" algn="ctr"/>
            <a:endParaRPr lang="es-ES_tradnl" altLang="es-ES" sz="1400" b="1" dirty="0">
              <a:ea typeface="Calibri" panose="020F0502020204030204" pitchFamily="34" charset="0"/>
              <a:cs typeface="Arial" panose="020B0604020202020204" pitchFamily="34" charset="0"/>
            </a:endParaRPr>
          </a:p>
          <a:p>
            <a:pPr lvl="0" algn="ctr"/>
            <a:r>
              <a:rPr lang="es-ES_tradnl" altLang="es-ES" sz="2800" b="1" dirty="0">
                <a:ea typeface="Calibri" panose="020F0502020204030204" pitchFamily="34" charset="0"/>
                <a:cs typeface="Arial" panose="020B0604020202020204" pitchFamily="34" charset="0"/>
              </a:rPr>
              <a:t>                                                                          </a:t>
            </a:r>
            <a:endParaRPr lang="es-ES_tradnl" altLang="es-ES" sz="2800" dirty="0">
              <a:ea typeface="Calibri" panose="020F0502020204030204" pitchFamily="34" charset="0"/>
              <a:cs typeface="Arial" panose="020B0604020202020204" pitchFamily="34" charset="0"/>
            </a:endParaRPr>
          </a:p>
          <a:p>
            <a:pPr lvl="0" algn="ctr"/>
            <a:endParaRPr kumimoji="0" lang="es-ES" altLang="es-ES" sz="900" b="0" i="0" u="none" strike="noStrike" cap="none" normalizeH="0" baseline="0" dirty="0">
              <a:ln>
                <a:noFill/>
              </a:ln>
              <a:solidFill>
                <a:schemeClr val="tx1"/>
              </a:solidFill>
              <a:effectLst/>
            </a:endParaRPr>
          </a:p>
        </p:txBody>
      </p:sp>
      <p:pic>
        <p:nvPicPr>
          <p:cNvPr id="1026" name="0 Image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1439" y="137809"/>
            <a:ext cx="6572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n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8" name="CuadroTexto 7"/>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5">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69797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52400" y="79879"/>
            <a:ext cx="11887199" cy="5509200"/>
          </a:xfrm>
          <a:prstGeom prst="rect">
            <a:avLst/>
          </a:prstGeom>
        </p:spPr>
        <p:txBody>
          <a:bodyPr wrap="square">
            <a:spAutoFit/>
          </a:bodyPr>
          <a:lstStyle/>
          <a:p>
            <a:pPr lvl="0" algn="ctr"/>
            <a:r>
              <a:rPr lang="es-ES_tradnl" altLang="es-ES" sz="2800" dirty="0">
                <a:ea typeface="Calibri" panose="020F0502020204030204" pitchFamily="34" charset="0"/>
                <a:cs typeface="Arial" panose="020B0604020202020204" pitchFamily="34" charset="0"/>
              </a:rPr>
              <a:t>Escuela Normal de Educación Preescolar</a:t>
            </a:r>
            <a:endParaRPr lang="es-ES" altLang="es-ES" sz="2800" dirty="0">
              <a:cs typeface="Arial" panose="020B0604020202020204" pitchFamily="34" charset="0"/>
            </a:endParaRPr>
          </a:p>
          <a:p>
            <a:pPr lvl="0" algn="ctr"/>
            <a:endParaRPr lang="es-ES_tradnl" altLang="es-ES" sz="1200" b="1" dirty="0">
              <a:ea typeface="Calibri" panose="020F0502020204030204" pitchFamily="34" charset="0"/>
              <a:cs typeface="Arial" panose="020B0604020202020204" pitchFamily="34" charset="0"/>
            </a:endParaRPr>
          </a:p>
          <a:p>
            <a:pPr lvl="0" algn="ctr"/>
            <a:r>
              <a:rPr lang="es-ES_tradnl" altLang="es-ES" sz="2400" b="1" dirty="0">
                <a:ea typeface="Calibri" panose="020F0502020204030204" pitchFamily="34" charset="0"/>
                <a:cs typeface="Arial" panose="020B0604020202020204" pitchFamily="34" charset="0"/>
              </a:rPr>
              <a:t>Descripción de la asignatura.</a:t>
            </a:r>
            <a:endParaRPr lang="es-MX" sz="2400" dirty="0"/>
          </a:p>
          <a:p>
            <a:endParaRPr lang="es-MX" sz="2400" dirty="0"/>
          </a:p>
          <a:p>
            <a:r>
              <a:rPr lang="es-MX" sz="2400" dirty="0"/>
              <a:t>En contraposición, también hay quien señala que el cambio es posible en la medida en que el docente piense y esté convencido que se puede mejorar y hacer algo distinto con respecto a lo que habitualmente realiza. En este sentido, se trata de innovaciones que se producen en lo cotidiano, surgen de conflictos, necesidades, dilemas, proyecciones e incertidumbres que se experimentan. Regularmente tratan de dar respuestas creativas ante preguntas como: ¿qué puedo hacer para…?, ¿qué pasaría si…?, ¿cómo puedo usar esto en…?, ¿y si trabajo con este programa, procedimiento o recurso…?, ¿esta tecnología me podría facilitar el trabajo…?, ¿habrá otro resultado si incorporo…? Por esa razón, son el resultado de una serie de intervenciones, decisiones y procesos, con cierto grado de intencionalidad y sistematización, que tratan de modificar actitudes, ideas, culturas, contenidos, modelos y prácticas pedagógicas</a:t>
            </a:r>
            <a:r>
              <a:rPr lang="es-MX" sz="2000" dirty="0"/>
              <a:t>. </a:t>
            </a:r>
          </a:p>
        </p:txBody>
      </p:sp>
      <p:pic>
        <p:nvPicPr>
          <p:cNvPr id="6" name="0 Image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64811" y="220974"/>
            <a:ext cx="6572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n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8"/>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22 - 23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10" name="Imagen 49"/>
          <p:cNvPicPr>
            <a:picLocks noChangeAspect="1" noChangeArrowheads="1"/>
          </p:cNvPicPr>
          <p:nvPr/>
        </p:nvPicPr>
        <p:blipFill>
          <a:blip r:embed="rId5">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8586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 xmlns:a16="http://schemas.microsoft.com/office/drawing/2014/main" id="{ECF2DD35-C046-5E6E-E753-75DEF06F088D}"/>
              </a:ext>
            </a:extLst>
          </p:cNvPr>
          <p:cNvSpPr>
            <a:spLocks noGrp="1"/>
          </p:cNvSpPr>
          <p:nvPr>
            <p:ph idx="1"/>
          </p:nvPr>
        </p:nvSpPr>
        <p:spPr>
          <a:xfrm>
            <a:off x="704193" y="704193"/>
            <a:ext cx="10649607" cy="5472770"/>
          </a:xfrm>
        </p:spPr>
        <p:txBody>
          <a:bodyPr/>
          <a:lstStyle/>
          <a:p>
            <a:pPr marL="0" indent="0">
              <a:buNone/>
            </a:pPr>
            <a:r>
              <a:rPr lang="es-MX" sz="2800" dirty="0"/>
              <a:t>A partir de estos planteamientos se puede afirmar que las estudiantes de la escuela normal, hasta el momento, han podido ver las dos caras de la misma moneda. En los semestres previos, sus experiencias en el ámbito de la docencia les han permitido identificar algunos de estos conflictos y dilemas, particularmente cuando tratan de colocar en el centro a los alumnos, los aprendizajes, el contexto, los recursos económicos, sociales, tecnológicos, las modalidades educativas, la cultura, su lengua o situaciones coyunturales como la que vivimos en torno a la salud. De ahí la necesidad de elaborar diagnósticos, valoraciones y evaluaciones focalizadas que recurran a herramientas de la investigación, al igual que a instrumentos específicos para documentar y sistematizar su experiencia en la docencia y la toma de decisiones. </a:t>
            </a:r>
            <a:endParaRPr lang="es-ES_tradnl" altLang="es-ES" sz="2800" b="1" dirty="0">
              <a:ea typeface="Calibri" panose="020F0502020204030204" pitchFamily="34" charset="0"/>
              <a:cs typeface="Arial" panose="020B0604020202020204" pitchFamily="34" charset="0"/>
            </a:endParaRPr>
          </a:p>
          <a:p>
            <a:pPr marL="0" indent="0">
              <a:buNone/>
            </a:pPr>
            <a:endParaRPr lang="es-MX" dirty="0"/>
          </a:p>
        </p:txBody>
      </p:sp>
    </p:spTree>
    <p:extLst>
      <p:ext uri="{BB962C8B-B14F-4D97-AF65-F5344CB8AC3E}">
        <p14:creationId xmlns:p14="http://schemas.microsoft.com/office/powerpoint/2010/main" val="22771140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353470" y="453901"/>
            <a:ext cx="1132332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endParaRPr lang="es-ES" altLang="es-ES" sz="800" dirty="0"/>
          </a:p>
          <a:p>
            <a:pPr indent="0" algn="ctr"/>
            <a:r>
              <a:rPr lang="es-MX" altLang="es-ES" sz="2000" b="1" dirty="0">
                <a:ea typeface="Calibri" panose="020F0502020204030204" pitchFamily="34" charset="0"/>
                <a:cs typeface="Arial" panose="020B0604020202020204" pitchFamily="34" charset="0"/>
              </a:rPr>
              <a:t>      Competencias profesionales</a:t>
            </a:r>
            <a:endParaRPr lang="es-MX" dirty="0">
              <a:sym typeface="Symbol" panose="05050102010706020507" pitchFamily="18" charset="2"/>
            </a:endParaRPr>
          </a:p>
          <a:p>
            <a:pPr marL="285750" indent="-285750">
              <a:buFont typeface="Arial" panose="020B0604020202020204" pitchFamily="34" charset="0"/>
              <a:buChar char="•"/>
            </a:pPr>
            <a:endParaRPr lang="es-MX" dirty="0">
              <a:cs typeface="Arial" panose="020B0604020202020204" pitchFamily="34" charset="0"/>
            </a:endParaRPr>
          </a:p>
          <a:p>
            <a:pPr marL="342900" indent="-342900">
              <a:buFont typeface="Arial" panose="020B0604020202020204" pitchFamily="34" charset="0"/>
              <a:buChar char="•"/>
            </a:pPr>
            <a:r>
              <a:rPr lang="es-MX" dirty="0" smtClean="0"/>
              <a:t>1. Detecta </a:t>
            </a:r>
            <a:r>
              <a:rPr lang="es-MX" dirty="0"/>
              <a:t>los procesos de aprendizaje de sus alumnos para favorecer su desarrollo cognitivo y socioemocional. </a:t>
            </a:r>
          </a:p>
          <a:p>
            <a:pPr indent="0"/>
            <a:endParaRPr lang="es-MX" dirty="0"/>
          </a:p>
          <a:p>
            <a:pPr marL="342900" indent="-342900">
              <a:buFont typeface="Arial" panose="020B0604020202020204" pitchFamily="34" charset="0"/>
              <a:buChar char="•"/>
            </a:pPr>
            <a:r>
              <a:rPr lang="es-MX" dirty="0" smtClean="0"/>
              <a:t>2. Aplica </a:t>
            </a:r>
            <a:r>
              <a:rPr lang="es-MX" dirty="0"/>
              <a:t>el plan y programa de estudio para alcanzar los propósitos educativos y contribuir al pleno desenvolvimiento de las capacidades de sus alumnos.</a:t>
            </a:r>
          </a:p>
          <a:p>
            <a:pPr indent="0"/>
            <a:endParaRPr lang="es-MX" dirty="0"/>
          </a:p>
          <a:p>
            <a:pPr marL="342900" indent="-342900">
              <a:buFont typeface="Arial" panose="020B0604020202020204" pitchFamily="34" charset="0"/>
              <a:buChar char="•"/>
            </a:pPr>
            <a:r>
              <a:rPr lang="es-MX" dirty="0" smtClean="0"/>
              <a:t>3. Diseña </a:t>
            </a:r>
            <a:r>
              <a:rPr lang="es-MX" dirty="0"/>
              <a:t>planeaciones aplicando sus conocimientos curriculares, psicopedagógicos, disciplinares, didácticos y tecnológicos para propiciar espacios de aprendizaje incluyentes que respondan a las necesidades de todos los alumnos en el marco del plan y programas de estudio. </a:t>
            </a:r>
          </a:p>
          <a:p>
            <a:pPr indent="0"/>
            <a:endParaRPr lang="es-MX" dirty="0"/>
          </a:p>
          <a:p>
            <a:pPr marL="342900" indent="-342900">
              <a:buFont typeface="Arial" panose="020B0604020202020204" pitchFamily="34" charset="0"/>
              <a:buChar char="•"/>
            </a:pPr>
            <a:r>
              <a:rPr lang="es-MX" dirty="0" smtClean="0"/>
              <a:t>4. Emplea </a:t>
            </a:r>
            <a:r>
              <a:rPr lang="es-MX" dirty="0"/>
              <a:t>la evaluación para intervenir en los diferentes ámbitos y momentos de la tarea educativa para mejorar los aprendizajes de sus alumnos.</a:t>
            </a:r>
          </a:p>
          <a:p>
            <a:pPr indent="0"/>
            <a:endParaRPr lang="es-MX" dirty="0"/>
          </a:p>
          <a:p>
            <a:pPr marL="342900" indent="-342900">
              <a:buFont typeface="Arial" panose="020B0604020202020204" pitchFamily="34" charset="0"/>
              <a:buChar char="•"/>
            </a:pPr>
            <a:r>
              <a:rPr lang="es-MX" dirty="0" smtClean="0"/>
              <a:t>5. Integra </a:t>
            </a:r>
            <a:r>
              <a:rPr lang="es-MX" dirty="0"/>
              <a:t>recursos de la investigación educativa para enriquecer su práctica profesional, expresando su interés por el conocimiento, la ciencia y la mejora de la educación.</a:t>
            </a:r>
          </a:p>
          <a:p>
            <a:pPr indent="0"/>
            <a:r>
              <a:rPr lang="es-MX" dirty="0"/>
              <a:t> </a:t>
            </a:r>
          </a:p>
          <a:p>
            <a:pPr marL="342900" indent="-342900">
              <a:buFont typeface="Arial" panose="020B0604020202020204" pitchFamily="34" charset="0"/>
              <a:buChar char="•"/>
            </a:pPr>
            <a:r>
              <a:rPr lang="es-MX" dirty="0" smtClean="0"/>
              <a:t>6. Actúa </a:t>
            </a:r>
            <a:r>
              <a:rPr lang="es-MX" dirty="0"/>
              <a:t>de manera ética ante la diversidad de situaciones que se presentan en la práctica profesional. </a:t>
            </a:r>
            <a:endParaRPr lang="es-ES" altLang="es-ES" dirty="0"/>
          </a:p>
        </p:txBody>
      </p:sp>
      <p:pic>
        <p:nvPicPr>
          <p:cNvPr id="5"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22</a:t>
            </a:r>
            <a:r>
              <a:rPr kumimoji="0" lang="es-MX" sz="1000" b="0" i="0" u="none" strike="noStrike" cap="none" normalizeH="0" dirty="0">
                <a:ln>
                  <a:noFill/>
                </a:ln>
                <a:solidFill>
                  <a:srgbClr val="000000"/>
                </a:solidFill>
                <a:effectLst/>
                <a:latin typeface="Arial" panose="020B0604020202020204" pitchFamily="34" charset="0"/>
                <a:ea typeface="MS Mincho" charset="-128"/>
                <a:cs typeface="Arial" panose="020B0604020202020204" pitchFamily="34" charset="0"/>
              </a:rPr>
              <a:t> </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7"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36923"/>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0176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353470" y="223071"/>
            <a:ext cx="11323320" cy="5970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ctr"/>
            <a:r>
              <a:rPr lang="es-MX" altLang="es-ES" sz="2000" b="1" dirty="0">
                <a:ea typeface="Calibri" panose="020F0502020204030204" pitchFamily="34" charset="0"/>
                <a:cs typeface="Arial" panose="020B0604020202020204" pitchFamily="34" charset="0"/>
              </a:rPr>
              <a:t> Unidades de Competencia que se desarrollan en el Curso</a:t>
            </a:r>
            <a:endParaRPr lang="es-MX" sz="2000" dirty="0"/>
          </a:p>
          <a:p>
            <a:pPr marL="342900" indent="-342900">
              <a:buFont typeface="Arial" panose="020B0604020202020204" pitchFamily="34" charset="0"/>
              <a:buChar char="•"/>
            </a:pPr>
            <a:r>
              <a:rPr lang="es-MX" dirty="0" smtClean="0"/>
              <a:t>1. Plantea </a:t>
            </a:r>
            <a:r>
              <a:rPr lang="es-MX" dirty="0"/>
              <a:t>las necesidades formativas de los alumnos de acuerdo con sus procesos de desarrollo y de aprendizaje, con base en los nuevos enfoques pedagógicos. </a:t>
            </a:r>
          </a:p>
          <a:p>
            <a:pPr indent="0"/>
            <a:endParaRPr lang="es-MX" dirty="0"/>
          </a:p>
          <a:p>
            <a:pPr marL="342900" indent="-342900">
              <a:buFont typeface="Arial" panose="020B0604020202020204" pitchFamily="34" charset="0"/>
              <a:buChar char="•"/>
            </a:pPr>
            <a:r>
              <a:rPr lang="es-MX" dirty="0" smtClean="0"/>
              <a:t>2. Establece </a:t>
            </a:r>
            <a:r>
              <a:rPr lang="es-MX" dirty="0"/>
              <a:t>relaciones entre los principios, conceptos disciplinarios y contenidos del plan y programas de estudio en función del logro de aprendizaje de sus alumnos, asegurando la coherencia y continuidad entre los distintos grados y niveles educativos.</a:t>
            </a:r>
          </a:p>
          <a:p>
            <a:pPr indent="0"/>
            <a:r>
              <a:rPr lang="es-MX" dirty="0"/>
              <a:t> </a:t>
            </a:r>
          </a:p>
          <a:p>
            <a:pPr marL="342900" indent="-342900">
              <a:buFont typeface="Arial" panose="020B0604020202020204" pitchFamily="34" charset="0"/>
              <a:buChar char="•"/>
            </a:pPr>
            <a:r>
              <a:rPr lang="es-MX" dirty="0" smtClean="0"/>
              <a:t>3. Utiliza </a:t>
            </a:r>
            <a:r>
              <a:rPr lang="es-MX" dirty="0"/>
              <a:t>metodologías pertinentes y actualizadas para promover el aprendizaje de los alumnos en los diferentes campos, áreas y ámbitos que propone el currículum, considerando los contextos y su desarrollo. </a:t>
            </a:r>
          </a:p>
          <a:p>
            <a:pPr indent="0"/>
            <a:endParaRPr lang="es-MX" dirty="0"/>
          </a:p>
          <a:p>
            <a:pPr marL="342900" indent="-342900">
              <a:buFont typeface="Arial" panose="020B0604020202020204" pitchFamily="34" charset="0"/>
              <a:buChar char="•"/>
            </a:pPr>
            <a:r>
              <a:rPr lang="es-MX" dirty="0" smtClean="0"/>
              <a:t>4. Incorpora </a:t>
            </a:r>
            <a:r>
              <a:rPr lang="es-MX" dirty="0"/>
              <a:t>los recursos y medios didácticos idóneos para favorecer el aprendizaje de acuerdo con el conocimiento de los procesos de desarrollo cognitivo y socioemocional de los alumnos. </a:t>
            </a:r>
          </a:p>
          <a:p>
            <a:pPr indent="0"/>
            <a:endParaRPr lang="es-MX" dirty="0"/>
          </a:p>
          <a:p>
            <a:pPr marL="342900" indent="-342900">
              <a:buFont typeface="Arial" panose="020B0604020202020204" pitchFamily="34" charset="0"/>
              <a:buChar char="•"/>
            </a:pPr>
            <a:r>
              <a:rPr lang="es-MX" dirty="0" smtClean="0"/>
              <a:t>5. Elabora </a:t>
            </a:r>
            <a:r>
              <a:rPr lang="es-MX" dirty="0"/>
              <a:t>diagnósticos de los intereses, motivaciones y necesidades formativas de los alumnos para organizar las actividades de aprendizaje, así como las adecuaciones curriculares y didácticas pertinentes. </a:t>
            </a:r>
          </a:p>
          <a:p>
            <a:pPr indent="0"/>
            <a:endParaRPr lang="es-MX" dirty="0"/>
          </a:p>
          <a:p>
            <a:pPr marL="342900" indent="-342900">
              <a:buFont typeface="Arial" panose="020B0604020202020204" pitchFamily="34" charset="0"/>
              <a:buChar char="•"/>
            </a:pPr>
            <a:r>
              <a:rPr lang="es-MX" dirty="0" smtClean="0"/>
              <a:t>6. Selecciona </a:t>
            </a:r>
            <a:r>
              <a:rPr lang="es-MX" dirty="0"/>
              <a:t>estrategias que favorecen el desarrollo intelectual, físico, social y emocional de los alumnos para procurar el logro de los aprendizajes. </a:t>
            </a:r>
          </a:p>
          <a:p>
            <a:pPr indent="0"/>
            <a:endParaRPr lang="es-MX" sz="2000" dirty="0"/>
          </a:p>
        </p:txBody>
      </p:sp>
      <p:pic>
        <p:nvPicPr>
          <p:cNvPr id="5"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22</a:t>
            </a:r>
            <a:r>
              <a:rPr kumimoji="0" lang="es-MX" sz="1000" b="0" i="0" u="none" strike="noStrike" cap="none" normalizeH="0" dirty="0">
                <a:ln>
                  <a:noFill/>
                </a:ln>
                <a:solidFill>
                  <a:srgbClr val="000000"/>
                </a:solidFill>
                <a:effectLst/>
                <a:latin typeface="Arial" panose="020B0604020202020204" pitchFamily="34" charset="0"/>
                <a:ea typeface="MS Mincho" charset="-128"/>
                <a:cs typeface="Arial" panose="020B0604020202020204" pitchFamily="34" charset="0"/>
              </a:rPr>
              <a:t> </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7"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36923"/>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88177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353470" y="-53926"/>
            <a:ext cx="11323320" cy="652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ctr"/>
            <a:r>
              <a:rPr lang="es-MX" altLang="es-ES" sz="2000" b="1" dirty="0">
                <a:ea typeface="Calibri" panose="020F0502020204030204" pitchFamily="34" charset="0"/>
                <a:cs typeface="Arial" panose="020B0604020202020204" pitchFamily="34" charset="0"/>
              </a:rPr>
              <a:t> Unidades de Competencia que se desarrollan en el Curso</a:t>
            </a:r>
            <a:endParaRPr lang="es-MX" sz="2000" dirty="0"/>
          </a:p>
          <a:p>
            <a:pPr marL="342900" indent="-342900">
              <a:buFont typeface="Arial" panose="020B0604020202020204" pitchFamily="34" charset="0"/>
              <a:buChar char="•"/>
            </a:pPr>
            <a:r>
              <a:rPr lang="es-MX" dirty="0" smtClean="0"/>
              <a:t>7. </a:t>
            </a:r>
            <a:r>
              <a:rPr lang="es-MX" dirty="0"/>
              <a:t>Emplea los medios tecnológicos y las fuentes de información científica disponibles para mantenerse actualizado respecto a los diversos campos de conocimiento que intervienen en su trabajo </a:t>
            </a:r>
            <a:r>
              <a:rPr lang="es-MX" dirty="0" smtClean="0"/>
              <a:t>docente.</a:t>
            </a:r>
          </a:p>
          <a:p>
            <a:pPr indent="0"/>
            <a:endParaRPr lang="es-MX" dirty="0"/>
          </a:p>
          <a:p>
            <a:pPr marL="342900" indent="-342900">
              <a:buFont typeface="Arial" panose="020B0604020202020204" pitchFamily="34" charset="0"/>
              <a:buChar char="•"/>
            </a:pPr>
            <a:r>
              <a:rPr lang="es-MX" dirty="0"/>
              <a:t>8</a:t>
            </a:r>
            <a:r>
              <a:rPr lang="es-MX" dirty="0" smtClean="0"/>
              <a:t>. </a:t>
            </a:r>
            <a:r>
              <a:rPr lang="es-MX" dirty="0"/>
              <a:t>Construye escenarios y experiencias de aprendizaje utilizando diversos recursos metodológicos y tecnológicos para favorecer la educación inclusiva</a:t>
            </a:r>
            <a:r>
              <a:rPr lang="es-MX" dirty="0" smtClean="0"/>
              <a:t>.</a:t>
            </a:r>
          </a:p>
          <a:p>
            <a:pPr indent="0"/>
            <a:endParaRPr lang="es-MX" dirty="0"/>
          </a:p>
          <a:p>
            <a:pPr marL="342900" indent="-342900">
              <a:buFont typeface="Arial" panose="020B0604020202020204" pitchFamily="34" charset="0"/>
              <a:buChar char="•"/>
            </a:pPr>
            <a:r>
              <a:rPr lang="es-MX" dirty="0"/>
              <a:t>9</a:t>
            </a:r>
            <a:r>
              <a:rPr lang="es-MX" dirty="0" smtClean="0"/>
              <a:t>. </a:t>
            </a:r>
            <a:r>
              <a:rPr lang="es-MX" dirty="0"/>
              <a:t>Evalúa el aprendizaje de sus alumnos mediante la aplicación de distintas teorías, métodos e instrumentos considerando las áreas, campos y ámbitos de conocimiento, así como los saberes correspondientes al grado y nivel educativo</a:t>
            </a:r>
            <a:r>
              <a:rPr lang="es-MX" dirty="0" smtClean="0"/>
              <a:t>.</a:t>
            </a:r>
          </a:p>
          <a:p>
            <a:pPr indent="0"/>
            <a:endParaRPr lang="es-MX" dirty="0"/>
          </a:p>
          <a:p>
            <a:pPr marL="342900" indent="-342900">
              <a:buFont typeface="Arial" panose="020B0604020202020204" pitchFamily="34" charset="0"/>
              <a:buChar char="•"/>
            </a:pPr>
            <a:r>
              <a:rPr lang="es-MX" dirty="0" smtClean="0"/>
              <a:t>10. </a:t>
            </a:r>
            <a:r>
              <a:rPr lang="es-MX" dirty="0"/>
              <a:t>Elabora propuestas para mejorar los resultados de su enseñanza y los aprendizajes de sus alumnos</a:t>
            </a:r>
            <a:r>
              <a:rPr lang="es-MX" dirty="0" smtClean="0"/>
              <a:t>.</a:t>
            </a:r>
          </a:p>
          <a:p>
            <a:pPr indent="0"/>
            <a:endParaRPr lang="es-MX" dirty="0" smtClean="0"/>
          </a:p>
          <a:p>
            <a:pPr marL="342900" indent="-342900">
              <a:buFont typeface="Arial" panose="020B0604020202020204" pitchFamily="34" charset="0"/>
              <a:buChar char="•"/>
            </a:pPr>
            <a:r>
              <a:rPr lang="es-MX" dirty="0" smtClean="0"/>
              <a:t>11.</a:t>
            </a:r>
            <a:r>
              <a:rPr lang="es-MX" dirty="0"/>
              <a:t> Utiliza los recursos metodológicos y técnicos de la investigación para explicar, comprender situaciones educativas y mejorar su docencia.</a:t>
            </a:r>
            <a:r>
              <a:rPr lang="es-MX" dirty="0" smtClean="0"/>
              <a:t>. </a:t>
            </a:r>
          </a:p>
          <a:p>
            <a:pPr indent="0"/>
            <a:endParaRPr lang="es-MX" dirty="0"/>
          </a:p>
          <a:p>
            <a:pPr marL="342900" indent="-342900">
              <a:buFont typeface="Arial" panose="020B0604020202020204" pitchFamily="34" charset="0"/>
              <a:buChar char="•"/>
            </a:pPr>
            <a:r>
              <a:rPr lang="es-MX" dirty="0" smtClean="0"/>
              <a:t>12. </a:t>
            </a:r>
            <a:r>
              <a:rPr lang="es-MX" dirty="0"/>
              <a:t>Orienta su actuación profesional con sentido ético-</a:t>
            </a:r>
            <a:r>
              <a:rPr lang="es-MX" dirty="0" err="1"/>
              <a:t>valoral</a:t>
            </a:r>
            <a:r>
              <a:rPr lang="es-MX" dirty="0"/>
              <a:t> y asume los diversos principios y reglas que aseguran una mejor convivencia institucional y social, en beneficio de los alumnos y de la comunidad escolar</a:t>
            </a:r>
            <a:r>
              <a:rPr lang="es-MX" dirty="0" smtClean="0"/>
              <a:t>.</a:t>
            </a:r>
          </a:p>
          <a:p>
            <a:pPr indent="0"/>
            <a:endParaRPr lang="es-MX" dirty="0" smtClean="0"/>
          </a:p>
          <a:p>
            <a:pPr marL="342900" indent="-342900">
              <a:buFont typeface="Arial" panose="020B0604020202020204" pitchFamily="34" charset="0"/>
              <a:buChar char="•"/>
            </a:pPr>
            <a:r>
              <a:rPr lang="es-MX" dirty="0" smtClean="0"/>
              <a:t> 13 Decide </a:t>
            </a:r>
            <a:r>
              <a:rPr lang="es-MX" dirty="0"/>
              <a:t>las estrategias pedagógicas para minimizar o eliminar las barreras para el aprendizaje y la participación asegurando una educación inclusiva.</a:t>
            </a:r>
          </a:p>
          <a:p>
            <a:pPr indent="0"/>
            <a:endParaRPr lang="es-MX" sz="2000" dirty="0"/>
          </a:p>
        </p:txBody>
      </p:sp>
      <p:pic>
        <p:nvPicPr>
          <p:cNvPr id="5"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22</a:t>
            </a:r>
            <a:r>
              <a:rPr kumimoji="0" lang="es-MX" sz="1000" b="0" i="0" u="none" strike="noStrike" cap="none" normalizeH="0" dirty="0">
                <a:ln>
                  <a:noFill/>
                </a:ln>
                <a:solidFill>
                  <a:srgbClr val="000000"/>
                </a:solidFill>
                <a:effectLst/>
                <a:latin typeface="Arial" panose="020B0604020202020204" pitchFamily="34" charset="0"/>
                <a:ea typeface="MS Mincho" charset="-128"/>
                <a:cs typeface="Arial" panose="020B0604020202020204" pitchFamily="34" charset="0"/>
              </a:rPr>
              <a:t> </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7"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36923"/>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35918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971861"/>
            <a:ext cx="10945091"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r>
              <a:rPr lang="es-MX" altLang="es-ES" sz="2000" dirty="0" smtClean="0">
                <a:ea typeface="Calibri" panose="020F0502020204030204" pitchFamily="34" charset="0"/>
                <a:cs typeface="Arial" panose="020B0604020202020204" pitchFamily="34" charset="0"/>
              </a:rPr>
              <a:t>                                              </a:t>
            </a:r>
            <a:r>
              <a:rPr lang="es-MX" altLang="es-ES" sz="2400" dirty="0" smtClean="0">
                <a:ea typeface="Calibri" panose="020F0502020204030204" pitchFamily="34" charset="0"/>
                <a:cs typeface="Arial" panose="020B0604020202020204" pitchFamily="34" charset="0"/>
              </a:rPr>
              <a:t>Unidades </a:t>
            </a:r>
            <a:r>
              <a:rPr lang="es-MX" altLang="es-ES" sz="2400" dirty="0">
                <a:ea typeface="Calibri" panose="020F0502020204030204" pitchFamily="34" charset="0"/>
                <a:cs typeface="Arial" panose="020B0604020202020204" pitchFamily="34" charset="0"/>
              </a:rPr>
              <a:t>de aprendizaje</a:t>
            </a:r>
          </a:p>
          <a:p>
            <a:pPr lvl="0" indent="0"/>
            <a:endParaRPr lang="es-MX" altLang="es-ES" sz="2000" dirty="0">
              <a:ea typeface="Calibri" panose="020F0502020204030204" pitchFamily="34" charset="0"/>
              <a:cs typeface="Arial" panose="020B0604020202020204" pitchFamily="34" charset="0"/>
            </a:endParaRPr>
          </a:p>
          <a:p>
            <a:pPr lvl="0">
              <a:buFontTx/>
              <a:buChar char="•"/>
            </a:pPr>
            <a:endParaRPr lang="es-MX" altLang="es-ES" sz="1600" dirty="0">
              <a:cs typeface="Arial" panose="020B0604020202020204" pitchFamily="34" charset="0"/>
            </a:endParaRPr>
          </a:p>
          <a:p>
            <a:r>
              <a:rPr lang="es-MX" sz="2000" b="1" dirty="0"/>
              <a:t>Unidad de aprendizaje I </a:t>
            </a:r>
          </a:p>
          <a:p>
            <a:endParaRPr lang="es-MX" sz="2000" dirty="0"/>
          </a:p>
          <a:p>
            <a:r>
              <a:rPr lang="es-MX" sz="2000" dirty="0" smtClean="0"/>
              <a:t>Desafíos en torno a la incompletud de la formación inicial de docentes en el marco de proyectos de innovación pedagógica:  Las lecciones aprendidas, </a:t>
            </a:r>
            <a:endParaRPr lang="es-MX" sz="2000" dirty="0"/>
          </a:p>
          <a:p>
            <a:endParaRPr lang="es-MX" sz="2000" dirty="0"/>
          </a:p>
          <a:p>
            <a:endParaRPr lang="es-MX" sz="2000" dirty="0"/>
          </a:p>
          <a:p>
            <a:r>
              <a:rPr lang="es-MX" sz="2000" b="1" dirty="0"/>
              <a:t>Unidad de aprendizaje II </a:t>
            </a:r>
          </a:p>
          <a:p>
            <a:endParaRPr lang="es-MX" sz="2000" dirty="0"/>
          </a:p>
          <a:p>
            <a:r>
              <a:rPr lang="es-MX" sz="2000" dirty="0" smtClean="0"/>
              <a:t>Propuestas de innovación  al trabajo docente en el marco del Proyecto Escolar de Mejora Continua  (PEMC)</a:t>
            </a:r>
            <a:endParaRPr lang="es-MX" sz="2000" dirty="0"/>
          </a:p>
          <a:p>
            <a:endParaRPr lang="es-MX" sz="2000" dirty="0"/>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55622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164592" y="-505636"/>
            <a:ext cx="11686032" cy="7017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lgn="ctr"/>
            <a:endParaRPr lang="es-MX" sz="1400" b="1" dirty="0"/>
          </a:p>
          <a:p>
            <a:pPr lvl="0" indent="0" algn="ctr"/>
            <a:endParaRPr lang="es-MX" sz="1400" b="1" dirty="0"/>
          </a:p>
          <a:p>
            <a:pPr lvl="0" indent="0" algn="ctr"/>
            <a:r>
              <a:rPr lang="es-MX" sz="1400" b="1" dirty="0"/>
              <a:t>Unidad de aprendizaje I </a:t>
            </a:r>
            <a:endParaRPr lang="es-MX" sz="1400" b="1" dirty="0" smtClean="0"/>
          </a:p>
          <a:p>
            <a:pPr indent="0" algn="ctr"/>
            <a:r>
              <a:rPr lang="es-MX" sz="1400" dirty="0"/>
              <a:t>Desafíos en torno a la incompletud de la formación inicial de docentes en el marco de proyectos de innovación pedagógica:  Las lecciones aprendidas, </a:t>
            </a:r>
            <a:endParaRPr lang="es-MX" sz="1400" b="1" dirty="0"/>
          </a:p>
          <a:p>
            <a:pPr lvl="0" indent="0" algn="ctr"/>
            <a:r>
              <a:rPr lang="es-MX" sz="1400" b="1" dirty="0">
                <a:cs typeface="Arial" panose="020B0604020202020204" pitchFamily="34" charset="0"/>
              </a:rPr>
              <a:t>Unidad  de aprendizaje  II   </a:t>
            </a:r>
            <a:endParaRPr lang="es-MX" sz="1400" b="1" dirty="0" smtClean="0">
              <a:cs typeface="Arial" panose="020B0604020202020204" pitchFamily="34" charset="0"/>
            </a:endParaRPr>
          </a:p>
          <a:p>
            <a:pPr indent="0" algn="ctr"/>
            <a:r>
              <a:rPr lang="es-MX" sz="1400" dirty="0"/>
              <a:t>Propuestas de innovación  al trabajo docente en el marco del Proyecto Escolar de Mejora Continua  (PEMC)</a:t>
            </a:r>
          </a:p>
          <a:p>
            <a:pPr lvl="0" indent="0" algn="ctr"/>
            <a:r>
              <a:rPr lang="es-MX" sz="1400" b="1" dirty="0" smtClean="0">
                <a:cs typeface="Arial" panose="020B0604020202020204" pitchFamily="34" charset="0"/>
              </a:rPr>
              <a:t> </a:t>
            </a:r>
            <a:endParaRPr lang="es-MX" sz="1400" b="1" dirty="0">
              <a:cs typeface="Arial" panose="020B0604020202020204" pitchFamily="34" charset="0"/>
            </a:endParaRPr>
          </a:p>
          <a:p>
            <a:pPr lvl="0" indent="0" algn="ctr"/>
            <a:r>
              <a:rPr lang="es-MX" sz="1400" dirty="0"/>
              <a:t>.</a:t>
            </a:r>
          </a:p>
          <a:p>
            <a:pPr lvl="0" indent="0"/>
            <a:r>
              <a:rPr lang="es-MX" sz="1400" dirty="0"/>
              <a:t> </a:t>
            </a:r>
            <a:r>
              <a:rPr lang="es-MX" sz="1600" b="1" dirty="0"/>
              <a:t>Competencias de la unidad de aprendizaje</a:t>
            </a:r>
          </a:p>
          <a:p>
            <a:pPr marL="342900" indent="-342900">
              <a:buFont typeface="Arial" panose="020B0604020202020204" pitchFamily="34" charset="0"/>
              <a:buChar char="•"/>
            </a:pPr>
            <a:r>
              <a:rPr lang="es-MX" sz="1600" dirty="0"/>
              <a:t>Plantea las necesidades formativas de los alumnos de acuerdo con sus procesos de desarrollo y de aprendizaje, con base en los nuevos enfoques pedagógicos. </a:t>
            </a:r>
          </a:p>
          <a:p>
            <a:pPr indent="0"/>
            <a:endParaRPr lang="es-MX" sz="1600" dirty="0"/>
          </a:p>
          <a:p>
            <a:pPr marL="342900" indent="-342900">
              <a:buFont typeface="Arial" panose="020B0604020202020204" pitchFamily="34" charset="0"/>
              <a:buChar char="•"/>
            </a:pPr>
            <a:r>
              <a:rPr lang="es-MX" sz="1600" dirty="0"/>
              <a:t>Establece relaciones entre los principios, conceptos disciplinarios y contenidos del plan y programas de estudio en función del logro de aprendizaje de sus alumnos, asegurando la coherencia y continuidad entre los distintos grados y niveles educativos. </a:t>
            </a:r>
          </a:p>
          <a:p>
            <a:pPr indent="0"/>
            <a:endParaRPr lang="es-MX" sz="1600" dirty="0"/>
          </a:p>
          <a:p>
            <a:pPr marL="342900" indent="-342900">
              <a:buFont typeface="Arial" panose="020B0604020202020204" pitchFamily="34" charset="0"/>
              <a:buChar char="•"/>
            </a:pPr>
            <a:r>
              <a:rPr lang="es-MX" sz="1600" dirty="0"/>
              <a:t> Utiliza metodologías pertinentes y actualizadas para promover el aprendizaje de los alumnos en los diferentes campos, áreas y ámbitos que propone el currículum, considerando los contextos y su desarrollo. </a:t>
            </a:r>
          </a:p>
          <a:p>
            <a:pPr indent="0"/>
            <a:endParaRPr lang="es-MX" sz="1600" dirty="0"/>
          </a:p>
          <a:p>
            <a:pPr marL="342900" indent="-342900">
              <a:buFont typeface="Arial" panose="020B0604020202020204" pitchFamily="34" charset="0"/>
              <a:buChar char="•"/>
            </a:pPr>
            <a:r>
              <a:rPr lang="es-MX" sz="1600" dirty="0"/>
              <a:t>Incorpora los recursos y medios didácticos idóneos para favorecer el aprendizaje de acuerdo con el conocimiento de los procesos de desarrollo cognitivo y socioemocional de los alumnos. </a:t>
            </a:r>
          </a:p>
          <a:p>
            <a:pPr indent="0"/>
            <a:endParaRPr lang="es-MX" sz="1600" dirty="0"/>
          </a:p>
          <a:p>
            <a:pPr marL="342900" indent="-342900">
              <a:buFont typeface="Arial" panose="020B0604020202020204" pitchFamily="34" charset="0"/>
              <a:buChar char="•"/>
            </a:pPr>
            <a:r>
              <a:rPr lang="es-MX" sz="1600" dirty="0"/>
              <a:t>Elabora diagnósticos de los intereses, motivaciones y necesidades formativas de los alumnos para organizar las actividades de aprendizaje, así como las adecuaciones curriculares y didácticas pertinentes. </a:t>
            </a:r>
          </a:p>
          <a:p>
            <a:pPr indent="0"/>
            <a:endParaRPr lang="es-MX" sz="1600" dirty="0"/>
          </a:p>
          <a:p>
            <a:pPr marL="342900" indent="-342900">
              <a:buFont typeface="Arial" panose="020B0604020202020204" pitchFamily="34" charset="0"/>
              <a:buChar char="•"/>
            </a:pPr>
            <a:r>
              <a:rPr lang="es-MX" sz="1600" dirty="0"/>
              <a:t>Selecciona estrategias que favorecen el desarrollo intelectual, físico, social y emocional de los alumnos para procurar el logro de los aprendizajes. </a:t>
            </a:r>
          </a:p>
          <a:p>
            <a:pPr indent="0"/>
            <a:endParaRPr lang="es-MX" sz="2000" dirty="0"/>
          </a:p>
        </p:txBody>
      </p:sp>
      <p:pic>
        <p:nvPicPr>
          <p:cNvPr id="6"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89062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237744" y="-260579"/>
            <a:ext cx="11649456"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indent="-342900">
              <a:buFont typeface="Arial" panose="020B0604020202020204" pitchFamily="34" charset="0"/>
              <a:buChar char="•"/>
            </a:pPr>
            <a:endParaRPr lang="es-MX" sz="2000" dirty="0"/>
          </a:p>
          <a:p>
            <a:pPr marL="342900" indent="-342900">
              <a:buFont typeface="Arial" panose="020B0604020202020204" pitchFamily="34" charset="0"/>
              <a:buChar char="•"/>
            </a:pPr>
            <a:endParaRPr lang="es-MX" sz="2000" dirty="0"/>
          </a:p>
          <a:p>
            <a:pPr marL="342900" indent="-342900">
              <a:buFont typeface="Arial" panose="020B0604020202020204" pitchFamily="34" charset="0"/>
              <a:buChar char="•"/>
            </a:pPr>
            <a:r>
              <a:rPr lang="es-MX" sz="2000" dirty="0"/>
              <a:t>Emplea los medios tecnológicos y las fuentes de información científica disponibles para mantenerse actualizado respecto a los diversos campos de conocimiento que intervienen en su trabajo docente. </a:t>
            </a:r>
          </a:p>
          <a:p>
            <a:pPr marL="342900" indent="-342900">
              <a:buFont typeface="Arial" panose="020B0604020202020204" pitchFamily="34" charset="0"/>
              <a:buChar char="•"/>
            </a:pPr>
            <a:r>
              <a:rPr lang="es-MX" sz="2000" dirty="0"/>
              <a:t> Construye escenarios y experiencias de aprendizaje utilizando diversos recursos metodológicos y tecnológicos para favorecer la educación inclusiva.</a:t>
            </a:r>
          </a:p>
          <a:p>
            <a:pPr marL="342900" indent="-342900">
              <a:buFont typeface="Arial" panose="020B0604020202020204" pitchFamily="34" charset="0"/>
              <a:buChar char="•"/>
            </a:pPr>
            <a:r>
              <a:rPr lang="es-MX" sz="2000" dirty="0"/>
              <a:t>Evalúa el aprendizaje de sus alumnos mediante la aplicación de distintas teorías, métodos e instrumentos considerando las áreas, campos y ámbitos de conocimiento, así como los saberes correspondientes al grado y nivel educativo. </a:t>
            </a:r>
          </a:p>
          <a:p>
            <a:pPr marL="342900" indent="-342900">
              <a:buFont typeface="Arial" panose="020B0604020202020204" pitchFamily="34" charset="0"/>
              <a:buChar char="•"/>
            </a:pPr>
            <a:r>
              <a:rPr lang="es-MX" sz="2000" dirty="0"/>
              <a:t>Elabora propuestas para mejorar los resultados de su enseñanza y los aprendizajes de sus alumnos. </a:t>
            </a:r>
          </a:p>
          <a:p>
            <a:pPr marL="342900" indent="-342900">
              <a:buFont typeface="Arial" panose="020B0604020202020204" pitchFamily="34" charset="0"/>
              <a:buChar char="•"/>
            </a:pPr>
            <a:r>
              <a:rPr lang="es-MX" sz="2000" dirty="0"/>
              <a:t>Utiliza los recursos metodológicos y técnicos de la investigación para explicar, comprender situaciones educativas y mejorar su docencia. </a:t>
            </a:r>
          </a:p>
          <a:p>
            <a:pPr marL="342900" indent="-342900">
              <a:buFont typeface="Arial" panose="020B0604020202020204" pitchFamily="34" charset="0"/>
              <a:buChar char="•"/>
            </a:pPr>
            <a:r>
              <a:rPr lang="es-MX" sz="2000" dirty="0"/>
              <a:t> Orienta su actuación profesional con sentido ético-</a:t>
            </a:r>
            <a:r>
              <a:rPr lang="es-MX" sz="2000" dirty="0" err="1"/>
              <a:t>valoral</a:t>
            </a:r>
            <a:r>
              <a:rPr lang="es-MX" sz="2000" dirty="0"/>
              <a:t> y asume los diversos principios y reglas que aseguran una mejor convivencia institucional y social, en beneficio de los alumnos y de la comunidad escolar. </a:t>
            </a:r>
          </a:p>
          <a:p>
            <a:pPr marL="342900" indent="-342900">
              <a:buFont typeface="Arial" panose="020B0604020202020204" pitchFamily="34" charset="0"/>
              <a:buChar char="•"/>
            </a:pPr>
            <a:r>
              <a:rPr lang="es-MX" sz="2000" dirty="0"/>
              <a:t>Decide las estrategias pedagógicas para minimizar o eliminar las barreras para el aprendizaje y la participación asegurando una educación inclusiva. </a:t>
            </a:r>
          </a:p>
          <a:p>
            <a:pPr marL="342900" indent="-342900">
              <a:buFont typeface="Arial" panose="020B0604020202020204" pitchFamily="34" charset="0"/>
              <a:buChar char="•"/>
            </a:pPr>
            <a:endParaRPr lang="es-MX" sz="2000" dirty="0"/>
          </a:p>
        </p:txBody>
      </p:sp>
      <p:pic>
        <p:nvPicPr>
          <p:cNvPr id="6"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7064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259245"/>
            <a:ext cx="10945091" cy="7232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r>
              <a:rPr lang="es-MX" sz="2000" b="1" dirty="0">
                <a:cs typeface="Arial" panose="020B0604020202020204" pitchFamily="34" charset="0"/>
              </a:rPr>
              <a:t>Secuencia de contenidos</a:t>
            </a:r>
          </a:p>
          <a:p>
            <a:pPr lvl="0" indent="0"/>
            <a:endParaRPr lang="es-MX" sz="2000" dirty="0">
              <a:cs typeface="Arial" panose="020B0604020202020204" pitchFamily="34" charset="0"/>
            </a:endParaRPr>
          </a:p>
          <a:p>
            <a:pPr indent="0"/>
            <a:r>
              <a:rPr lang="es-MX" sz="2000" b="1" dirty="0"/>
              <a:t>Unidad de aprendizaje I </a:t>
            </a:r>
            <a:r>
              <a:rPr lang="es-MX" sz="2000" b="1" dirty="0" smtClean="0"/>
              <a:t>: </a:t>
            </a:r>
            <a:r>
              <a:rPr lang="es-MX" sz="2000" dirty="0"/>
              <a:t>Desafíos en torno a la incompletud de la formación inicial de docentes en el marco de proyectos de innovación pedagógica:  Las lecciones aprendidas, </a:t>
            </a:r>
          </a:p>
          <a:p>
            <a:pPr indent="0"/>
            <a:endParaRPr lang="es-MX" sz="2000" b="1" dirty="0"/>
          </a:p>
          <a:p>
            <a:pPr indent="0"/>
            <a:r>
              <a:rPr lang="es-MX" sz="2000" b="1" dirty="0"/>
              <a:t> </a:t>
            </a:r>
            <a:r>
              <a:rPr lang="es-MX" sz="2000" b="1" i="1" dirty="0" smtClean="0"/>
              <a:t>Contenidos </a:t>
            </a:r>
            <a:endParaRPr lang="es-MX" sz="2000" b="1" i="1" dirty="0"/>
          </a:p>
          <a:p>
            <a:pPr marL="342900" indent="-342900">
              <a:buFont typeface="Arial" panose="020B0604020202020204" pitchFamily="34" charset="0"/>
              <a:buChar char="•"/>
            </a:pPr>
            <a:r>
              <a:rPr lang="es-MX" sz="2000" dirty="0" smtClean="0"/>
              <a:t>1 Las </a:t>
            </a:r>
            <a:r>
              <a:rPr lang="es-MX" sz="2000" dirty="0"/>
              <a:t>lecciones aprendidas en el desarrollo de un proyecto de innovación pedagógica: la necesidad de su elaboración y su trascendencia para enfocar y mejorar la toma de decisiones. </a:t>
            </a:r>
            <a:endParaRPr lang="es-MX" sz="2000" dirty="0" smtClean="0"/>
          </a:p>
          <a:p>
            <a:pPr indent="0"/>
            <a:endParaRPr lang="es-MX" sz="2000" dirty="0" smtClean="0"/>
          </a:p>
          <a:p>
            <a:pPr indent="0"/>
            <a:r>
              <a:rPr lang="es-MX" sz="2000" dirty="0" smtClean="0"/>
              <a:t>•  2 Para </a:t>
            </a:r>
            <a:r>
              <a:rPr lang="es-MX" sz="2000" dirty="0"/>
              <a:t>remontar los desafíos del trabajo docente en tiempos de pandemia: ¿Basta con la sola acumulación de años de servicio? ¿Basta con experimentar la sensación de incomodidad de una tarea que nunca termina de concluirse? ¿Cuáles son las lecciones aprendidas? </a:t>
            </a:r>
            <a:endParaRPr lang="es-MX" sz="2000" dirty="0" smtClean="0"/>
          </a:p>
          <a:p>
            <a:pPr indent="0"/>
            <a:endParaRPr lang="es-MX" sz="2000" dirty="0" smtClean="0"/>
          </a:p>
          <a:p>
            <a:pPr indent="0"/>
            <a:r>
              <a:rPr lang="es-MX" sz="2000" dirty="0" smtClean="0"/>
              <a:t>• 3  Conocimiento </a:t>
            </a:r>
            <a:r>
              <a:rPr lang="es-MX" sz="2000" dirty="0"/>
              <a:t>de la organización, integración y funcionamiento del Consejo Técnico Escolar. ¿Cuáles son las lecciones aprendidas</a:t>
            </a:r>
            <a:r>
              <a:rPr lang="es-MX" sz="2000" dirty="0" smtClean="0"/>
              <a:t>?</a:t>
            </a:r>
          </a:p>
          <a:p>
            <a:pPr indent="0"/>
            <a:endParaRPr lang="es-MX" sz="2000" dirty="0"/>
          </a:p>
          <a:p>
            <a:pPr indent="0"/>
            <a:r>
              <a:rPr lang="es-MX" sz="2000" dirty="0" smtClean="0"/>
              <a:t> </a:t>
            </a:r>
            <a:r>
              <a:rPr lang="es-MX" sz="2000" dirty="0"/>
              <a:t>• </a:t>
            </a:r>
            <a:r>
              <a:rPr lang="es-MX" sz="2000" dirty="0" smtClean="0"/>
              <a:t>4 Conocimiento </a:t>
            </a:r>
            <a:r>
              <a:rPr lang="es-MX" sz="2000" dirty="0"/>
              <a:t>de la organización, integración, funcionamiento y seguimiento del Programa Escolar de Mejora Continua (PEMC). ¿Cuáles son las lecciones aprendidas?</a:t>
            </a:r>
          </a:p>
          <a:p>
            <a:pPr marL="342900" indent="-342900">
              <a:buFont typeface="Arial" panose="020B0604020202020204" pitchFamily="34" charset="0"/>
              <a:buChar char="•"/>
            </a:pPr>
            <a:endParaRPr lang="es-MX" sz="2000" dirty="0"/>
          </a:p>
          <a:p>
            <a:pPr lvl="0" indent="0"/>
            <a:endParaRPr lang="es-MX" sz="2000" dirty="0"/>
          </a:p>
          <a:p>
            <a:pPr lvl="0" indent="0"/>
            <a:endParaRPr lang="es-MX" sz="2000" dirty="0"/>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92998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105353"/>
            <a:ext cx="10945091" cy="6924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endParaRPr lang="es-MX" sz="2000" dirty="0">
              <a:cs typeface="Arial" panose="020B0604020202020204" pitchFamily="34" charset="0"/>
            </a:endParaRPr>
          </a:p>
          <a:p>
            <a:pPr indent="0"/>
            <a:r>
              <a:rPr lang="es-MX" sz="2000" b="1" dirty="0"/>
              <a:t>Secuencia de contenidos </a:t>
            </a:r>
          </a:p>
          <a:p>
            <a:pPr lvl="0" indent="0"/>
            <a:endParaRPr lang="es-MX" sz="2000" dirty="0">
              <a:cs typeface="Arial" panose="020B0604020202020204" pitchFamily="34" charset="0"/>
            </a:endParaRPr>
          </a:p>
          <a:p>
            <a:pPr indent="0"/>
            <a:r>
              <a:rPr lang="es-MX" sz="2000" b="1" dirty="0"/>
              <a:t>Unidad de aprendizaje II. </a:t>
            </a:r>
            <a:r>
              <a:rPr lang="es-MX" sz="2000" dirty="0"/>
              <a:t>Propuestas de innovación  al trabajo docente en el marco del </a:t>
            </a:r>
            <a:endParaRPr lang="es-MX" sz="2000" dirty="0" smtClean="0"/>
          </a:p>
          <a:p>
            <a:pPr indent="0"/>
            <a:endParaRPr lang="es-MX" sz="2000" dirty="0"/>
          </a:p>
          <a:p>
            <a:pPr indent="0"/>
            <a:r>
              <a:rPr lang="es-MX" sz="2000" dirty="0" smtClean="0"/>
              <a:t>Proyecto </a:t>
            </a:r>
            <a:r>
              <a:rPr lang="es-MX" sz="2000" dirty="0"/>
              <a:t>Escolar de Mejora Continua  (PEMC</a:t>
            </a:r>
            <a:r>
              <a:rPr lang="es-MX" sz="2000" dirty="0" smtClean="0"/>
              <a:t>)</a:t>
            </a:r>
          </a:p>
          <a:p>
            <a:pPr indent="0"/>
            <a:endParaRPr lang="es-MX" sz="2000" dirty="0" smtClean="0"/>
          </a:p>
          <a:p>
            <a:pPr indent="0"/>
            <a:endParaRPr lang="es-MX" sz="2000" dirty="0"/>
          </a:p>
          <a:p>
            <a:pPr marL="342900" indent="-342900">
              <a:buFont typeface="Arial" panose="020B0604020202020204" pitchFamily="34" charset="0"/>
              <a:buChar char="•"/>
            </a:pPr>
            <a:r>
              <a:rPr lang="es-MX" sz="2000" dirty="0" smtClean="0"/>
              <a:t>5. Metodologías </a:t>
            </a:r>
            <a:r>
              <a:rPr lang="es-MX" sz="2000" dirty="0"/>
              <a:t>activas de trabajo docente: Inmersiones temáticas, Progresiones de </a:t>
            </a:r>
            <a:r>
              <a:rPr lang="es-MX" sz="2000" dirty="0" smtClean="0"/>
              <a:t>   </a:t>
            </a:r>
          </a:p>
          <a:p>
            <a:pPr indent="0"/>
            <a:r>
              <a:rPr lang="es-MX" sz="2000" dirty="0" smtClean="0"/>
              <a:t>         aprendizaje </a:t>
            </a:r>
            <a:r>
              <a:rPr lang="es-MX" sz="2000" dirty="0"/>
              <a:t>y Método Inductivo Intercultural </a:t>
            </a:r>
            <a:endParaRPr lang="es-MX" sz="2000" dirty="0" smtClean="0"/>
          </a:p>
          <a:p>
            <a:pPr indent="0"/>
            <a:endParaRPr lang="es-MX" sz="2000" dirty="0" smtClean="0"/>
          </a:p>
          <a:p>
            <a:pPr indent="0"/>
            <a:r>
              <a:rPr lang="es-MX" sz="2000" dirty="0" smtClean="0"/>
              <a:t>•    6.  Secuencias </a:t>
            </a:r>
            <a:r>
              <a:rPr lang="es-MX" sz="2000" dirty="0"/>
              <a:t>didácticas innovadoras y planes de clases que impulsen el logro de las </a:t>
            </a:r>
            <a:r>
              <a:rPr lang="es-MX" sz="2000" dirty="0" smtClean="0"/>
              <a:t>   </a:t>
            </a:r>
          </a:p>
          <a:p>
            <a:pPr indent="0"/>
            <a:r>
              <a:rPr lang="es-MX" sz="2000" dirty="0" smtClean="0"/>
              <a:t>          metas  del </a:t>
            </a:r>
            <a:r>
              <a:rPr lang="es-MX" sz="2000" dirty="0"/>
              <a:t>PEMC. ¿Cuáles son las lecciones aprendidas?</a:t>
            </a:r>
          </a:p>
          <a:p>
            <a:pPr indent="0"/>
            <a:endParaRPr lang="es-MX" sz="2000" b="1" dirty="0"/>
          </a:p>
          <a:p>
            <a:pPr lvl="0" indent="0"/>
            <a:endParaRPr lang="es-MX" sz="2000" dirty="0"/>
          </a:p>
          <a:p>
            <a:pPr indent="0"/>
            <a:r>
              <a:rPr lang="es-MX" sz="2000" dirty="0" smtClean="0"/>
              <a:t> </a:t>
            </a:r>
            <a:endParaRPr lang="es-MX" sz="2000" dirty="0"/>
          </a:p>
          <a:p>
            <a:pPr lvl="0" indent="0"/>
            <a:endParaRPr lang="es-MX" sz="2000" dirty="0"/>
          </a:p>
          <a:p>
            <a:endParaRPr lang="es-MX" sz="2000" dirty="0"/>
          </a:p>
          <a:p>
            <a:pPr lvl="0" indent="0"/>
            <a:endParaRPr lang="es-MX" sz="2000" dirty="0"/>
          </a:p>
          <a:p>
            <a:pPr lvl="0" indent="0"/>
            <a:endParaRPr lang="es-MX" sz="2000" dirty="0"/>
          </a:p>
          <a:p>
            <a:pPr lvl="0" indent="0"/>
            <a:endParaRPr lang="es-MX" sz="2000" dirty="0"/>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22-23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45194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87680" y="121920"/>
            <a:ext cx="11351029" cy="7001917"/>
          </a:xfrm>
          <a:prstGeom prst="rect">
            <a:avLst/>
          </a:prstGeom>
        </p:spPr>
        <p:txBody>
          <a:bodyPr wrap="square">
            <a:spAutoFit/>
          </a:bodyPr>
          <a:lstStyle/>
          <a:p>
            <a:pPr lvl="0" algn="ctr"/>
            <a:r>
              <a:rPr lang="es-ES_tradnl" altLang="es-ES" sz="2800" dirty="0">
                <a:ea typeface="Calibri" panose="020F0502020204030204" pitchFamily="34" charset="0"/>
                <a:cs typeface="Arial" panose="020B0604020202020204" pitchFamily="34" charset="0"/>
              </a:rPr>
              <a:t>Escuela Normal de Educación Preescolar</a:t>
            </a:r>
            <a:endParaRPr lang="es-ES_tradnl" altLang="es-ES" sz="1200" b="1" dirty="0">
              <a:ea typeface="Calibri" panose="020F0502020204030204" pitchFamily="34" charset="0"/>
              <a:cs typeface="Arial" panose="020B0604020202020204" pitchFamily="34" charset="0"/>
            </a:endParaRPr>
          </a:p>
          <a:p>
            <a:pPr lvl="0" algn="ctr"/>
            <a:r>
              <a:rPr lang="es-ES_tradnl" altLang="es-ES" sz="2400" b="1" dirty="0">
                <a:ea typeface="Calibri" panose="020F0502020204030204" pitchFamily="34" charset="0"/>
                <a:cs typeface="Arial" panose="020B0604020202020204" pitchFamily="34" charset="0"/>
              </a:rPr>
              <a:t>Encuadre </a:t>
            </a:r>
            <a:endParaRPr lang="es-ES_tradnl" altLang="es-ES" sz="900" b="1" dirty="0">
              <a:cs typeface="Arial" panose="020B0604020202020204" pitchFamily="34" charset="0"/>
            </a:endParaRPr>
          </a:p>
          <a:p>
            <a:pPr lvl="0" algn="ctr"/>
            <a:endParaRPr lang="es-ES_tradnl" altLang="es-ES" sz="900" b="1" dirty="0">
              <a:cs typeface="Arial" panose="020B0604020202020204" pitchFamily="34" charset="0"/>
            </a:endParaRPr>
          </a:p>
          <a:p>
            <a:pPr lvl="0" algn="ctr"/>
            <a:r>
              <a:rPr lang="es-ES_tradnl" altLang="es-ES" sz="2400" dirty="0">
                <a:cs typeface="Arial" panose="020B0604020202020204" pitchFamily="34" charset="0"/>
              </a:rPr>
              <a:t>Semestre:  </a:t>
            </a:r>
            <a:r>
              <a:rPr lang="es-ES_tradnl" altLang="es-ES" sz="2400" dirty="0" smtClean="0">
                <a:cs typeface="Arial" panose="020B0604020202020204" pitchFamily="34" charset="0"/>
              </a:rPr>
              <a:t>Sexto  </a:t>
            </a:r>
            <a:endParaRPr lang="es-ES_tradnl" altLang="es-ES" sz="2400" dirty="0">
              <a:cs typeface="Arial" panose="020B0604020202020204" pitchFamily="34" charset="0"/>
            </a:endParaRPr>
          </a:p>
          <a:p>
            <a:r>
              <a:rPr lang="es-ES_tradnl" altLang="es-ES" sz="2400" dirty="0">
                <a:cs typeface="Arial" panose="020B0604020202020204" pitchFamily="34" charset="0"/>
              </a:rPr>
              <a:t>Nombre del curso:    </a:t>
            </a:r>
            <a:r>
              <a:rPr lang="es-ES_tradnl" altLang="es-ES" sz="1200" dirty="0">
                <a:ea typeface="Calibri" panose="020F0502020204030204" pitchFamily="34" charset="0"/>
                <a:cs typeface="Arial" panose="020B0604020202020204" pitchFamily="34" charset="0"/>
              </a:rPr>
              <a:t> </a:t>
            </a:r>
            <a:r>
              <a:rPr lang="es-ES_tradnl" altLang="es-ES" sz="2400" dirty="0" smtClean="0">
                <a:ea typeface="Calibri" panose="020F0502020204030204" pitchFamily="34" charset="0"/>
                <a:cs typeface="Arial" panose="020B0604020202020204" pitchFamily="34" charset="0"/>
              </a:rPr>
              <a:t>Trabajo docente y proyectos de mejora escolar</a:t>
            </a:r>
            <a:endParaRPr lang="es-ES_tradnl" altLang="es-ES" sz="2400" dirty="0">
              <a:ea typeface="Calibri" panose="020F0502020204030204" pitchFamily="34" charset="0"/>
              <a:cs typeface="Arial" panose="020B0604020202020204" pitchFamily="34" charset="0"/>
            </a:endParaRPr>
          </a:p>
          <a:p>
            <a:pPr lvl="0"/>
            <a:r>
              <a:rPr lang="es-ES_tradnl" altLang="es-ES" sz="2400" dirty="0">
                <a:ea typeface="Calibri" panose="020F0502020204030204" pitchFamily="34" charset="0"/>
                <a:cs typeface="Arial" panose="020B0604020202020204" pitchFamily="34" charset="0"/>
              </a:rPr>
              <a:t>Trayecto formativo:  Práctica profesional.</a:t>
            </a:r>
          </a:p>
          <a:p>
            <a:pPr lvl="0"/>
            <a:r>
              <a:rPr lang="es-ES_tradnl" altLang="es-ES" sz="2400" dirty="0">
                <a:ea typeface="Calibri" panose="020F0502020204030204" pitchFamily="34" charset="0"/>
                <a:cs typeface="Arial" panose="020B0604020202020204" pitchFamily="34" charset="0"/>
              </a:rPr>
              <a:t>Carácter del curso:   Obligatorio.</a:t>
            </a:r>
          </a:p>
          <a:p>
            <a:pPr lvl="0"/>
            <a:r>
              <a:rPr lang="es-ES_tradnl" altLang="es-ES" sz="2400" dirty="0">
                <a:ea typeface="Calibri" panose="020F0502020204030204" pitchFamily="34" charset="0"/>
                <a:cs typeface="Arial" panose="020B0604020202020204" pitchFamily="34" charset="0"/>
              </a:rPr>
              <a:t>Modalidad de trabajo:    Seminario – Taller .</a:t>
            </a:r>
          </a:p>
          <a:p>
            <a:pPr lvl="0"/>
            <a:r>
              <a:rPr lang="es-ES_tradnl" altLang="es-ES" sz="2400" dirty="0">
                <a:ea typeface="Calibri" panose="020F0502020204030204" pitchFamily="34" charset="0"/>
                <a:cs typeface="Arial" panose="020B0604020202020204" pitchFamily="34" charset="0"/>
              </a:rPr>
              <a:t>Horas    6                              créditos         6.75</a:t>
            </a:r>
          </a:p>
          <a:p>
            <a:pPr lvl="0"/>
            <a:r>
              <a:rPr lang="es-ES_tradnl" altLang="es-ES" sz="2400" dirty="0">
                <a:ea typeface="Calibri" panose="020F0502020204030204" pitchFamily="34" charset="0"/>
                <a:cs typeface="Arial" panose="020B0604020202020204" pitchFamily="34" charset="0"/>
              </a:rPr>
              <a:t>Propósito: </a:t>
            </a:r>
          </a:p>
          <a:p>
            <a:pPr marL="342900" lvl="0" indent="-342900">
              <a:buFont typeface="Arial" panose="020B0604020202020204" pitchFamily="34" charset="0"/>
              <a:buChar char="•"/>
            </a:pPr>
            <a:r>
              <a:rPr lang="es-MX" sz="2400" dirty="0"/>
              <a:t>T</a:t>
            </a:r>
            <a:r>
              <a:rPr lang="es-MX" sz="2400" dirty="0" smtClean="0"/>
              <a:t>iene </a:t>
            </a:r>
            <a:r>
              <a:rPr lang="es-MX" sz="2400" dirty="0"/>
              <a:t>como finalidad propiciar el uso del dispositivo didáctico “lecciones aprendidas” que debe formar parte de la implementación de todo proyecto innovador y que, proveerá los insumos para conocer y elaborar, en este semestre, un Proyecto Escolar de Mejora Continua (PEMC), a través del cual, se dará continuidad a la generación de propuestas de innovación. Utilizando, preferentemente, las Tecnologías de la Información y la Comunicación (</a:t>
            </a:r>
            <a:r>
              <a:rPr lang="es-MX" sz="2400" dirty="0" err="1"/>
              <a:t>TICs</a:t>
            </a:r>
            <a:r>
              <a:rPr lang="es-MX" sz="2400" dirty="0"/>
              <a:t>), las Tecnologías del aprendizaje y el conocimiento (</a:t>
            </a:r>
            <a:r>
              <a:rPr lang="es-MX" sz="2400" dirty="0" err="1"/>
              <a:t>TACs</a:t>
            </a:r>
            <a:r>
              <a:rPr lang="es-MX" sz="2400" dirty="0"/>
              <a:t>), así como los recursos, dispositivos didácticos y programas que están al alcance de los docentes, las familias y los alumnos.</a:t>
            </a:r>
          </a:p>
          <a:p>
            <a:pPr lvl="0"/>
            <a:endParaRPr lang="es-ES_tradnl" altLang="es-ES" sz="2800" dirty="0">
              <a:ea typeface="Calibri" panose="020F0502020204030204" pitchFamily="34" charset="0"/>
              <a:cs typeface="Arial" panose="020B0604020202020204" pitchFamily="34" charset="0"/>
            </a:endParaRPr>
          </a:p>
        </p:txBody>
      </p:sp>
      <p:pic>
        <p:nvPicPr>
          <p:cNvPr id="6" name="0 Image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92994" y="664464"/>
            <a:ext cx="6572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8"/>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10"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7873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387090"/>
            <a:ext cx="10945091" cy="594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lgn="ctr"/>
            <a:r>
              <a:rPr lang="es-MX" sz="2000" b="1" dirty="0"/>
              <a:t>Evidencias de aprendizaje por unidad </a:t>
            </a:r>
            <a:r>
              <a:rPr lang="es-MX" sz="2000" b="1" dirty="0" smtClean="0"/>
              <a:t>e integradora con </a:t>
            </a:r>
            <a:r>
              <a:rPr lang="es-MX" sz="2000" b="1" dirty="0"/>
              <a:t>su respectiva rúbrica</a:t>
            </a:r>
          </a:p>
          <a:p>
            <a:pPr lvl="0" indent="0"/>
            <a:endParaRPr lang="es-MX" sz="2000" dirty="0"/>
          </a:p>
          <a:p>
            <a:pPr lvl="0" indent="0"/>
            <a:r>
              <a:rPr lang="es-MX" sz="2000" b="1" dirty="0"/>
              <a:t>Evidencias  Unidad I</a:t>
            </a:r>
          </a:p>
          <a:p>
            <a:pPr lvl="0" indent="0"/>
            <a:endParaRPr lang="es-MX" sz="2000" dirty="0"/>
          </a:p>
          <a:p>
            <a:pPr indent="0"/>
            <a:r>
              <a:rPr lang="es-MX" sz="2000" dirty="0"/>
              <a:t>•  	Diseño de </a:t>
            </a:r>
            <a:r>
              <a:rPr lang="es-MX" sz="2000" dirty="0" smtClean="0"/>
              <a:t>dos documentos académicos  denominados ¿ Sabías qué?</a:t>
            </a:r>
            <a:r>
              <a:rPr lang="es-MX" sz="2000" dirty="0"/>
              <a:t>		</a:t>
            </a:r>
          </a:p>
          <a:p>
            <a:pPr lvl="0" indent="0"/>
            <a:endParaRPr lang="es-MX" sz="2000" dirty="0"/>
          </a:p>
          <a:p>
            <a:pPr lvl="0" indent="0"/>
            <a:r>
              <a:rPr lang="es-MX" sz="2000" b="1" dirty="0"/>
              <a:t>Unidad II</a:t>
            </a:r>
          </a:p>
          <a:p>
            <a:pPr indent="0"/>
            <a:r>
              <a:rPr lang="es-MX" sz="2000" dirty="0"/>
              <a:t>	</a:t>
            </a:r>
          </a:p>
          <a:p>
            <a:pPr marL="342900" lvl="0" indent="-342900">
              <a:buFont typeface="Arial" panose="020B0604020202020204" pitchFamily="34" charset="0"/>
              <a:buChar char="•"/>
            </a:pPr>
            <a:r>
              <a:rPr lang="es-MX" sz="2000" dirty="0"/>
              <a:t>	 </a:t>
            </a:r>
            <a:r>
              <a:rPr lang="es-MX" sz="2000" dirty="0" smtClean="0"/>
              <a:t>Informe de practicas sobre la implementación de alguna de las tres metodologías  </a:t>
            </a:r>
          </a:p>
          <a:p>
            <a:pPr marL="342900" lvl="0" indent="-342900">
              <a:buFont typeface="Arial" panose="020B0604020202020204" pitchFamily="34" charset="0"/>
              <a:buChar char="•"/>
            </a:pPr>
            <a:endParaRPr lang="es-MX" sz="2000" dirty="0"/>
          </a:p>
          <a:p>
            <a:pPr lvl="0" indent="0"/>
            <a:r>
              <a:rPr lang="es-MX" sz="2000" dirty="0" smtClean="0"/>
              <a:t>               activas del trabajo docente estudiadas.</a:t>
            </a:r>
          </a:p>
          <a:p>
            <a:pPr lvl="0" indent="0"/>
            <a:r>
              <a:rPr lang="es-MX" sz="2000" dirty="0" smtClean="0"/>
              <a:t> </a:t>
            </a:r>
            <a:endParaRPr lang="es-MX" sz="2000" dirty="0"/>
          </a:p>
          <a:p>
            <a:pPr marL="342900" indent="-342900">
              <a:buFont typeface="Arial" panose="020B0604020202020204" pitchFamily="34" charset="0"/>
              <a:buChar char="•"/>
            </a:pPr>
            <a:r>
              <a:rPr lang="es-MX" sz="2000" b="1" dirty="0"/>
              <a:t>Evidencia integradora:</a:t>
            </a:r>
          </a:p>
          <a:p>
            <a:pPr indent="0"/>
            <a:r>
              <a:rPr lang="es-MX" sz="2000" dirty="0"/>
              <a:t>                   </a:t>
            </a:r>
          </a:p>
          <a:p>
            <a:pPr indent="0"/>
            <a:r>
              <a:rPr lang="es-MX" sz="2000" dirty="0"/>
              <a:t>              </a:t>
            </a:r>
            <a:r>
              <a:rPr lang="pt-BR" sz="2000" dirty="0"/>
              <a:t>L</a:t>
            </a:r>
            <a:r>
              <a:rPr lang="pt-BR" sz="2000" dirty="0" smtClean="0"/>
              <a:t>ecciones aprendidas durante el semestre, como ejercicio de reflexión en la que analice la experiencia y los saberes  relacionados com el nível de logro y desempeño que entorno a  la formación para la docência, adquirió a lo largo del semestre.   </a:t>
            </a:r>
            <a:r>
              <a:rPr lang="pt-BR" sz="2000" dirty="0"/>
              <a:t>(evidencia </a:t>
            </a:r>
            <a:r>
              <a:rPr lang="pt-BR" sz="2000" dirty="0" smtClean="0"/>
              <a:t>integradora</a:t>
            </a:r>
            <a:r>
              <a:rPr lang="pt-BR" sz="2000" dirty="0"/>
              <a:t>). 	</a:t>
            </a:r>
            <a:endParaRPr lang="es-MX" sz="2000" dirty="0"/>
          </a:p>
          <a:p>
            <a:pPr indent="0"/>
            <a:endParaRPr lang="es-MX" sz="2000" dirty="0"/>
          </a:p>
        </p:txBody>
      </p:sp>
      <p:pic>
        <p:nvPicPr>
          <p:cNvPr id="6"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20760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487680" y="-245099"/>
            <a:ext cx="10945091" cy="7171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r>
              <a:rPr lang="es-MX" sz="2000" b="1" dirty="0"/>
              <a:t>                                              </a:t>
            </a:r>
            <a:endParaRPr lang="es-MX" sz="2000" b="1" dirty="0" smtClean="0"/>
          </a:p>
          <a:p>
            <a:pPr lvl="0" indent="0"/>
            <a:r>
              <a:rPr lang="es-MX" sz="2000" b="1" dirty="0"/>
              <a:t> </a:t>
            </a:r>
            <a:r>
              <a:rPr lang="es-MX" sz="2000" b="1" dirty="0" smtClean="0"/>
              <a:t>                                    </a:t>
            </a:r>
            <a:r>
              <a:rPr lang="es-MX" sz="2000" b="1" dirty="0"/>
              <a:t>Fechas de evaluación  y práctica </a:t>
            </a:r>
          </a:p>
          <a:p>
            <a:pPr lvl="0" indent="0"/>
            <a:endParaRPr lang="es-MX" sz="2000" dirty="0"/>
          </a:p>
          <a:p>
            <a:pPr lvl="0" indent="0"/>
            <a:r>
              <a:rPr lang="es-MX" sz="2000" dirty="0"/>
              <a:t>1° Periodo de evaluación:           </a:t>
            </a:r>
            <a:r>
              <a:rPr lang="es-MX" sz="2000" dirty="0" smtClean="0"/>
              <a:t>17  </a:t>
            </a:r>
            <a:r>
              <a:rPr lang="es-MX" sz="2000" dirty="0"/>
              <a:t>al  </a:t>
            </a:r>
            <a:r>
              <a:rPr lang="es-MX" sz="2000" dirty="0" smtClean="0"/>
              <a:t>21  </a:t>
            </a:r>
            <a:r>
              <a:rPr lang="es-MX" sz="2000" dirty="0"/>
              <a:t>de  </a:t>
            </a:r>
            <a:r>
              <a:rPr lang="es-MX" sz="2000" dirty="0" smtClean="0"/>
              <a:t>Abril     2023     subir calif U1  26 - 28  Abril</a:t>
            </a:r>
            <a:endParaRPr lang="es-MX" sz="2000" dirty="0"/>
          </a:p>
          <a:p>
            <a:pPr lvl="0" indent="0"/>
            <a:r>
              <a:rPr lang="es-MX" sz="2000" dirty="0"/>
              <a:t>                                             </a:t>
            </a:r>
          </a:p>
          <a:p>
            <a:pPr lvl="0" indent="0"/>
            <a:r>
              <a:rPr lang="es-MX" sz="2000" dirty="0"/>
              <a:t>2° Periodo de evaluación:           </a:t>
            </a:r>
            <a:r>
              <a:rPr lang="es-MX" sz="2000" dirty="0" smtClean="0"/>
              <a:t>19  </a:t>
            </a:r>
            <a:r>
              <a:rPr lang="es-MX" sz="2000" dirty="0"/>
              <a:t>al  </a:t>
            </a:r>
            <a:r>
              <a:rPr lang="es-MX" sz="2000" dirty="0" smtClean="0"/>
              <a:t>23  </a:t>
            </a:r>
            <a:r>
              <a:rPr lang="es-MX" sz="2000" dirty="0"/>
              <a:t>de  </a:t>
            </a:r>
            <a:r>
              <a:rPr lang="es-MX" sz="2000" dirty="0" smtClean="0"/>
              <a:t>Junio   2023      subir calif U2  26 - 27 Junio </a:t>
            </a:r>
            <a:endParaRPr lang="es-MX" sz="2000" dirty="0"/>
          </a:p>
          <a:p>
            <a:pPr lvl="0" indent="0"/>
            <a:r>
              <a:rPr lang="es-MX" sz="2000" dirty="0"/>
              <a:t>                                                 </a:t>
            </a:r>
          </a:p>
          <a:p>
            <a:pPr lvl="0" indent="0"/>
            <a:r>
              <a:rPr lang="es-MX" sz="2000" dirty="0"/>
              <a:t> Evidencia integradora                </a:t>
            </a:r>
            <a:r>
              <a:rPr lang="es-MX" sz="2000" dirty="0" smtClean="0"/>
              <a:t> 26 – 30   </a:t>
            </a:r>
            <a:r>
              <a:rPr lang="es-MX" sz="2000" dirty="0"/>
              <a:t>de  </a:t>
            </a:r>
            <a:r>
              <a:rPr lang="es-MX" sz="2000" dirty="0" smtClean="0"/>
              <a:t>Junio   </a:t>
            </a:r>
            <a:r>
              <a:rPr lang="es-MX" sz="2000" dirty="0"/>
              <a:t>2023 </a:t>
            </a:r>
            <a:r>
              <a:rPr lang="es-MX" sz="2000" dirty="0" smtClean="0"/>
              <a:t>       subir calif   28-29-30 Junio</a:t>
            </a:r>
            <a:endParaRPr lang="es-MX" sz="2000" dirty="0"/>
          </a:p>
          <a:p>
            <a:pPr lvl="0" indent="0"/>
            <a:endParaRPr lang="es-MX" sz="2000" dirty="0"/>
          </a:p>
          <a:p>
            <a:pPr lvl="0" indent="0" algn="ctr"/>
            <a:r>
              <a:rPr lang="es-MX" sz="2000" b="1" dirty="0"/>
              <a:t>Periodos de </a:t>
            </a:r>
            <a:r>
              <a:rPr lang="es-MX" sz="2000" b="1" dirty="0" smtClean="0"/>
              <a:t>práctica     </a:t>
            </a:r>
            <a:endParaRPr lang="es-MX" sz="2000" dirty="0"/>
          </a:p>
          <a:p>
            <a:pPr lvl="0" indent="0"/>
            <a:endParaRPr lang="es-MX" sz="2000" dirty="0"/>
          </a:p>
          <a:p>
            <a:pPr lvl="0" indent="0"/>
            <a:r>
              <a:rPr lang="es-MX" sz="2000" dirty="0"/>
              <a:t>  </a:t>
            </a:r>
            <a:r>
              <a:rPr lang="es-MX" sz="2000" b="1" dirty="0" smtClean="0"/>
              <a:t>1er </a:t>
            </a:r>
            <a:r>
              <a:rPr lang="es-MX" sz="2000" b="1" dirty="0"/>
              <a:t>periodo de </a:t>
            </a:r>
            <a:r>
              <a:rPr lang="es-MX" sz="2000" b="1" dirty="0" smtClean="0"/>
              <a:t>práctica    </a:t>
            </a:r>
            <a:r>
              <a:rPr lang="es-MX" sz="2000" b="1" dirty="0"/>
              <a:t>2 semanas  </a:t>
            </a:r>
            <a:r>
              <a:rPr lang="es-MX" sz="2000" b="1" dirty="0" smtClean="0"/>
              <a:t> </a:t>
            </a:r>
            <a:r>
              <a:rPr lang="es-MX" sz="2000" dirty="0" smtClean="0"/>
              <a:t>(20)   21  al  24 de Marzo   /   27 al  31  de  Marzo </a:t>
            </a:r>
          </a:p>
          <a:p>
            <a:pPr lvl="0" indent="0"/>
            <a:r>
              <a:rPr lang="es-MX" sz="2000" dirty="0" smtClean="0"/>
              <a:t>           </a:t>
            </a:r>
          </a:p>
          <a:p>
            <a:pPr lvl="0" indent="0"/>
            <a:r>
              <a:rPr lang="es-MX" sz="2000" dirty="0" smtClean="0"/>
              <a:t>                Asistencia a     </a:t>
            </a:r>
            <a:r>
              <a:rPr lang="es-MX" sz="2000" b="1" dirty="0"/>
              <a:t>CTE </a:t>
            </a:r>
            <a:r>
              <a:rPr lang="es-MX" sz="2000" dirty="0"/>
              <a:t>  </a:t>
            </a:r>
            <a:r>
              <a:rPr lang="es-MX" sz="2000" dirty="0" smtClean="0"/>
              <a:t>24 </a:t>
            </a:r>
            <a:r>
              <a:rPr lang="es-MX" sz="2000" dirty="0"/>
              <a:t>de </a:t>
            </a:r>
            <a:r>
              <a:rPr lang="es-MX" sz="2000" dirty="0" smtClean="0"/>
              <a:t>Febrero </a:t>
            </a:r>
          </a:p>
          <a:p>
            <a:pPr lvl="0" indent="0"/>
            <a:r>
              <a:rPr lang="es-MX" sz="2000" dirty="0"/>
              <a:t> </a:t>
            </a:r>
            <a:r>
              <a:rPr lang="es-MX" sz="2000" dirty="0" smtClean="0"/>
              <a:t>               Asistencia a     </a:t>
            </a:r>
            <a:r>
              <a:rPr lang="es-MX" sz="2000" b="1" dirty="0" smtClean="0"/>
              <a:t>CTE </a:t>
            </a:r>
            <a:r>
              <a:rPr lang="es-MX" sz="2000" dirty="0" smtClean="0"/>
              <a:t>  31 de Marzo </a:t>
            </a:r>
            <a:endParaRPr lang="es-MX" sz="2000" dirty="0"/>
          </a:p>
          <a:p>
            <a:pPr lvl="0" indent="0"/>
            <a:r>
              <a:rPr lang="es-MX" sz="2000" dirty="0"/>
              <a:t>   </a:t>
            </a:r>
            <a:r>
              <a:rPr lang="es-MX" sz="2000" b="1" dirty="0" smtClean="0"/>
              <a:t>2do </a:t>
            </a:r>
            <a:r>
              <a:rPr lang="es-MX" sz="2000" b="1" dirty="0"/>
              <a:t>periodo de </a:t>
            </a:r>
            <a:r>
              <a:rPr lang="es-MX" sz="2000" b="1" dirty="0" smtClean="0"/>
              <a:t>práctica    </a:t>
            </a:r>
            <a:r>
              <a:rPr lang="es-MX" sz="2000" b="1" dirty="0"/>
              <a:t>2 semanas     </a:t>
            </a:r>
            <a:r>
              <a:rPr lang="es-MX" sz="2000" dirty="0" smtClean="0"/>
              <a:t>22 </a:t>
            </a:r>
            <a:r>
              <a:rPr lang="es-MX" sz="2000" dirty="0"/>
              <a:t>al </a:t>
            </a:r>
            <a:r>
              <a:rPr lang="es-MX" sz="2000" dirty="0" smtClean="0"/>
              <a:t>26 </a:t>
            </a:r>
            <a:r>
              <a:rPr lang="es-MX" sz="2000" dirty="0"/>
              <a:t>de </a:t>
            </a:r>
            <a:r>
              <a:rPr lang="es-MX" sz="2000" dirty="0" smtClean="0"/>
              <a:t>Mayo    /    29 Mayo  </a:t>
            </a:r>
            <a:r>
              <a:rPr lang="es-MX" sz="2000" dirty="0"/>
              <a:t>al </a:t>
            </a:r>
            <a:r>
              <a:rPr lang="es-MX" sz="2000" dirty="0" smtClean="0"/>
              <a:t> 2 Junio  </a:t>
            </a:r>
          </a:p>
          <a:p>
            <a:pPr lvl="0" indent="0"/>
            <a:endParaRPr lang="es-MX" sz="2000" dirty="0" smtClean="0"/>
          </a:p>
          <a:p>
            <a:pPr lvl="0" indent="0"/>
            <a:r>
              <a:rPr lang="es-MX" sz="2000" dirty="0" smtClean="0"/>
              <a:t>                Asistencia </a:t>
            </a:r>
            <a:r>
              <a:rPr lang="es-MX" sz="2000" dirty="0"/>
              <a:t>a </a:t>
            </a:r>
            <a:r>
              <a:rPr lang="es-MX" sz="2000" dirty="0" smtClean="0"/>
              <a:t>    </a:t>
            </a:r>
            <a:r>
              <a:rPr lang="es-MX" sz="2000" b="1" dirty="0" smtClean="0"/>
              <a:t>CTE</a:t>
            </a:r>
            <a:r>
              <a:rPr lang="es-MX" sz="2000" dirty="0" smtClean="0"/>
              <a:t>   28 de Abril </a:t>
            </a:r>
          </a:p>
          <a:p>
            <a:pPr indent="0"/>
            <a:r>
              <a:rPr lang="es-MX" sz="2000" dirty="0"/>
              <a:t>               </a:t>
            </a:r>
            <a:r>
              <a:rPr lang="es-MX" sz="2000" dirty="0" smtClean="0"/>
              <a:t> </a:t>
            </a:r>
            <a:r>
              <a:rPr lang="es-MX" sz="2000" dirty="0"/>
              <a:t>Asistencia a </a:t>
            </a:r>
            <a:r>
              <a:rPr lang="es-MX" sz="2000" dirty="0" smtClean="0"/>
              <a:t>    </a:t>
            </a:r>
            <a:r>
              <a:rPr lang="es-MX" sz="2000" b="1" dirty="0" smtClean="0"/>
              <a:t>CTE </a:t>
            </a:r>
            <a:r>
              <a:rPr lang="es-MX" sz="2000" dirty="0" smtClean="0"/>
              <a:t>  26 </a:t>
            </a:r>
            <a:r>
              <a:rPr lang="es-MX" sz="2000" dirty="0"/>
              <a:t>de </a:t>
            </a:r>
            <a:r>
              <a:rPr lang="es-MX" sz="2000" dirty="0" smtClean="0"/>
              <a:t>Mayo </a:t>
            </a:r>
            <a:r>
              <a:rPr lang="es-MX" sz="2000" b="1" dirty="0" smtClean="0"/>
              <a:t> </a:t>
            </a:r>
            <a:endParaRPr lang="es-MX" sz="2000" dirty="0"/>
          </a:p>
          <a:p>
            <a:pPr indent="0"/>
            <a:endParaRPr lang="es-MX" sz="2000" dirty="0"/>
          </a:p>
          <a:p>
            <a:pPr indent="0"/>
            <a:r>
              <a:rPr lang="es-MX" sz="2000" dirty="0" smtClean="0"/>
              <a:t>    Cierre </a:t>
            </a:r>
            <a:r>
              <a:rPr lang="es-MX" sz="2000" dirty="0"/>
              <a:t>del semestre  </a:t>
            </a:r>
            <a:r>
              <a:rPr lang="es-MX" sz="2000" dirty="0" smtClean="0"/>
              <a:t>30 </a:t>
            </a:r>
            <a:r>
              <a:rPr lang="es-MX" sz="2000" dirty="0"/>
              <a:t>de </a:t>
            </a:r>
            <a:r>
              <a:rPr lang="es-MX" sz="2000" dirty="0" smtClean="0"/>
              <a:t>Junio  </a:t>
            </a:r>
            <a:r>
              <a:rPr lang="es-MX" sz="2000" dirty="0"/>
              <a:t>2023.</a:t>
            </a:r>
          </a:p>
          <a:p>
            <a:pPr lvl="0" indent="0"/>
            <a:endParaRPr lang="es-MX" sz="2000" b="1" dirty="0"/>
          </a:p>
          <a:p>
            <a:pPr lvl="0" indent="0"/>
            <a:endParaRPr lang="es-MX" sz="2000" b="1" dirty="0"/>
          </a:p>
        </p:txBody>
      </p:sp>
      <p:sp>
        <p:nvSpPr>
          <p:cNvPr id="6" name="CuadroTexto 5"/>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7"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pic>
        <p:nvPicPr>
          <p:cNvPr id="9"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47167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155643" y="-8920"/>
            <a:ext cx="12036357" cy="6586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lgn="ctr"/>
            <a:r>
              <a:rPr lang="es-MX" sz="2400" dirty="0" smtClean="0"/>
              <a:t>Criterios </a:t>
            </a:r>
            <a:r>
              <a:rPr lang="es-MX" sz="2400" dirty="0"/>
              <a:t>de evaluación por unidad.</a:t>
            </a:r>
          </a:p>
          <a:p>
            <a:pPr lvl="0" indent="0"/>
            <a:r>
              <a:rPr lang="es-MX" sz="2200" b="1" dirty="0"/>
              <a:t>Evaluación formativa       50</a:t>
            </a:r>
            <a:r>
              <a:rPr lang="es-MX" sz="2200" b="1" dirty="0" smtClean="0"/>
              <a:t>%</a:t>
            </a:r>
            <a:endParaRPr lang="es-MX" sz="2400" b="1" dirty="0"/>
          </a:p>
          <a:p>
            <a:pPr lvl="0" indent="0"/>
            <a:r>
              <a:rPr lang="es-MX" sz="2400" dirty="0"/>
              <a:t>                </a:t>
            </a:r>
            <a:r>
              <a:rPr lang="es-MX" sz="2400" dirty="0" smtClean="0"/>
              <a:t>Participación   </a:t>
            </a:r>
            <a:r>
              <a:rPr lang="es-MX" sz="2400" dirty="0"/>
              <a:t>10%</a:t>
            </a:r>
          </a:p>
          <a:p>
            <a:pPr lvl="0" indent="0"/>
            <a:r>
              <a:rPr lang="es-MX" sz="2400" dirty="0"/>
              <a:t>                </a:t>
            </a:r>
            <a:r>
              <a:rPr lang="es-MX" sz="2400" dirty="0" smtClean="0"/>
              <a:t>Trabajos escritos   </a:t>
            </a:r>
            <a:r>
              <a:rPr lang="es-MX" sz="2000" dirty="0" smtClean="0"/>
              <a:t>Norma APA  </a:t>
            </a:r>
            <a:r>
              <a:rPr lang="es-MX" sz="2400" dirty="0" smtClean="0"/>
              <a:t>(</a:t>
            </a:r>
            <a:r>
              <a:rPr lang="es-MX" sz="2000" dirty="0" smtClean="0"/>
              <a:t>ensayos</a:t>
            </a:r>
            <a:r>
              <a:rPr lang="es-MX" sz="2000" dirty="0"/>
              <a:t>, reportes, análisis, videos, proyectos, cuadros comparativos, mapas conceptuales, mapas mentales, planeaciones, instrumentos , etc.      </a:t>
            </a:r>
            <a:r>
              <a:rPr lang="es-MX" sz="2000" dirty="0" smtClean="0"/>
              <a:t>                         </a:t>
            </a:r>
          </a:p>
          <a:p>
            <a:pPr lvl="0" indent="0"/>
            <a:r>
              <a:rPr lang="es-MX" sz="2000" dirty="0" smtClean="0"/>
              <a:t>                                                  </a:t>
            </a:r>
            <a:r>
              <a:rPr lang="es-MX" sz="2400" dirty="0" smtClean="0"/>
              <a:t>40% </a:t>
            </a:r>
          </a:p>
          <a:p>
            <a:pPr lvl="0" indent="0"/>
            <a:r>
              <a:rPr lang="es-MX" sz="2400" b="1" dirty="0" smtClean="0"/>
              <a:t>---------------------------------------------------</a:t>
            </a:r>
            <a:endParaRPr lang="es-MX" sz="2400" b="1" dirty="0"/>
          </a:p>
          <a:p>
            <a:pPr lvl="0" indent="0"/>
            <a:r>
              <a:rPr lang="es-MX" sz="2200" b="1" dirty="0"/>
              <a:t>Evaluación sumativa          </a:t>
            </a:r>
            <a:r>
              <a:rPr lang="es-MX" sz="2200" b="1" dirty="0" smtClean="0"/>
              <a:t>50</a:t>
            </a:r>
            <a:r>
              <a:rPr lang="es-MX" sz="2200" b="1" dirty="0"/>
              <a:t>%</a:t>
            </a:r>
          </a:p>
          <a:p>
            <a:pPr indent="0"/>
            <a:r>
              <a:rPr lang="es-MX" sz="2400" dirty="0"/>
              <a:t>                      </a:t>
            </a:r>
          </a:p>
          <a:p>
            <a:pPr indent="0"/>
            <a:r>
              <a:rPr lang="es-MX" sz="2400" dirty="0"/>
              <a:t> Portafolio: </a:t>
            </a:r>
            <a:r>
              <a:rPr lang="es-MX" sz="2000" dirty="0"/>
              <a:t>Heteroevaluación  </a:t>
            </a:r>
            <a:r>
              <a:rPr lang="es-MX" sz="2400" dirty="0"/>
              <a:t>48</a:t>
            </a:r>
            <a:r>
              <a:rPr lang="es-MX" sz="2000" dirty="0"/>
              <a:t> %  (Evidencia de la unidad )</a:t>
            </a:r>
          </a:p>
          <a:p>
            <a:pPr lvl="0" indent="0"/>
            <a:r>
              <a:rPr lang="es-MX" sz="2000" dirty="0"/>
              <a:t>                                            Autoevaluación  </a:t>
            </a:r>
            <a:r>
              <a:rPr lang="es-MX" sz="2400" dirty="0"/>
              <a:t>1</a:t>
            </a:r>
            <a:r>
              <a:rPr lang="es-MX" sz="2000" dirty="0"/>
              <a:t>%    Coevaluación </a:t>
            </a:r>
            <a:r>
              <a:rPr lang="es-MX" sz="2400" dirty="0"/>
              <a:t>1 </a:t>
            </a:r>
            <a:r>
              <a:rPr lang="es-MX" sz="2000" dirty="0"/>
              <a:t>%</a:t>
            </a:r>
            <a:r>
              <a:rPr lang="es-MX" sz="2400" dirty="0"/>
              <a:t>  </a:t>
            </a:r>
            <a:endParaRPr lang="es-MX" sz="2400" dirty="0" smtClean="0"/>
          </a:p>
          <a:p>
            <a:pPr lvl="0" indent="0"/>
            <a:r>
              <a:rPr lang="es-MX" sz="2000" dirty="0" smtClean="0"/>
              <a:t> </a:t>
            </a:r>
            <a:r>
              <a:rPr lang="es-MX" sz="2200" b="1" dirty="0" smtClean="0"/>
              <a:t>Evaluación </a:t>
            </a:r>
            <a:r>
              <a:rPr lang="es-MX" sz="2200" b="1" dirty="0"/>
              <a:t>Global</a:t>
            </a:r>
          </a:p>
          <a:p>
            <a:pPr indent="0"/>
            <a:r>
              <a:rPr lang="es-MX" sz="2400" i="1" dirty="0"/>
              <a:t>Evaluación de las unidades          Promedio de las unidades     </a:t>
            </a:r>
            <a:r>
              <a:rPr lang="es-MX" sz="2400" i="1" dirty="0" smtClean="0"/>
              <a:t> </a:t>
            </a:r>
            <a:r>
              <a:rPr lang="es-MX" sz="2400" dirty="0"/>
              <a:t>50%                 </a:t>
            </a:r>
            <a:r>
              <a:rPr lang="es-MX" sz="2200" b="1" dirty="0"/>
              <a:t>Evidencia integradora </a:t>
            </a:r>
            <a:r>
              <a:rPr lang="es-MX" sz="2200" dirty="0"/>
              <a:t>        </a:t>
            </a:r>
            <a:r>
              <a:rPr lang="es-MX" sz="2200" dirty="0" smtClean="0"/>
              <a:t>                                                                </a:t>
            </a:r>
            <a:r>
              <a:rPr lang="es-MX" sz="2400" dirty="0" smtClean="0"/>
              <a:t>50%</a:t>
            </a:r>
            <a:endParaRPr lang="es-MX" sz="2000" dirty="0"/>
          </a:p>
          <a:p>
            <a:pPr indent="0"/>
            <a:r>
              <a:rPr lang="pt-BR" sz="2400" dirty="0" smtClean="0"/>
              <a:t> Ejercicio </a:t>
            </a:r>
            <a:r>
              <a:rPr lang="pt-BR" sz="2400" dirty="0"/>
              <a:t>de reflexión en la que analice la experiencia y los saberes  relacionados </a:t>
            </a:r>
            <a:r>
              <a:rPr lang="pt-BR" sz="2400" dirty="0" smtClean="0"/>
              <a:t>con </a:t>
            </a:r>
            <a:r>
              <a:rPr lang="pt-BR" sz="2400" dirty="0"/>
              <a:t>el nível de logro y desempeño que entorno a  la formación para la docência, adquirió a lo largo del </a:t>
            </a:r>
            <a:r>
              <a:rPr lang="pt-BR" sz="2400" dirty="0" smtClean="0"/>
              <a:t>semestre.</a:t>
            </a:r>
            <a:endParaRPr lang="es-MX" sz="2000" dirty="0"/>
          </a:p>
          <a:p>
            <a:pPr indent="0"/>
            <a:r>
              <a:rPr lang="es-MX" sz="2400" dirty="0"/>
              <a:t>                           </a:t>
            </a:r>
            <a:r>
              <a:rPr lang="es-MX" sz="2400" dirty="0" smtClean="0"/>
              <a:t>                                                                 </a:t>
            </a:r>
            <a:r>
              <a:rPr lang="es-MX" sz="2400" dirty="0"/>
              <a:t>Total  100</a:t>
            </a:r>
            <a:r>
              <a:rPr lang="es-MX" sz="2400" dirty="0" smtClean="0"/>
              <a:t>%</a:t>
            </a:r>
          </a:p>
        </p:txBody>
      </p:sp>
      <p:pic>
        <p:nvPicPr>
          <p:cNvPr id="6"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28241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12809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219455" y="111490"/>
            <a:ext cx="11462735" cy="621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ctr"/>
            <a:r>
              <a:rPr lang="es-MX" sz="2000" b="1" dirty="0"/>
              <a:t>CONSIDERACIONES GENERALES</a:t>
            </a:r>
          </a:p>
          <a:p>
            <a:pPr marL="285750" indent="-285750">
              <a:buFont typeface="Arial" panose="020B0604020202020204" pitchFamily="34" charset="0"/>
              <a:buChar char="•"/>
            </a:pPr>
            <a:r>
              <a:rPr lang="es-MX" sz="2000" dirty="0"/>
              <a:t>El estudiante tendrá derecho a la acreditación del curso cuando asista por lo mínimo un 85% del tiempo establecido del mismo.</a:t>
            </a:r>
          </a:p>
          <a:p>
            <a:pPr indent="0"/>
            <a:endParaRPr lang="es-MX" sz="2000" dirty="0"/>
          </a:p>
          <a:p>
            <a:pPr marL="285750" indent="-285750">
              <a:buFont typeface="Arial" panose="020B0604020202020204" pitchFamily="34" charset="0"/>
              <a:buChar char="•"/>
            </a:pPr>
            <a:r>
              <a:rPr lang="es-MX" sz="2000" dirty="0"/>
              <a:t>Para tener derecho a ser promediado el 50% de </a:t>
            </a:r>
            <a:r>
              <a:rPr lang="es-MX" sz="2000" dirty="0" smtClean="0"/>
              <a:t>la evidencia </a:t>
            </a:r>
            <a:r>
              <a:rPr lang="es-MX" sz="2000" dirty="0"/>
              <a:t>de unidad deberá obtener calificación mínima aprobatoria de 6 de acuerdo con el Plan de estudios 2018</a:t>
            </a:r>
            <a:r>
              <a:rPr lang="es-MX" sz="2000" dirty="0" smtClean="0"/>
              <a:t>.</a:t>
            </a:r>
          </a:p>
          <a:p>
            <a:pPr marL="285750" indent="-285750">
              <a:buFont typeface="Arial" panose="020B0604020202020204" pitchFamily="34" charset="0"/>
              <a:buChar char="•"/>
            </a:pPr>
            <a:endParaRPr lang="es-MX" sz="2000" dirty="0" smtClean="0"/>
          </a:p>
          <a:p>
            <a:pPr marL="285750" indent="-285750">
              <a:buFont typeface="Arial" panose="020B0604020202020204" pitchFamily="34" charset="0"/>
              <a:buChar char="•"/>
            </a:pPr>
            <a:r>
              <a:rPr lang="es-MX" sz="2000" dirty="0" smtClean="0"/>
              <a:t>Sí se reprueba alguna de las  unidades, automáticamente  se va a extraordinario.</a:t>
            </a:r>
            <a:endParaRPr lang="es-MX" sz="2000" dirty="0"/>
          </a:p>
          <a:p>
            <a:pPr marL="285750" indent="-285750">
              <a:buFont typeface="Arial" panose="020B0604020202020204" pitchFamily="34" charset="0"/>
              <a:buChar char="•"/>
            </a:pPr>
            <a:endParaRPr lang="es-MX" sz="2000" dirty="0"/>
          </a:p>
          <a:p>
            <a:pPr marL="285750" indent="-285750">
              <a:buFont typeface="Arial" panose="020B0604020202020204" pitchFamily="34" charset="0"/>
              <a:buChar char="•"/>
            </a:pPr>
            <a:r>
              <a:rPr lang="es-MX" sz="2000" dirty="0"/>
              <a:t>Será condición realizar la autoevaluación y la coevaluación para poder otorgar la calificación de cada unidad.</a:t>
            </a:r>
          </a:p>
          <a:p>
            <a:pPr marL="285750" indent="-285750">
              <a:buFont typeface="Arial" panose="020B0604020202020204" pitchFamily="34" charset="0"/>
              <a:buChar char="•"/>
            </a:pPr>
            <a:endParaRPr lang="es-MX" sz="2000" dirty="0"/>
          </a:p>
          <a:p>
            <a:pPr marL="285750" indent="-285750">
              <a:buFont typeface="Arial" panose="020B0604020202020204" pitchFamily="34" charset="0"/>
              <a:buChar char="•"/>
            </a:pPr>
            <a:r>
              <a:rPr lang="es-MX" sz="2000" dirty="0"/>
              <a:t>La buena actitud, disposición y respeto serán factor determinante para la aprobación </a:t>
            </a:r>
            <a:r>
              <a:rPr lang="es-MX" sz="2000" dirty="0" smtClean="0"/>
              <a:t>del curso.</a:t>
            </a:r>
            <a:endParaRPr lang="es-MX" sz="2000" dirty="0"/>
          </a:p>
          <a:p>
            <a:pPr marL="285750" indent="-285750">
              <a:buFont typeface="Arial" panose="020B0604020202020204" pitchFamily="34" charset="0"/>
              <a:buChar char="•"/>
            </a:pPr>
            <a:endParaRPr lang="es-MX" sz="2000" dirty="0"/>
          </a:p>
          <a:p>
            <a:pPr marL="285750" indent="-285750">
              <a:buFont typeface="Arial" panose="020B0604020202020204" pitchFamily="34" charset="0"/>
              <a:buChar char="•"/>
            </a:pPr>
            <a:r>
              <a:rPr lang="es-MX" sz="2000" dirty="0"/>
              <a:t>La acreditación de cada unidad de aprendizaje, </a:t>
            </a:r>
            <a:r>
              <a:rPr lang="es-MX" sz="2000" dirty="0" smtClean="0"/>
              <a:t>es condición </a:t>
            </a:r>
            <a:r>
              <a:rPr lang="es-MX" sz="2000" dirty="0"/>
              <a:t>para que el estudiante tenga derecho a la evaluación global.</a:t>
            </a:r>
          </a:p>
          <a:p>
            <a:pPr marL="285750" indent="-285750">
              <a:buFont typeface="Arial" panose="020B0604020202020204" pitchFamily="34" charset="0"/>
              <a:buChar char="•"/>
            </a:pPr>
            <a:endParaRPr lang="es-MX" sz="2000" dirty="0"/>
          </a:p>
          <a:p>
            <a:pPr marL="285750" indent="-285750">
              <a:buFont typeface="Arial" panose="020B0604020202020204" pitchFamily="34" charset="0"/>
              <a:buChar char="•"/>
            </a:pPr>
            <a:r>
              <a:rPr lang="es-MX" sz="2000" dirty="0"/>
              <a:t>Si por alguna razón se encuentra en los trabajos elaborados de los alumnos plagio, la calificación de esté será de 0. </a:t>
            </a:r>
          </a:p>
          <a:p>
            <a:pPr indent="0"/>
            <a:endParaRPr lang="es-MX" dirty="0"/>
          </a:p>
        </p:txBody>
      </p:sp>
      <p:pic>
        <p:nvPicPr>
          <p:cNvPr id="6"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28241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70325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 xmlns:a16="http://schemas.microsoft.com/office/drawing/2014/main" id="{D73AC168-11F3-B8B4-F4C0-F839D76F9BCC}"/>
              </a:ext>
            </a:extLst>
          </p:cNvPr>
          <p:cNvSpPr>
            <a:spLocks noGrp="1"/>
          </p:cNvSpPr>
          <p:nvPr>
            <p:ph idx="1"/>
          </p:nvPr>
        </p:nvSpPr>
        <p:spPr>
          <a:xfrm>
            <a:off x="662152" y="462455"/>
            <a:ext cx="10691648" cy="5714508"/>
          </a:xfrm>
        </p:spPr>
        <p:txBody>
          <a:bodyPr>
            <a:normAutofit lnSpcReduction="10000"/>
          </a:bodyPr>
          <a:lstStyle/>
          <a:p>
            <a:pPr marL="285750" indent="-285750">
              <a:buFont typeface="Arial" panose="020B0604020202020204" pitchFamily="34" charset="0"/>
              <a:buChar char="•"/>
            </a:pPr>
            <a:r>
              <a:rPr lang="es-MX" sz="2000" dirty="0" smtClean="0">
                <a:latin typeface="Arial" panose="020B0604020202020204" pitchFamily="34" charset="0"/>
                <a:cs typeface="Arial" panose="020B0604020202020204" pitchFamily="34" charset="0"/>
              </a:rPr>
              <a:t>Los y las </a:t>
            </a:r>
            <a:r>
              <a:rPr lang="es-MX" sz="2000" dirty="0">
                <a:latin typeface="Arial" panose="020B0604020202020204" pitchFamily="34" charset="0"/>
                <a:cs typeface="Arial" panose="020B0604020202020204" pitchFamily="34" charset="0"/>
              </a:rPr>
              <a:t>alumnas que reprueben semestre deberán presentar la EVIDENCIA FINAL para tener derecho al examen de regularización. </a:t>
            </a:r>
          </a:p>
          <a:p>
            <a:pPr marL="285750" indent="-285750">
              <a:buFont typeface="Arial" panose="020B0604020202020204" pitchFamily="34" charset="0"/>
              <a:buChar char="•"/>
            </a:pPr>
            <a:endParaRPr lang="es-MX"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MX" sz="2000" dirty="0">
                <a:latin typeface="Arial" panose="020B0604020202020204" pitchFamily="34" charset="0"/>
                <a:cs typeface="Arial" panose="020B0604020202020204" pitchFamily="34" charset="0"/>
              </a:rPr>
              <a:t>La máxima calificación que se le otorgará al examen extraordinario será de 8. </a:t>
            </a:r>
          </a:p>
          <a:p>
            <a:pPr marL="285750" indent="-285750">
              <a:buFont typeface="Arial" panose="020B0604020202020204" pitchFamily="34" charset="0"/>
              <a:buChar char="•"/>
            </a:pPr>
            <a:endParaRPr lang="es-MX"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MX" sz="2000" dirty="0">
                <a:latin typeface="Arial" panose="020B0604020202020204" pitchFamily="34" charset="0"/>
                <a:cs typeface="Arial" panose="020B0604020202020204" pitchFamily="34" charset="0"/>
              </a:rPr>
              <a:t>La falta se registrará por hora (45 min) atendiendo a las horas </a:t>
            </a:r>
            <a:r>
              <a:rPr lang="es-MX" sz="2000" dirty="0" smtClean="0">
                <a:latin typeface="Arial" panose="020B0604020202020204" pitchFamily="34" charset="0"/>
                <a:cs typeface="Arial" panose="020B0604020202020204" pitchFamily="34" charset="0"/>
              </a:rPr>
              <a:t>clase </a:t>
            </a:r>
            <a:r>
              <a:rPr lang="es-MX" sz="2000" dirty="0">
                <a:latin typeface="Arial" panose="020B0604020202020204" pitchFamily="34" charset="0"/>
                <a:cs typeface="Arial" panose="020B0604020202020204" pitchFamily="34" charset="0"/>
              </a:rPr>
              <a:t>presenciales que se señala en cada curso (4 o 6 hrs.)</a:t>
            </a:r>
          </a:p>
          <a:p>
            <a:pPr marL="285750" indent="-285750">
              <a:buFont typeface="Arial" panose="020B0604020202020204" pitchFamily="34" charset="0"/>
              <a:buChar char="•"/>
            </a:pPr>
            <a:endParaRPr lang="es-MX"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MX" sz="2000" dirty="0">
                <a:latin typeface="Arial" panose="020B0604020202020204" pitchFamily="34" charset="0"/>
                <a:cs typeface="Arial" panose="020B0604020202020204" pitchFamily="34" charset="0"/>
              </a:rPr>
              <a:t>En caso de que se autorice una sesión virtual la alumna deberá atender a la normatividad establecida durante el trabajo en línea. </a:t>
            </a:r>
          </a:p>
          <a:p>
            <a:pPr marL="285750" indent="-285750">
              <a:buFont typeface="Arial" panose="020B0604020202020204" pitchFamily="34" charset="0"/>
              <a:buChar char="•"/>
            </a:pPr>
            <a:endParaRPr lang="es-MX"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MX" sz="2000" dirty="0">
                <a:latin typeface="Arial" panose="020B0604020202020204" pitchFamily="34" charset="0"/>
                <a:cs typeface="Arial" panose="020B0604020202020204" pitchFamily="34" charset="0"/>
              </a:rPr>
              <a:t>Durante el periodo de práctica docente, se deberá acatar los lineamentos internos (reglamento) del plantel educativo que se le asignó. </a:t>
            </a:r>
          </a:p>
          <a:p>
            <a:pPr marL="285750" indent="-285750">
              <a:buFont typeface="Arial" panose="020B0604020202020204" pitchFamily="34" charset="0"/>
              <a:buChar char="•"/>
            </a:pPr>
            <a:endParaRPr lang="es-MX"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MX" sz="2000" dirty="0">
                <a:latin typeface="Arial" panose="020B0604020202020204" pitchFamily="34" charset="0"/>
                <a:cs typeface="Arial" panose="020B0604020202020204" pitchFamily="34" charset="0"/>
              </a:rPr>
              <a:t>Se tomará en cuenta cada punto establecido en la normatividad interna que establece la institución</a:t>
            </a:r>
          </a:p>
        </p:txBody>
      </p:sp>
    </p:spTree>
    <p:extLst>
      <p:ext uri="{BB962C8B-B14F-4D97-AF65-F5344CB8AC3E}">
        <p14:creationId xmlns:p14="http://schemas.microsoft.com/office/powerpoint/2010/main" val="41194471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239843" y="94707"/>
            <a:ext cx="11827239" cy="652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lang="es-MX" b="1" dirty="0"/>
              <a:t>Reglamento y acuerdos internos:</a:t>
            </a:r>
          </a:p>
          <a:p>
            <a:pPr algn="ctr"/>
            <a:r>
              <a:rPr lang="es-ES" sz="2000" b="1" dirty="0"/>
              <a:t>Acuerdos:</a:t>
            </a:r>
            <a:endParaRPr lang="es-MX" sz="2000" dirty="0"/>
          </a:p>
          <a:p>
            <a:pPr marL="285750" indent="-285750">
              <a:buFont typeface="Arial" panose="020B0604020202020204" pitchFamily="34" charset="0"/>
              <a:buChar char="•"/>
            </a:pPr>
            <a:r>
              <a:rPr lang="es-ES" sz="2000" dirty="0"/>
              <a:t>Asistir  puntualmente  a la sesión </a:t>
            </a:r>
          </a:p>
          <a:p>
            <a:pPr indent="0"/>
            <a:endParaRPr lang="es-ES" sz="2000" dirty="0"/>
          </a:p>
          <a:p>
            <a:pPr marL="285750" indent="-285750">
              <a:buFont typeface="Arial" panose="020B0604020202020204" pitchFamily="34" charset="0"/>
              <a:buChar char="•"/>
            </a:pPr>
            <a:r>
              <a:rPr lang="es-ES" sz="2000" dirty="0"/>
              <a:t>Se consideran los retardos en las sesiones de clase   (3 retardos equivalen a 1 falta)</a:t>
            </a:r>
          </a:p>
          <a:p>
            <a:pPr indent="0"/>
            <a:endParaRPr lang="es-ES" sz="2000" dirty="0"/>
          </a:p>
          <a:p>
            <a:pPr marL="285750" indent="-285750">
              <a:buFont typeface="Arial" panose="020B0604020202020204" pitchFamily="34" charset="0"/>
              <a:buChar char="•"/>
            </a:pPr>
            <a:r>
              <a:rPr lang="es-ES" sz="2000" dirty="0"/>
              <a:t>Registrar su asistencia de forma </a:t>
            </a:r>
            <a:r>
              <a:rPr lang="es-ES" sz="2000" dirty="0" smtClean="0"/>
              <a:t>digital y en el horario de la clase.</a:t>
            </a:r>
            <a:endParaRPr lang="es-ES" sz="2000" dirty="0"/>
          </a:p>
          <a:p>
            <a:pPr indent="0"/>
            <a:endParaRPr lang="es-ES" sz="2000" dirty="0"/>
          </a:p>
          <a:p>
            <a:pPr marL="285750" indent="-285750">
              <a:buFont typeface="Arial" panose="020B0604020202020204" pitchFamily="34" charset="0"/>
              <a:buChar char="•"/>
            </a:pPr>
            <a:r>
              <a:rPr lang="es-ES" sz="2000" dirty="0"/>
              <a:t>Participar en la </a:t>
            </a:r>
            <a:r>
              <a:rPr lang="es-ES" sz="2000" dirty="0" smtClean="0"/>
              <a:t>clase con:  </a:t>
            </a:r>
            <a:r>
              <a:rPr lang="es-ES" sz="2000" dirty="0"/>
              <a:t>Aportaciones, lluvia de ideas, comentarios, preguntas, dudas, argumentos, exposiciones, presentaciones, debates</a:t>
            </a:r>
            <a:r>
              <a:rPr lang="es-ES" sz="2000" dirty="0" smtClean="0"/>
              <a:t>, consultas </a:t>
            </a:r>
            <a:r>
              <a:rPr lang="es-ES" sz="2000" dirty="0"/>
              <a:t>etc.</a:t>
            </a:r>
          </a:p>
          <a:p>
            <a:pPr indent="0"/>
            <a:endParaRPr lang="es-ES" sz="2000" dirty="0"/>
          </a:p>
          <a:p>
            <a:pPr marL="285750" indent="-285750">
              <a:buFont typeface="Arial" panose="020B0604020202020204" pitchFamily="34" charset="0"/>
              <a:buChar char="•"/>
            </a:pPr>
            <a:r>
              <a:rPr lang="es-ES" sz="2000" dirty="0"/>
              <a:t>Colaborar en las actividades </a:t>
            </a:r>
            <a:r>
              <a:rPr lang="es-ES" sz="2000" dirty="0" smtClean="0"/>
              <a:t>de aprendizaje con </a:t>
            </a:r>
            <a:r>
              <a:rPr lang="es-ES" sz="2000" dirty="0"/>
              <a:t>sus compañeras.</a:t>
            </a:r>
          </a:p>
          <a:p>
            <a:pPr indent="0"/>
            <a:endParaRPr lang="es-ES" sz="2000" dirty="0"/>
          </a:p>
          <a:p>
            <a:pPr marL="285750" indent="-285750">
              <a:buFont typeface="Arial" panose="020B0604020202020204" pitchFamily="34" charset="0"/>
              <a:buChar char="•"/>
            </a:pPr>
            <a:r>
              <a:rPr lang="es-ES" sz="2000" dirty="0"/>
              <a:t>Mostrar respeto a  sus compañeros del </a:t>
            </a:r>
            <a:r>
              <a:rPr lang="es-ES" sz="2000" dirty="0" smtClean="0"/>
              <a:t>grupo y del equipo de práctica.</a:t>
            </a:r>
            <a:endParaRPr lang="es-ES" sz="2000" dirty="0"/>
          </a:p>
          <a:p>
            <a:pPr indent="0"/>
            <a:r>
              <a:rPr lang="es-ES" sz="2000" dirty="0"/>
              <a:t> </a:t>
            </a:r>
            <a:endParaRPr lang="es-MX" sz="2000" dirty="0"/>
          </a:p>
          <a:p>
            <a:pPr marL="285750" indent="-285750">
              <a:buFont typeface="Arial" panose="020B0604020202020204" pitchFamily="34" charset="0"/>
              <a:buChar char="•"/>
            </a:pPr>
            <a:r>
              <a:rPr lang="es-ES" sz="2000" dirty="0"/>
              <a:t>Buscar, revisar y seleccionar  información en diferentes bases de datos( libros, revistas científicas, investigaciones, </a:t>
            </a:r>
            <a:r>
              <a:rPr lang="es-ES" sz="2000" dirty="0" smtClean="0"/>
              <a:t>páginas </a:t>
            </a:r>
            <a:r>
              <a:rPr lang="es-ES" sz="2000" dirty="0"/>
              <a:t>de internet confiables, bibliografía del curso)</a:t>
            </a:r>
          </a:p>
          <a:p>
            <a:pPr indent="0"/>
            <a:endParaRPr lang="es-ES" sz="2000" dirty="0"/>
          </a:p>
          <a:p>
            <a:pPr marL="285750" indent="-285750">
              <a:buFont typeface="Arial" panose="020B0604020202020204" pitchFamily="34" charset="0"/>
              <a:buChar char="•"/>
            </a:pPr>
            <a:r>
              <a:rPr lang="es-ES" sz="2000" dirty="0"/>
              <a:t>Realizar investigación, lectura, análisis reflexivos, escritos , esquemas, entrevistas, cuestionarios, observaciones . </a:t>
            </a:r>
            <a:endParaRPr lang="es-MX" sz="2000" dirty="0"/>
          </a:p>
          <a:p>
            <a:pPr lvl="0" indent="0"/>
            <a:endParaRPr lang="es-MX" sz="2000" dirty="0"/>
          </a:p>
        </p:txBody>
      </p:sp>
      <p:pic>
        <p:nvPicPr>
          <p:cNvPr id="6"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83017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 xmlns:a16="http://schemas.microsoft.com/office/drawing/2014/main" id="{969EE405-9FA7-4C1C-F639-1ABEA02700E4}"/>
              </a:ext>
            </a:extLst>
          </p:cNvPr>
          <p:cNvSpPr>
            <a:spLocks noGrp="1"/>
          </p:cNvSpPr>
          <p:nvPr>
            <p:ph idx="1"/>
          </p:nvPr>
        </p:nvSpPr>
        <p:spPr>
          <a:xfrm>
            <a:off x="651641" y="462454"/>
            <a:ext cx="11274470" cy="6001407"/>
          </a:xfrm>
        </p:spPr>
        <p:txBody>
          <a:bodyPr>
            <a:normAutofit fontScale="25000" lnSpcReduction="20000"/>
          </a:bodyPr>
          <a:lstStyle/>
          <a:p>
            <a:pPr marL="285750" indent="-285750">
              <a:buFont typeface="Arial" panose="020B0604020202020204" pitchFamily="34" charset="0"/>
              <a:buChar char="•"/>
            </a:pPr>
            <a:r>
              <a:rPr lang="es-ES" sz="8000" dirty="0">
                <a:latin typeface="Arial" panose="020B0604020202020204" pitchFamily="34" charset="0"/>
                <a:cs typeface="Arial" panose="020B0604020202020204" pitchFamily="34" charset="0"/>
              </a:rPr>
              <a:t>Elaborar registros de la  información.</a:t>
            </a:r>
          </a:p>
          <a:p>
            <a:pPr marL="0" indent="0">
              <a:buNone/>
            </a:pPr>
            <a:endParaRPr lang="es-ES" sz="8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ES" sz="8000" dirty="0">
                <a:latin typeface="Arial" panose="020B0604020202020204" pitchFamily="34" charset="0"/>
                <a:cs typeface="Arial" panose="020B0604020202020204" pitchFamily="34" charset="0"/>
              </a:rPr>
              <a:t>Cumplir con el reglamento en los periodos de la practica profesional.</a:t>
            </a:r>
          </a:p>
          <a:p>
            <a:pPr marL="0" indent="0">
              <a:buNone/>
            </a:pPr>
            <a:endParaRPr lang="es-MX" sz="8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ES" sz="8000" dirty="0">
                <a:latin typeface="Arial" panose="020B0604020202020204" pitchFamily="34" charset="0"/>
                <a:cs typeface="Arial" panose="020B0604020202020204" pitchFamily="34" charset="0"/>
              </a:rPr>
              <a:t>Subir los trabajos y tareas a escuela en red en tiempo y forma según la rúbrica.</a:t>
            </a:r>
          </a:p>
          <a:p>
            <a:pPr marL="0" indent="0">
              <a:buNone/>
            </a:pPr>
            <a:endParaRPr lang="es-MX" sz="8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ES" sz="8000" dirty="0">
                <a:latin typeface="Arial" panose="020B0604020202020204" pitchFamily="34" charset="0"/>
                <a:cs typeface="Arial" panose="020B0604020202020204" pitchFamily="34" charset="0"/>
              </a:rPr>
              <a:t>Realizar la autoevaluación y coevaluación en tiempo y forma de lo contrario se quita un punto en el promedio.</a:t>
            </a:r>
          </a:p>
          <a:p>
            <a:pPr marL="0" indent="0">
              <a:buNone/>
            </a:pPr>
            <a:endParaRPr lang="es-ES" sz="8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ES" sz="8000" dirty="0">
                <a:latin typeface="Arial" panose="020B0604020202020204" pitchFamily="34" charset="0"/>
                <a:cs typeface="Arial" panose="020B0604020202020204" pitchFamily="34" charset="0"/>
              </a:rPr>
              <a:t>El  horario de atención a las alumnas será en el horario clase.</a:t>
            </a:r>
          </a:p>
          <a:p>
            <a:pPr marL="0" indent="0">
              <a:buNone/>
            </a:pPr>
            <a:endParaRPr lang="es-MX" sz="8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ES" sz="8000" dirty="0">
                <a:latin typeface="Arial" panose="020B0604020202020204" pitchFamily="34" charset="0"/>
                <a:cs typeface="Arial" panose="020B0604020202020204" pitchFamily="34" charset="0"/>
              </a:rPr>
              <a:t>Evitar el consumo de alimentos en el salón.</a:t>
            </a:r>
          </a:p>
          <a:p>
            <a:pPr marL="0" indent="0">
              <a:buNone/>
            </a:pPr>
            <a:endParaRPr lang="es-ES" sz="8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ES" sz="8000" dirty="0">
                <a:latin typeface="Arial" panose="020B0604020202020204" pitchFamily="34" charset="0"/>
                <a:cs typeface="Arial" panose="020B0604020202020204" pitchFamily="34" charset="0"/>
              </a:rPr>
              <a:t>Presentarse a la sesión con su uniforme completo y </a:t>
            </a:r>
            <a:r>
              <a:rPr lang="es-ES" sz="8000" dirty="0" err="1" smtClean="0">
                <a:latin typeface="Arial" panose="020B0604020202020204" pitchFamily="34" charset="0"/>
                <a:cs typeface="Arial" panose="020B0604020202020204" pitchFamily="34" charset="0"/>
              </a:rPr>
              <a:t>aseades</a:t>
            </a:r>
            <a:r>
              <a:rPr lang="es-ES" sz="8000" dirty="0">
                <a:latin typeface="Arial" panose="020B0604020202020204" pitchFamily="34" charset="0"/>
                <a:cs typeface="Arial" panose="020B0604020202020204" pitchFamily="34" charset="0"/>
              </a:rPr>
              <a:t>.</a:t>
            </a:r>
          </a:p>
          <a:p>
            <a:pPr marL="0" indent="0">
              <a:buNone/>
            </a:pPr>
            <a:endParaRPr lang="es-MX" sz="8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ES" sz="8000" dirty="0">
                <a:latin typeface="Arial" panose="020B0604020202020204" pitchFamily="34" charset="0"/>
                <a:cs typeface="Arial" panose="020B0604020202020204" pitchFamily="34" charset="0"/>
              </a:rPr>
              <a:t>Tener ordenado y completo el portafolio.</a:t>
            </a:r>
          </a:p>
          <a:p>
            <a:pPr marL="0" indent="0">
              <a:buNone/>
            </a:pPr>
            <a:endParaRPr lang="es-ES" sz="8000" dirty="0">
              <a:latin typeface="Arial" panose="020B0604020202020204" pitchFamily="34" charset="0"/>
              <a:cs typeface="Arial" panose="020B0604020202020204" pitchFamily="34" charset="0"/>
            </a:endParaRPr>
          </a:p>
          <a:p>
            <a:r>
              <a:rPr lang="es-ES" altLang="es-ES" sz="8000" dirty="0">
                <a:latin typeface="Arial" panose="020B0604020202020204" pitchFamily="34" charset="0"/>
                <a:cs typeface="Arial" panose="020B0604020202020204" pitchFamily="34" charset="0"/>
              </a:rPr>
              <a:t>Los trabajos entregados fuera de tiempo tienen un valor  con base a 7  cuando es reiterativa no se reciben</a:t>
            </a:r>
          </a:p>
          <a:p>
            <a:pPr marL="0" indent="0">
              <a:buNone/>
            </a:pPr>
            <a:endParaRPr lang="es-MX" altLang="es-ES" sz="8000" dirty="0">
              <a:latin typeface="Arial" panose="020B0604020202020204" pitchFamily="34" charset="0"/>
              <a:cs typeface="Arial" panose="020B0604020202020204" pitchFamily="34" charset="0"/>
            </a:endParaRPr>
          </a:p>
          <a:p>
            <a:r>
              <a:rPr lang="es-ES" sz="8000" dirty="0">
                <a:latin typeface="Arial" panose="020B0604020202020204" pitchFamily="34" charset="0"/>
                <a:cs typeface="Arial" panose="020B0604020202020204" pitchFamily="34" charset="0"/>
              </a:rPr>
              <a:t> A las alumnas que cumplan los acuerdos, se les otorga las décimas en su promedio.</a:t>
            </a:r>
            <a:endParaRPr lang="es-MX" sz="8000" dirty="0">
              <a:latin typeface="Arial" panose="020B0604020202020204" pitchFamily="34" charset="0"/>
              <a:cs typeface="Arial" panose="020B0604020202020204" pitchFamily="34" charset="0"/>
            </a:endParaRPr>
          </a:p>
          <a:p>
            <a:pPr marL="0" indent="0">
              <a:buNone/>
            </a:pPr>
            <a:endParaRPr lang="es-MX" dirty="0"/>
          </a:p>
        </p:txBody>
      </p:sp>
    </p:spTree>
    <p:extLst>
      <p:ext uri="{BB962C8B-B14F-4D97-AF65-F5344CB8AC3E}">
        <p14:creationId xmlns:p14="http://schemas.microsoft.com/office/powerpoint/2010/main" val="30197709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5121275"/>
          </a:xfrm>
        </p:spPr>
        <p:txBody>
          <a:bodyPr/>
          <a:lstStyle/>
          <a:p>
            <a:r>
              <a:rPr lang="es-MX" dirty="0"/>
              <a:t>                               </a:t>
            </a:r>
            <a:r>
              <a:rPr lang="es-MX" sz="6000" dirty="0"/>
              <a:t>Gracias …..</a:t>
            </a:r>
          </a:p>
        </p:txBody>
      </p:sp>
    </p:spTree>
    <p:extLst>
      <p:ext uri="{BB962C8B-B14F-4D97-AF65-F5344CB8AC3E}">
        <p14:creationId xmlns:p14="http://schemas.microsoft.com/office/powerpoint/2010/main" val="3699589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87680" y="121920"/>
            <a:ext cx="11351029" cy="4154984"/>
          </a:xfrm>
          <a:prstGeom prst="rect">
            <a:avLst/>
          </a:prstGeom>
        </p:spPr>
        <p:txBody>
          <a:bodyPr wrap="square">
            <a:spAutoFit/>
          </a:bodyPr>
          <a:lstStyle/>
          <a:p>
            <a:pPr lvl="0"/>
            <a:endParaRPr lang="es-MX" sz="2400" dirty="0"/>
          </a:p>
          <a:p>
            <a:pPr marL="342900" lvl="0" indent="-342900">
              <a:buFont typeface="Arial" panose="020B0604020202020204" pitchFamily="34" charset="0"/>
              <a:buChar char="•"/>
            </a:pPr>
            <a:endParaRPr lang="es-MX" sz="2400" dirty="0"/>
          </a:p>
          <a:p>
            <a:pPr marL="342900" lvl="0" indent="-342900">
              <a:buFont typeface="Arial" panose="020B0604020202020204" pitchFamily="34" charset="0"/>
              <a:buChar char="•"/>
            </a:pPr>
            <a:r>
              <a:rPr lang="es-MX" sz="2400" dirty="0"/>
              <a:t>El PMCE profundiza en los enfoques y procedimientos de enseñanza, aprendizaje y evaluación de acuerdo con los Campos de formación académica: Lenguaje y comunicación, Pensamiento matemático y Exploración y comprensión del mundo natural y social, y Áreas de desarrollo personal y social: Artes, Educación Socioemocional y Educación Física, además del conocimiento de los contextos, niveles y modalidades educativas de las escuelas -organización completa, multigrado, urbanas, rurales, indígenas, dependiendo de las zonas geográficas de influencia de las Escuelas Normales- y sistematiza las experiencias para focalizar algún aspecto de la práctica en el que se pretenda innovar.</a:t>
            </a:r>
          </a:p>
        </p:txBody>
      </p:sp>
      <p:pic>
        <p:nvPicPr>
          <p:cNvPr id="8" name="Imagen 4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8"/>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10" name="Imagen 49"/>
          <p:cNvPicPr>
            <a:picLocks noChangeAspect="1" noChangeArrowheads="1"/>
          </p:cNvPicPr>
          <p:nvPr/>
        </p:nvPicPr>
        <p:blipFill>
          <a:blip r:embed="rId3">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81000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 xmlns:a16="http://schemas.microsoft.com/office/drawing/2014/main" id="{3B54D9BE-D2C4-D384-B909-AC82D71CF3E3}"/>
              </a:ext>
            </a:extLst>
          </p:cNvPr>
          <p:cNvSpPr>
            <a:spLocks noGrp="1"/>
          </p:cNvSpPr>
          <p:nvPr>
            <p:ph idx="1"/>
          </p:nvPr>
        </p:nvSpPr>
        <p:spPr>
          <a:xfrm>
            <a:off x="851337" y="599090"/>
            <a:ext cx="10752083" cy="5577873"/>
          </a:xfrm>
        </p:spPr>
        <p:txBody>
          <a:bodyPr/>
          <a:lstStyle/>
          <a:p>
            <a:pPr marL="0" indent="0">
              <a:buNone/>
            </a:pPr>
            <a:endParaRPr lang="es-MX" dirty="0"/>
          </a:p>
          <a:p>
            <a:pPr marL="0" indent="0">
              <a:buNone/>
            </a:pPr>
            <a:endParaRPr lang="es-MX" dirty="0"/>
          </a:p>
          <a:p>
            <a:pPr marL="0" indent="0">
              <a:buNone/>
            </a:pPr>
            <a:endParaRPr lang="es-MX" dirty="0"/>
          </a:p>
        </p:txBody>
      </p:sp>
      <p:sp>
        <p:nvSpPr>
          <p:cNvPr id="5" name="CuadroTexto 4">
            <a:extLst>
              <a:ext uri="{FF2B5EF4-FFF2-40B4-BE49-F238E27FC236}">
                <a16:creationId xmlns="" xmlns:a16="http://schemas.microsoft.com/office/drawing/2014/main" id="{62755207-80FB-B635-17FF-600A2D98DA05}"/>
              </a:ext>
            </a:extLst>
          </p:cNvPr>
          <p:cNvSpPr txBox="1"/>
          <p:nvPr/>
        </p:nvSpPr>
        <p:spPr>
          <a:xfrm>
            <a:off x="1334814" y="1313793"/>
            <a:ext cx="9396248" cy="4154984"/>
          </a:xfrm>
          <a:prstGeom prst="rect">
            <a:avLst/>
          </a:prstGeom>
          <a:noFill/>
        </p:spPr>
        <p:txBody>
          <a:bodyPr wrap="square">
            <a:spAutoFit/>
          </a:bodyPr>
          <a:lstStyle/>
          <a:p>
            <a:pPr marL="342900" lvl="0" indent="-342900">
              <a:buFont typeface="Arial" panose="020B0604020202020204" pitchFamily="34" charset="0"/>
              <a:buChar char="•"/>
            </a:pPr>
            <a:endParaRPr lang="es-MX" sz="2400" dirty="0"/>
          </a:p>
          <a:p>
            <a:pPr marL="342900" lvl="0" indent="-342900">
              <a:buFont typeface="Arial" panose="020B0604020202020204" pitchFamily="34" charset="0"/>
              <a:buChar char="•"/>
            </a:pPr>
            <a:r>
              <a:rPr lang="es-MX" sz="2400" dirty="0"/>
              <a:t>Fortalece el uso de herramientas para realizar el seguimiento y evaluación de su intervención, utilizando los instrumentos y recursos más pertinentes y eficaces que, además, contribuyan a justificar y robustecer su propuesta de innovación, a fin de contar con evidencias de aprendizaje que permitan mostrar el desarrollo de sus competencias genéricas y profesionales. De igual forma, el </a:t>
            </a:r>
            <a:r>
              <a:rPr lang="es-MX" sz="2400" dirty="0" smtClean="0"/>
              <a:t>PEMC</a:t>
            </a:r>
          </a:p>
          <a:p>
            <a:pPr lvl="0"/>
            <a:endParaRPr lang="es-MX" sz="2400" dirty="0" smtClean="0"/>
          </a:p>
          <a:p>
            <a:pPr marL="342900" lvl="0" indent="-342900">
              <a:buFont typeface="Arial" panose="020B0604020202020204" pitchFamily="34" charset="0"/>
              <a:buChar char="•"/>
            </a:pPr>
            <a:r>
              <a:rPr lang="es-MX" sz="2400" dirty="0"/>
              <a:t>profundiza en los principios de la docencia reflexiva, de la investigación-acción y promueve el uso del portafolio como un recurso para sistematizar sus experiencias.</a:t>
            </a:r>
          </a:p>
        </p:txBody>
      </p:sp>
    </p:spTree>
    <p:extLst>
      <p:ext uri="{BB962C8B-B14F-4D97-AF65-F5344CB8AC3E}">
        <p14:creationId xmlns:p14="http://schemas.microsoft.com/office/powerpoint/2010/main" val="30336384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356316"/>
            <a:ext cx="10945091"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endParaRPr lang="es-MX" sz="2000" dirty="0">
              <a:cs typeface="Arial" panose="020B0604020202020204" pitchFamily="34" charset="0"/>
            </a:endParaRPr>
          </a:p>
          <a:p>
            <a:pPr lvl="0" indent="0"/>
            <a:endParaRPr lang="es-MX" sz="2000" dirty="0">
              <a:cs typeface="Arial" panose="020B0604020202020204" pitchFamily="34" charset="0"/>
            </a:endParaRPr>
          </a:p>
          <a:p>
            <a:pPr lvl="0" indent="0"/>
            <a:r>
              <a:rPr lang="es-MX" sz="2000" b="1" dirty="0"/>
              <a:t>Cursos  que anteceden</a:t>
            </a:r>
          </a:p>
          <a:p>
            <a:pPr lvl="0" indent="0"/>
            <a:endParaRPr lang="es-MX" sz="2000" dirty="0"/>
          </a:p>
          <a:p>
            <a:pPr lvl="0" indent="0"/>
            <a:endParaRPr lang="es-MX" sz="2000" dirty="0"/>
          </a:p>
          <a:p>
            <a:pPr marL="342900" lvl="0" indent="-342900">
              <a:buFont typeface="Arial" panose="020B0604020202020204" pitchFamily="34" charset="0"/>
              <a:buChar char="•"/>
            </a:pPr>
            <a:r>
              <a:rPr lang="es-MX" sz="2000" dirty="0" smtClean="0"/>
              <a:t>Educación inclusiva</a:t>
            </a:r>
          </a:p>
          <a:p>
            <a:pPr marL="342900" lvl="0" indent="-342900">
              <a:buFont typeface="Arial" panose="020B0604020202020204" pitchFamily="34" charset="0"/>
              <a:buChar char="•"/>
            </a:pPr>
            <a:r>
              <a:rPr lang="es-MX" sz="2000" dirty="0" smtClean="0"/>
              <a:t>Herramientas básicas para la investigación educativa</a:t>
            </a:r>
          </a:p>
          <a:p>
            <a:pPr marL="342900" lvl="0" indent="-342900">
              <a:buFont typeface="Arial" panose="020B0604020202020204" pitchFamily="34" charset="0"/>
              <a:buChar char="•"/>
            </a:pPr>
            <a:r>
              <a:rPr lang="es-MX" sz="2000" dirty="0" smtClean="0"/>
              <a:t>Literatura infantil</a:t>
            </a:r>
          </a:p>
          <a:p>
            <a:pPr marL="342900" lvl="0" indent="-342900">
              <a:buFont typeface="Arial" panose="020B0604020202020204" pitchFamily="34" charset="0"/>
              <a:buChar char="•"/>
            </a:pPr>
            <a:r>
              <a:rPr lang="es-MX" sz="2000" dirty="0" smtClean="0"/>
              <a:t>Música</a:t>
            </a:r>
          </a:p>
          <a:p>
            <a:pPr marL="342900" lvl="0" indent="-342900">
              <a:buFont typeface="Arial" panose="020B0604020202020204" pitchFamily="34" charset="0"/>
              <a:buChar char="•"/>
            </a:pPr>
            <a:r>
              <a:rPr lang="es-MX" sz="2000" dirty="0" smtClean="0"/>
              <a:t>Expresión corporal y danza</a:t>
            </a:r>
          </a:p>
          <a:p>
            <a:pPr lvl="0" indent="0"/>
            <a:endParaRPr lang="es-MX" sz="2000" dirty="0" smtClean="0"/>
          </a:p>
          <a:p>
            <a:pPr marL="342900" lvl="0" indent="-342900">
              <a:buFont typeface="Arial" panose="020B0604020202020204" pitchFamily="34" charset="0"/>
              <a:buChar char="•"/>
            </a:pPr>
            <a:r>
              <a:rPr lang="es-MX" sz="2000" b="1" i="1" dirty="0" smtClean="0"/>
              <a:t>Innovación y trabajo docente  </a:t>
            </a:r>
            <a:endParaRPr lang="es-MX" sz="2000" b="1" i="1" dirty="0"/>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pic>
        <p:nvPicPr>
          <p:cNvPr id="9"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
        <p:nvSpPr>
          <p:cNvPr id="8" name="CuadroTexto 7"/>
          <p:cNvSpPr txBox="1">
            <a:spLocks noChangeArrowheads="1"/>
          </p:cNvSpPr>
          <p:nvPr/>
        </p:nvSpPr>
        <p:spPr bwMode="auto">
          <a:xfrm>
            <a:off x="1002030" y="6147097"/>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a:t>
            </a:r>
            <a:r>
              <a:rPr lang="es-MX" sz="1000" dirty="0">
                <a:solidFill>
                  <a:srgbClr val="000000"/>
                </a:solidFill>
                <a:latin typeface="Arial" panose="020B0604020202020204" pitchFamily="34" charset="0"/>
                <a:ea typeface="MS Mincho" charset="-128"/>
                <a:cs typeface="Arial" panose="020B0604020202020204" pitchFamily="34" charset="0"/>
              </a:rPr>
              <a:t>22</a:t>
            </a: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783515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105348"/>
            <a:ext cx="10945091" cy="6924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endParaRPr lang="es-MX" sz="2000" dirty="0">
              <a:cs typeface="Arial" panose="020B0604020202020204" pitchFamily="34" charset="0"/>
            </a:endParaRPr>
          </a:p>
          <a:p>
            <a:pPr lvl="0" indent="0"/>
            <a:endParaRPr lang="es-MX" sz="2000" dirty="0">
              <a:cs typeface="Arial" panose="020B0604020202020204" pitchFamily="34" charset="0"/>
            </a:endParaRPr>
          </a:p>
          <a:p>
            <a:pPr lvl="0" indent="0"/>
            <a:endParaRPr lang="es-MX" sz="2000" b="1" dirty="0"/>
          </a:p>
          <a:p>
            <a:pPr lvl="0" indent="0"/>
            <a:endParaRPr lang="es-MX" sz="2000" b="1" dirty="0"/>
          </a:p>
          <a:p>
            <a:pPr lvl="0" indent="0"/>
            <a:endParaRPr lang="es-MX" sz="2000" b="1" dirty="0"/>
          </a:p>
          <a:p>
            <a:pPr lvl="0" indent="0"/>
            <a:endParaRPr lang="es-MX" sz="2000" b="1" dirty="0"/>
          </a:p>
          <a:p>
            <a:pPr lvl="0" indent="0"/>
            <a:r>
              <a:rPr lang="es-MX" sz="2000" b="1" dirty="0"/>
              <a:t>Cursos  subsecuentes</a:t>
            </a:r>
          </a:p>
          <a:p>
            <a:pPr lvl="0" indent="0"/>
            <a:endParaRPr lang="es-MX" sz="2000" dirty="0"/>
          </a:p>
          <a:p>
            <a:pPr marL="342900" lvl="0" indent="-342900">
              <a:buFont typeface="Arial" panose="020B0604020202020204" pitchFamily="34" charset="0"/>
              <a:buChar char="•"/>
            </a:pPr>
            <a:r>
              <a:rPr lang="es-MX" sz="2000" dirty="0" smtClean="0"/>
              <a:t>Gestión educativa centrada en la mejora del aprendizaje.</a:t>
            </a:r>
          </a:p>
          <a:p>
            <a:pPr lvl="0" indent="0"/>
            <a:endParaRPr lang="es-MX" sz="2000" dirty="0" smtClean="0"/>
          </a:p>
          <a:p>
            <a:pPr marL="342900" lvl="0" indent="-342900">
              <a:buFont typeface="Arial" panose="020B0604020202020204" pitchFamily="34" charset="0"/>
              <a:buChar char="•"/>
            </a:pPr>
            <a:r>
              <a:rPr lang="es-MX" sz="2000" dirty="0" smtClean="0"/>
              <a:t>Educación física  y hábitos saludables. </a:t>
            </a:r>
            <a:endParaRPr lang="es-MX" sz="2000" dirty="0"/>
          </a:p>
          <a:p>
            <a:pPr marL="342900" lvl="0" indent="-342900">
              <a:buFont typeface="Arial" panose="020B0604020202020204" pitchFamily="34" charset="0"/>
              <a:buChar char="•"/>
            </a:pPr>
            <a:endParaRPr lang="es-MX" sz="2000" dirty="0"/>
          </a:p>
          <a:p>
            <a:pPr marL="342900" lvl="0" indent="-342900">
              <a:buFont typeface="Arial" panose="020B0604020202020204" pitchFamily="34" charset="0"/>
              <a:buChar char="•"/>
            </a:pPr>
            <a:r>
              <a:rPr lang="es-MX" sz="2000" b="1" i="1" dirty="0"/>
              <a:t>Aprendizaje en el servicio</a:t>
            </a:r>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22 -23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10875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259237"/>
            <a:ext cx="10945091" cy="7232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endParaRPr lang="es-MX" sz="2000" dirty="0">
              <a:cs typeface="Arial" panose="020B0604020202020204" pitchFamily="34" charset="0"/>
            </a:endParaRPr>
          </a:p>
          <a:p>
            <a:pPr lvl="0" indent="0"/>
            <a:endParaRPr lang="es-MX" sz="2000" dirty="0">
              <a:cs typeface="Arial" panose="020B0604020202020204" pitchFamily="34" charset="0"/>
            </a:endParaRPr>
          </a:p>
          <a:p>
            <a:pPr lvl="0" indent="0"/>
            <a:r>
              <a:rPr lang="es-MX" sz="2000" b="1" dirty="0"/>
              <a:t>Relación de la materia con cursos del mismo semestre</a:t>
            </a:r>
          </a:p>
          <a:p>
            <a:pPr lvl="0" indent="0"/>
            <a:endParaRPr lang="es-MX" sz="2000" b="1" dirty="0"/>
          </a:p>
          <a:p>
            <a:pPr lvl="0" indent="0"/>
            <a:endParaRPr lang="es-MX" sz="2000" b="1" dirty="0"/>
          </a:p>
          <a:p>
            <a:pPr lvl="0" indent="0"/>
            <a:endParaRPr lang="es-MX" sz="2000" dirty="0"/>
          </a:p>
          <a:p>
            <a:pPr marL="342900" lvl="0" indent="-342900">
              <a:buFont typeface="Arial" panose="020B0604020202020204" pitchFamily="34" charset="0"/>
              <a:buChar char="•"/>
            </a:pPr>
            <a:r>
              <a:rPr lang="es-MX" sz="2000" dirty="0" smtClean="0"/>
              <a:t>Bases legales y normativas de la educación básica</a:t>
            </a:r>
            <a:endParaRPr lang="es-MX" sz="2000" dirty="0"/>
          </a:p>
          <a:p>
            <a:pPr lvl="0" indent="0"/>
            <a:endParaRPr lang="es-MX" sz="2000" dirty="0"/>
          </a:p>
          <a:p>
            <a:pPr marL="342900" lvl="0" indent="-342900">
              <a:buFont typeface="Arial" panose="020B0604020202020204" pitchFamily="34" charset="0"/>
              <a:buChar char="•"/>
            </a:pPr>
            <a:r>
              <a:rPr lang="es-MX" sz="2000" dirty="0" smtClean="0"/>
              <a:t>Creación literaria</a:t>
            </a:r>
            <a:endParaRPr lang="es-MX" sz="2000" dirty="0"/>
          </a:p>
          <a:p>
            <a:pPr lvl="0" indent="0"/>
            <a:endParaRPr lang="es-MX" sz="2000" dirty="0"/>
          </a:p>
          <a:p>
            <a:pPr marL="342900" lvl="0" indent="-342900">
              <a:buFont typeface="Arial" panose="020B0604020202020204" pitchFamily="34" charset="0"/>
              <a:buChar char="•"/>
            </a:pPr>
            <a:r>
              <a:rPr lang="es-MX" sz="2000" dirty="0" smtClean="0"/>
              <a:t>Artes visuales</a:t>
            </a:r>
            <a:endParaRPr lang="es-MX" sz="2000" dirty="0"/>
          </a:p>
          <a:p>
            <a:pPr lvl="0" indent="0"/>
            <a:endParaRPr lang="es-MX" sz="2000" dirty="0"/>
          </a:p>
          <a:p>
            <a:pPr marL="342900" lvl="0" indent="-342900">
              <a:buFont typeface="Arial" panose="020B0604020202020204" pitchFamily="34" charset="0"/>
              <a:buChar char="•"/>
            </a:pPr>
            <a:r>
              <a:rPr lang="es-MX" sz="2000" dirty="0" smtClean="0"/>
              <a:t>Teatro</a:t>
            </a:r>
            <a:endParaRPr lang="es-MX" sz="2000" dirty="0"/>
          </a:p>
          <a:p>
            <a:pPr lvl="0" indent="0"/>
            <a:endParaRPr lang="es-MX" sz="2000" dirty="0"/>
          </a:p>
          <a:p>
            <a:pPr marL="342900" lvl="0" indent="-342900">
              <a:buFont typeface="Arial" panose="020B0604020202020204" pitchFamily="34" charset="0"/>
              <a:buChar char="•"/>
            </a:pPr>
            <a:r>
              <a:rPr lang="es-MX" sz="2000" dirty="0"/>
              <a:t> </a:t>
            </a:r>
            <a:r>
              <a:rPr lang="es-MX" sz="2000" dirty="0" smtClean="0"/>
              <a:t>Optativa</a:t>
            </a:r>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22 -23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9"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7302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46957" y="121920"/>
            <a:ext cx="11887199" cy="5262979"/>
          </a:xfrm>
          <a:prstGeom prst="rect">
            <a:avLst/>
          </a:prstGeom>
        </p:spPr>
        <p:txBody>
          <a:bodyPr wrap="square">
            <a:spAutoFit/>
          </a:bodyPr>
          <a:lstStyle/>
          <a:p>
            <a:pPr lvl="0" algn="ctr"/>
            <a:r>
              <a:rPr lang="es-ES_tradnl" altLang="es-ES" sz="2800" dirty="0">
                <a:ea typeface="Calibri" panose="020F0502020204030204" pitchFamily="34" charset="0"/>
                <a:cs typeface="Arial" panose="020B0604020202020204" pitchFamily="34" charset="0"/>
              </a:rPr>
              <a:t>Escuela Normal de Educación Preescolar</a:t>
            </a:r>
            <a:endParaRPr lang="es-ES" altLang="es-ES" sz="2800" dirty="0">
              <a:cs typeface="Arial" panose="020B0604020202020204" pitchFamily="34" charset="0"/>
            </a:endParaRPr>
          </a:p>
          <a:p>
            <a:pPr lvl="0" algn="ctr"/>
            <a:endParaRPr lang="es-ES_tradnl" altLang="es-ES" sz="1200" b="1" dirty="0">
              <a:ea typeface="Calibri" panose="020F0502020204030204" pitchFamily="34" charset="0"/>
              <a:cs typeface="Arial" panose="020B0604020202020204" pitchFamily="34" charset="0"/>
            </a:endParaRPr>
          </a:p>
          <a:p>
            <a:pPr lvl="0" algn="ctr"/>
            <a:r>
              <a:rPr lang="es-ES_tradnl" altLang="es-ES" sz="2400" b="1" dirty="0">
                <a:ea typeface="Calibri" panose="020F0502020204030204" pitchFamily="34" charset="0"/>
                <a:cs typeface="Arial" panose="020B0604020202020204" pitchFamily="34" charset="0"/>
              </a:rPr>
              <a:t>Descripción de la asignatura.</a:t>
            </a:r>
          </a:p>
          <a:p>
            <a:endParaRPr lang="es-MX" sz="2400" dirty="0"/>
          </a:p>
          <a:p>
            <a:endParaRPr lang="es-MX" sz="2400" dirty="0"/>
          </a:p>
          <a:p>
            <a:r>
              <a:rPr lang="es-MX" sz="2800" dirty="0"/>
              <a:t>La educación y la docencia, están frente a escenarios inéditos, pocas veces pensados o incluso, imaginados. Los cambios que hemos experimentado en las últimas dos décadas en los ámbitos social, económico, cultural, ideológico, político, ecológico, tecnológico y ahora, en el de la salud pública no sólo han puesto en evidencia el desfase y desarticulación entre lo que se aprende en la escuela y lo que se requiere para sobrevivir en el mundo, sino también los vacíos estructurales de la institución y de una buena parte de las prácticas de enseñanza que se despliegan todos los días en las aulas</a:t>
            </a:r>
            <a:r>
              <a:rPr lang="es-MX" sz="2400" dirty="0"/>
              <a:t>. </a:t>
            </a:r>
          </a:p>
        </p:txBody>
      </p:sp>
      <p:pic>
        <p:nvPicPr>
          <p:cNvPr id="6" name="0 Image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64811" y="220974"/>
            <a:ext cx="6572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n 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6101437"/>
            <a:ext cx="514350" cy="561975"/>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8"/>
          <p:cNvSpPr txBox="1">
            <a:spLocks noChangeArrowheads="1"/>
          </p:cNvSpPr>
          <p:nvPr/>
        </p:nvSpPr>
        <p:spPr bwMode="auto">
          <a:xfrm>
            <a:off x="1002030" y="6156652"/>
            <a:ext cx="1337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V 22 - 23</a:t>
            </a:r>
            <a:endParaRPr kumimoji="0" lang="es-MX" sz="1200" b="0" i="0" u="none" strike="noStrike" cap="none" normalizeH="0" baseline="0" dirty="0">
              <a:ln>
                <a:noFill/>
              </a:ln>
              <a:solidFill>
                <a:schemeClr val="tx1"/>
              </a:solidFill>
              <a:effectLst/>
              <a:latin typeface="Times New Roman" panose="02020603050405020304" pitchFamily="18" charset="0"/>
              <a:ea typeface="MS Mincho"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000" b="0" i="0" u="none" strike="noStrike" cap="none" normalizeH="0" baseline="0" dirty="0">
                <a:ln>
                  <a:noFill/>
                </a:ln>
                <a:solidFill>
                  <a:srgbClr val="000000"/>
                </a:solidFill>
                <a:effectLst/>
                <a:latin typeface="Arial" panose="020B0604020202020204" pitchFamily="34" charset="0"/>
                <a:ea typeface="MS Mincho" charset="-128"/>
                <a:cs typeface="Arial" panose="020B0604020202020204" pitchFamily="34" charset="0"/>
              </a:rPr>
              <a:t>CGENAD-F-SAA-43</a:t>
            </a:r>
            <a:endParaRPr kumimoji="0" lang="es-MX" sz="1800" b="0" i="0" u="none" strike="noStrike" cap="none" normalizeH="0" baseline="0" dirty="0">
              <a:ln>
                <a:noFill/>
              </a:ln>
              <a:solidFill>
                <a:schemeClr val="tx1"/>
              </a:solidFill>
              <a:effectLst/>
              <a:latin typeface="Arial" panose="020B0604020202020204" pitchFamily="34" charset="0"/>
            </a:endParaRPr>
          </a:p>
        </p:txBody>
      </p:sp>
      <p:pic>
        <p:nvPicPr>
          <p:cNvPr id="10"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6454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 xmlns:a16="http://schemas.microsoft.com/office/drawing/2014/main" id="{FA3F98FD-E019-52DF-6E47-23814E5B9F95}"/>
              </a:ext>
            </a:extLst>
          </p:cNvPr>
          <p:cNvSpPr>
            <a:spLocks noGrp="1"/>
          </p:cNvSpPr>
          <p:nvPr>
            <p:ph idx="1"/>
          </p:nvPr>
        </p:nvSpPr>
        <p:spPr>
          <a:xfrm>
            <a:off x="903890" y="388883"/>
            <a:ext cx="10449910" cy="5788080"/>
          </a:xfrm>
        </p:spPr>
        <p:txBody>
          <a:bodyPr/>
          <a:lstStyle/>
          <a:p>
            <a:pPr marL="0" indent="0">
              <a:buNone/>
            </a:pPr>
            <a:endParaRPr lang="es-MX" dirty="0"/>
          </a:p>
          <a:p>
            <a:pPr marL="0" indent="0">
              <a:buNone/>
            </a:pPr>
            <a:endParaRPr lang="es-MX" sz="2800" dirty="0"/>
          </a:p>
          <a:p>
            <a:pPr marL="0" indent="0">
              <a:buNone/>
            </a:pPr>
            <a:r>
              <a:rPr lang="es-MX" sz="2800" dirty="0"/>
              <a:t>Autores como Carbonell (2001), señalaron hace varios años que la escuela, al igual que la iglesia como institución, “se tambalea, pero no se derrumba”, tiene la capacidad de resistir, de adaptarse, aunque eso no necesariamente implique cambiar. En cierto modo, se puede afirmar que ha sido permeable a las múltiples transformaciones e innovaciones, por lo que pedagogías alternativas y las tecnologías aplicadas a la educación tienen una escasa resonancia en ella, en la docencia de los profesores y, en consecuencia, en el aprendizaje de los alumnos.</a:t>
            </a:r>
            <a:endParaRPr lang="es-ES_tradnl" altLang="es-ES" sz="2800" b="1" dirty="0">
              <a:ea typeface="Calibri" panose="020F0502020204030204" pitchFamily="34" charset="0"/>
              <a:cs typeface="Arial" panose="020B0604020202020204" pitchFamily="34" charset="0"/>
            </a:endParaRPr>
          </a:p>
          <a:p>
            <a:pPr marL="0" indent="0">
              <a:buNone/>
            </a:pPr>
            <a:endParaRPr lang="es-MX" dirty="0"/>
          </a:p>
        </p:txBody>
      </p:sp>
    </p:spTree>
    <p:extLst>
      <p:ext uri="{BB962C8B-B14F-4D97-AF65-F5344CB8AC3E}">
        <p14:creationId xmlns:p14="http://schemas.microsoft.com/office/powerpoint/2010/main" val="104212284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11340</TotalTime>
  <Words>3228</Words>
  <Application>Microsoft Office PowerPoint</Application>
  <PresentationFormat>Panorámica</PresentationFormat>
  <Paragraphs>404</Paragraphs>
  <Slides>27</Slides>
  <Notes>19</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27</vt:i4>
      </vt:variant>
    </vt:vector>
  </HeadingPairs>
  <TitlesOfParts>
    <vt:vector size="34" baseType="lpstr">
      <vt:lpstr>Arial</vt:lpstr>
      <vt:lpstr>Calibri</vt:lpstr>
      <vt:lpstr>Calibri Light</vt:lpstr>
      <vt:lpstr>MS Mincho</vt:lpstr>
      <vt:lpstr>Symbol</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                               Gracias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Cuenta Microsoft</cp:lastModifiedBy>
  <cp:revision>194</cp:revision>
  <dcterms:created xsi:type="dcterms:W3CDTF">2017-01-24T02:36:06Z</dcterms:created>
  <dcterms:modified xsi:type="dcterms:W3CDTF">2023-02-10T01:25:01Z</dcterms:modified>
</cp:coreProperties>
</file>