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6858000" cy="9144000" type="screen4x3"/>
  <p:notesSz cx="6858000" cy="9144000"/>
  <p:defaultTextStyle>
    <a:defPPr>
      <a:defRPr lang="es-MX"/>
    </a:defPPr>
    <a:lvl1pPr marL="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2pPr>
    <a:lvl3pPr marL="91435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3pPr>
    <a:lvl4pPr marL="137153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4pPr>
    <a:lvl5pPr marL="1828712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5pPr>
    <a:lvl6pPr marL="2285890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6pPr>
    <a:lvl7pPr marL="2743068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7pPr>
    <a:lvl8pPr marL="3200246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8pPr>
    <a:lvl9pPr marL="3657424" algn="l" defTabSz="914356" rtl="0" eaLnBrk="1" latinLnBrk="0" hangingPunct="1">
      <a:defRPr sz="180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>
        <p:scale>
          <a:sx n="70" d="100"/>
          <a:sy n="70" d="100"/>
        </p:scale>
        <p:origin x="1626" y="-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20/09/2023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214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20/09/2023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53568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20/09/2023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633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20/09/2023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4905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20/09/2023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8122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20/09/2023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9356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20/09/2023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766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20/09/2023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5572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20/09/2023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63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20/09/2023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3632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E5511-F33E-443E-9CEC-491816CA82FD}" type="datetimeFigureOut">
              <a:rPr lang="es-MX" smtClean="0"/>
              <a:t>20/09/2023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11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E5511-F33E-443E-9CEC-491816CA82FD}" type="datetimeFigureOut">
              <a:rPr lang="es-MX" smtClean="0"/>
              <a:t>20/09/2023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949321-0BC5-41A2-ABF2-A3A82D2E49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744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ángulo 9">
            <a:extLst>
              <a:ext uri="{FF2B5EF4-FFF2-40B4-BE49-F238E27FC236}">
                <a16:creationId xmlns:a16="http://schemas.microsoft.com/office/drawing/2014/main" xmlns="" id="{1B9E2073-2340-B8BC-EDA4-A854EFC60E67}"/>
              </a:ext>
            </a:extLst>
          </p:cNvPr>
          <p:cNvSpPr/>
          <p:nvPr/>
        </p:nvSpPr>
        <p:spPr>
          <a:xfrm>
            <a:off x="3600450" y="6248400"/>
            <a:ext cx="3009900" cy="2762250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1 Rectángulo"/>
          <p:cNvSpPr/>
          <p:nvPr/>
        </p:nvSpPr>
        <p:spPr>
          <a:xfrm>
            <a:off x="848422" y="105095"/>
            <a:ext cx="51435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1050" b="1" dirty="0"/>
              <a:t>ESCUELA NORMAL DE EDUCACION PREESCOLAR</a:t>
            </a:r>
            <a:endParaRPr lang="es-ES" sz="1050" dirty="0"/>
          </a:p>
          <a:p>
            <a:pPr algn="ctr"/>
            <a:r>
              <a:rPr lang="es-ES" sz="1050" b="1" dirty="0"/>
              <a:t>ENGLISH A2.2</a:t>
            </a:r>
            <a:endParaRPr lang="es-ES" sz="1050" dirty="0"/>
          </a:p>
          <a:p>
            <a:pPr algn="ctr"/>
            <a:r>
              <a:rPr lang="es-ES" sz="1050" b="1" dirty="0"/>
              <a:t>TEACHER: MAYELA ALEJANDRA DEL CARMEN GAONA GARCIA</a:t>
            </a:r>
            <a:endParaRPr lang="es-ES" sz="1050" dirty="0"/>
          </a:p>
          <a:p>
            <a:pPr algn="ctr"/>
            <a:r>
              <a:rPr lang="es-ES" sz="1050" b="1" dirty="0"/>
              <a:t> LEARNING EVIDENCE UNIT 1  </a:t>
            </a:r>
            <a:endParaRPr lang="es-ES" sz="1050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xmlns="" id="{D207502D-52F4-4B7D-8693-A5F3B511A7DB}"/>
              </a:ext>
            </a:extLst>
          </p:cNvPr>
          <p:cNvSpPr/>
          <p:nvPr/>
        </p:nvSpPr>
        <p:spPr>
          <a:xfrm>
            <a:off x="176463" y="838252"/>
            <a:ext cx="6513095" cy="18543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2300"/>
              </a:lnSpc>
              <a:spcBef>
                <a:spcPts val="1500"/>
              </a:spcBef>
              <a:spcAft>
                <a:spcPts val="0"/>
              </a:spcAft>
            </a:pPr>
            <a:r>
              <a:rPr lang="en-US" sz="1200" b="1" i="1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Name of the project:</a:t>
            </a:r>
            <a:r>
              <a:rPr lang="en-US" sz="1200" b="1" i="1" cap="all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 IT´S A REALLY GREAT PLACE TO VISIT!</a:t>
            </a:r>
          </a:p>
          <a:p>
            <a:pPr>
              <a:lnSpc>
                <a:spcPts val="1400"/>
              </a:lnSpc>
            </a:pPr>
            <a:r>
              <a:rPr lang="en-US" sz="1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Aim: Give Ss practice using adjectives, adverbs and modal verbs to describe and recommend a place</a:t>
            </a:r>
            <a:r>
              <a:rPr lang="en-US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.</a:t>
            </a:r>
            <a:endParaRPr lang="es-MX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Preparation:</a:t>
            </a:r>
            <a:r>
              <a:rPr lang="en-US" sz="1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Students create a </a:t>
            </a:r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city guide for tourists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with information of an interesting place around the world. </a:t>
            </a: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Materials: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a ppt. with the speaking presentation of your city guide.</a:t>
            </a:r>
          </a:p>
          <a:p>
            <a:pPr algn="just"/>
            <a:endParaRPr lang="en-US" sz="1200" b="1" i="1" cap="all" dirty="0">
              <a:solidFill>
                <a:srgbClr val="000000"/>
              </a:solidFill>
              <a:effectLst/>
              <a:latin typeface="Arial" panose="020B0604020202020204" pitchFamily="34" charset="0"/>
              <a:ea typeface="SimSun" panose="02010600030101010101" pitchFamily="2" charset="-122"/>
              <a:cs typeface="Arial" panose="020B0604020202020204" pitchFamily="34" charset="0"/>
            </a:endParaRPr>
          </a:p>
          <a:p>
            <a:pPr algn="just"/>
            <a:r>
              <a:rPr lang="en-US" sz="1200" b="1" i="1" dirty="0">
                <a:latin typeface="Arial" panose="020B0604020202020204" pitchFamily="34" charset="0"/>
                <a:cs typeface="Arial" panose="020B0604020202020204" pitchFamily="34" charset="0"/>
              </a:rPr>
              <a:t>Plan</a:t>
            </a:r>
            <a:endParaRPr lang="es-MX" sz="1200" b="1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INDIVIDUAL WORK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 Students elicit a city to talk about.  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xmlns="" id="{C9D19F26-4643-1AD2-13FB-290B172CEFE7}"/>
              </a:ext>
            </a:extLst>
          </p:cNvPr>
          <p:cNvSpPr txBox="1"/>
          <p:nvPr/>
        </p:nvSpPr>
        <p:spPr>
          <a:xfrm>
            <a:off x="174069" y="2598007"/>
            <a:ext cx="63687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must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be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shown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as a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paragraph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(10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lines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min.)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 creative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design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audio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voice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describing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City guide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tourists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start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guide,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include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brief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information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altLang="es-MX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introduce the b</a:t>
            </a:r>
            <a:r>
              <a:rPr lang="en-US" altLang="es-MX" sz="1200" dirty="0">
                <a:solidFill>
                  <a:srgbClr val="000000"/>
                </a:solidFill>
                <a:latin typeface="Arial" panose="020B0604020202020204" pitchFamily="34" charset="0"/>
                <a:ea typeface="SimSun" panose="02010600030101010101" pitchFamily="2" charset="-122"/>
                <a:cs typeface="Arial" panose="020B0604020202020204" pitchFamily="34" charset="0"/>
              </a:rPr>
              <a:t>eauty of the city that enchant and invite the reader imagine and desire to visit the city.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can use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following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complete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your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guide. 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best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attractions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city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has?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What´s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place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visit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exciting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place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fun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Saturday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night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What´s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relaxing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place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visit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Sunday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morning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What´s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quiet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place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book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What´s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really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beautiful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área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typical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dish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shouldn´t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miss?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What´s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dangerous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area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that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avoid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places are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usually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too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crowded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excercise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outdoors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fun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can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free?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some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things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can´t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there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Remind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vocabulary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unit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adjectives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describe a place),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use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and has,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adverbs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before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adjcetives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(a/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an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in case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singular)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connectors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and modal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verbs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 can and </a:t>
            </a:r>
            <a:r>
              <a:rPr lang="es-MX" sz="1200" dirty="0" err="1"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es-MX" sz="1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es-MX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xmlns="" id="{89500D78-8A0B-962B-EAD1-11589EBA59E8}"/>
              </a:ext>
            </a:extLst>
          </p:cNvPr>
          <p:cNvSpPr txBox="1"/>
          <p:nvPr/>
        </p:nvSpPr>
        <p:spPr>
          <a:xfrm>
            <a:off x="160359" y="6173171"/>
            <a:ext cx="5121323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Example of a 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city guide for tourists</a:t>
            </a:r>
            <a:endParaRPr lang="es-MX" sz="1400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xmlns="" id="{F9B388F0-9B67-C5CA-651E-74365B824F36}"/>
              </a:ext>
            </a:extLst>
          </p:cNvPr>
          <p:cNvSpPr txBox="1"/>
          <p:nvPr/>
        </p:nvSpPr>
        <p:spPr>
          <a:xfrm>
            <a:off x="218362" y="6619166"/>
            <a:ext cx="3427205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Saltillo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s-MX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Beautiful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City,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it´s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fairly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small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it´s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quiet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located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State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Coahuila in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Mexico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several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museums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historic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monuments</a:t>
            </a:r>
            <a:r>
              <a:rPr lang="es-MX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</a:t>
            </a:r>
            <a:r>
              <a:rPr lang="es-MX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plazas and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some fancy stores, </a:t>
            </a:r>
            <a:r>
              <a:rPr lang="en-US" sz="1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however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they are </a:t>
            </a:r>
            <a:r>
              <a:rPr lang="en-US" sz="1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very </a:t>
            </a:r>
            <a:r>
              <a:rPr lang="en-US" sz="1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cheap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should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visit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desert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museum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see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many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fossils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dinosaur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1400" dirty="0" err="1">
                <a:latin typeface="Arial" panose="020B0604020202020204" pitchFamily="34" charset="0"/>
                <a:cs typeface="Arial" panose="020B0604020202020204" pitchFamily="34" charset="0"/>
              </a:rPr>
              <a:t>skeletons</a:t>
            </a:r>
            <a:r>
              <a:rPr lang="es-MX" sz="1400" dirty="0">
                <a:latin typeface="Arial" panose="020B0604020202020204" pitchFamily="34" charset="0"/>
                <a:cs typeface="Arial" panose="020B0604020202020204" pitchFamily="34" charset="0"/>
              </a:rPr>
              <a:t>……………………………………………………………………………….</a:t>
            </a:r>
          </a:p>
        </p:txBody>
      </p:sp>
      <p:pic>
        <p:nvPicPr>
          <p:cNvPr id="1026" name="Picture 2" descr="One Saltillo Aeropuerto (Ramos Arizpe, México) : Hoteles en Ramos Arizpe -  Hoteles.com">
            <a:extLst>
              <a:ext uri="{FF2B5EF4-FFF2-40B4-BE49-F238E27FC236}">
                <a16:creationId xmlns:a16="http://schemas.microsoft.com/office/drawing/2014/main" xmlns="" id="{FC68383A-8E2E-EE8B-98EE-1FFA772000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9050" y="6477675"/>
            <a:ext cx="2481904" cy="2281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xmlns="" id="{7971FDEE-295B-FC51-5EE7-049888E5F01B}"/>
              </a:ext>
            </a:extLst>
          </p:cNvPr>
          <p:cNvSpPr txBox="1"/>
          <p:nvPr/>
        </p:nvSpPr>
        <p:spPr>
          <a:xfrm>
            <a:off x="235240" y="6441745"/>
            <a:ext cx="3310522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>
                <a:solidFill>
                  <a:srgbClr val="FFC000"/>
                </a:solidFill>
                <a:latin typeface="AR CHRISTY" panose="02000000000000000000" pitchFamily="2" charset="0"/>
              </a:rPr>
              <a:t>Saltillo </a:t>
            </a:r>
            <a:r>
              <a:rPr lang="es-MX" dirty="0" err="1">
                <a:solidFill>
                  <a:srgbClr val="FFC000"/>
                </a:solidFill>
                <a:latin typeface="AR CHRISTY" panose="02000000000000000000" pitchFamily="2" charset="0"/>
              </a:rPr>
              <a:t>is</a:t>
            </a:r>
            <a:r>
              <a:rPr lang="es-MX" dirty="0">
                <a:solidFill>
                  <a:srgbClr val="FFC000"/>
                </a:solidFill>
                <a:latin typeface="AR CHRISTY" panose="02000000000000000000" pitchFamily="2" charset="0"/>
              </a:rPr>
              <a:t> a </a:t>
            </a:r>
            <a:r>
              <a:rPr lang="es-MX" dirty="0" err="1">
                <a:solidFill>
                  <a:srgbClr val="FFC000"/>
                </a:solidFill>
                <a:latin typeface="AR CHRISTY" panose="02000000000000000000" pitchFamily="2" charset="0"/>
              </a:rPr>
              <a:t>great</a:t>
            </a:r>
            <a:r>
              <a:rPr lang="es-MX" dirty="0">
                <a:solidFill>
                  <a:srgbClr val="FFC000"/>
                </a:solidFill>
                <a:latin typeface="AR CHRISTY" panose="02000000000000000000" pitchFamily="2" charset="0"/>
              </a:rPr>
              <a:t>  place </a:t>
            </a:r>
            <a:r>
              <a:rPr lang="es-MX" dirty="0" err="1">
                <a:solidFill>
                  <a:srgbClr val="FFC000"/>
                </a:solidFill>
                <a:latin typeface="AR CHRISTY" panose="02000000000000000000" pitchFamily="2" charset="0"/>
              </a:rPr>
              <a:t>to</a:t>
            </a:r>
            <a:r>
              <a:rPr lang="es-MX" dirty="0">
                <a:solidFill>
                  <a:srgbClr val="FFC000"/>
                </a:solidFill>
                <a:latin typeface="AR CHRISTY" panose="02000000000000000000" pitchFamily="2" charset="0"/>
              </a:rPr>
              <a:t> </a:t>
            </a:r>
            <a:r>
              <a:rPr lang="es-MX" dirty="0" err="1">
                <a:solidFill>
                  <a:srgbClr val="FFC000"/>
                </a:solidFill>
                <a:latin typeface="AR CHRISTY" panose="02000000000000000000" pitchFamily="2" charset="0"/>
              </a:rPr>
              <a:t>visit</a:t>
            </a:r>
            <a:endParaRPr lang="es-MX" dirty="0">
              <a:solidFill>
                <a:srgbClr val="FFC000"/>
              </a:solidFill>
              <a:latin typeface="AR CHRISTY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2803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1081458"/>
              </p:ext>
            </p:extLst>
          </p:nvPr>
        </p:nvGraphicFramePr>
        <p:xfrm>
          <a:off x="998730" y="4606630"/>
          <a:ext cx="4860541" cy="30311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8260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28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075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0756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67508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(+5 </a:t>
                      </a:r>
                      <a:r>
                        <a:rPr lang="en-US" sz="1100" b="1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pts</a:t>
                      </a: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Good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(.5)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Weak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(0)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MX" sz="8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Does</a:t>
                      </a:r>
                      <a:r>
                        <a:rPr lang="es-MX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task</a:t>
                      </a:r>
                      <a:r>
                        <a:rPr lang="es-MX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has audio </a:t>
                      </a:r>
                      <a:r>
                        <a:rPr lang="es-MX" sz="8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with</a:t>
                      </a:r>
                      <a:r>
                        <a:rPr lang="es-MX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ss</a:t>
                      </a:r>
                      <a:r>
                        <a:rPr lang="es-MX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voice</a:t>
                      </a:r>
                      <a:r>
                        <a:rPr lang="es-MX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talking</a:t>
                      </a:r>
                      <a:r>
                        <a:rPr lang="es-MX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about</a:t>
                      </a:r>
                      <a:r>
                        <a:rPr lang="es-MX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the</a:t>
                      </a:r>
                      <a:r>
                        <a:rPr lang="es-MX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s-MX" sz="800" b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city</a:t>
                      </a:r>
                      <a:r>
                        <a:rPr lang="es-MX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guide ?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vocabulary of the unit?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0060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express himself or herself  clearly and fluently?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marL="171450" marR="0" lvl="0" indent="-1714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Does the student correctly apply in context  the new functions and grammar of the unit?.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15119">
                <a:tc>
                  <a:txBody>
                    <a:bodyPr/>
                    <a:lstStyle/>
                    <a:p>
                      <a:pPr marL="171450" indent="-1714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  <a:tabLst>
                          <a:tab pos="365125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task fulfills all the elements of the required format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502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s-MX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064690"/>
              </p:ext>
            </p:extLst>
          </p:nvPr>
        </p:nvGraphicFramePr>
        <p:xfrm>
          <a:off x="998729" y="979258"/>
          <a:ext cx="4860540" cy="35603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03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7210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1810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857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General requirement format (+20pts)</a:t>
                      </a:r>
                      <a:endParaRPr lang="es-MX" sz="11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Points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pts.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6412">
                <a:tc>
                  <a:txBody>
                    <a:bodyPr/>
                    <a:lstStyle/>
                    <a:p>
                      <a:pPr marL="342900" lvl="0" indent="-160338">
                        <a:lnSpc>
                          <a:spcPct val="115000"/>
                        </a:lnSpc>
                        <a:spcAft>
                          <a:spcPts val="1000"/>
                        </a:spcAft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Vocabulary (adjectives to describe places  (at least 5 words colored in </a:t>
                      </a:r>
                      <a:r>
                        <a:rPr lang="en-US" sz="800" b="1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 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use a/an in case of singular )</a:t>
                      </a:r>
                      <a:endParaRPr lang="en-US" sz="800" b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s-E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4936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adverbs before adjectives 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(somewhat, pretty, very, too, etc.. at 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least 4, colored in </a:t>
                      </a:r>
                      <a:r>
                        <a:rPr lang="en-US" sz="800" b="1" dirty="0">
                          <a:solidFill>
                            <a:srgbClr val="7030A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purple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59650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connectors; and, but, 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though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, however (at least 3 to connect or contrast information colored in </a:t>
                      </a:r>
                      <a:r>
                        <a:rPr lang="en-US" sz="800" b="1" dirty="0">
                          <a:solidFill>
                            <a:srgbClr val="0070C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blue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749535724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is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as the indicative of be and </a:t>
                      </a: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has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to indicate possession.(at least 2 colored in </a:t>
                      </a:r>
                      <a:r>
                        <a:rPr lang="en-US" sz="800" b="1" dirty="0" smtClean="0"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green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</a:tr>
              <a:tr h="742950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Use of modals can, can´t, should, shouldn´t (at least 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 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one of each in colored </a:t>
                      </a:r>
                      <a:r>
                        <a:rPr lang="en-US" sz="8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orange</a:t>
                      </a:r>
                      <a:r>
                        <a:rPr lang="en-US" sz="8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lang="en-US" sz="8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Expressions You</a:t>
                      </a:r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can´t miss, You shouldn´t miss (at least 1 </a:t>
                      </a:r>
                      <a:r>
                        <a:rPr lang="en-US" sz="8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colored </a:t>
                      </a:r>
                      <a:r>
                        <a:rPr lang="en-US" sz="800" b="1" dirty="0" smtClean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orange</a:t>
                      </a:r>
                      <a:r>
                        <a:rPr lang="en-US" sz="8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endParaRPr lang="en-US" sz="800" b="0" dirty="0" smtClean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29279115"/>
                  </a:ext>
                </a:extLst>
              </a:tr>
              <a:tr h="440550">
                <a:tc>
                  <a:txBody>
                    <a:bodyPr/>
                    <a:lstStyle/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Presentation (coversheet mandatory, picture of landmarks, organization, creativity in presentation)</a:t>
                      </a:r>
                    </a:p>
                    <a:p>
                      <a:pPr marL="342900" marR="0" lvl="0" indent="-160338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Char char=""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Length (10 lines min)</a:t>
                      </a: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3377569239"/>
                  </a:ext>
                </a:extLst>
              </a:tr>
              <a:tr h="210568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>
                          <a:tab pos="741680" algn="l"/>
                        </a:tabLst>
                        <a:defRPr/>
                      </a:pPr>
                      <a:r>
                        <a:rPr lang="en-US" sz="800" b="1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Total:</a:t>
                      </a:r>
                      <a:endParaRPr lang="es-MX" sz="800" b="1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20</a:t>
                      </a: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MX" sz="8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7" name="1 Rectángulo"/>
          <p:cNvSpPr/>
          <p:nvPr/>
        </p:nvSpPr>
        <p:spPr>
          <a:xfrm>
            <a:off x="857250" y="303350"/>
            <a:ext cx="514350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825" b="1" dirty="0"/>
              <a:t>ESCUELA NORMAL DE EDUCACION PREESCOLAR</a:t>
            </a:r>
            <a:endParaRPr lang="es-ES" sz="825" dirty="0"/>
          </a:p>
          <a:p>
            <a:pPr algn="ctr"/>
            <a:r>
              <a:rPr lang="es-ES" sz="825" b="1" dirty="0"/>
              <a:t>ENGLISH A2.2</a:t>
            </a:r>
            <a:endParaRPr lang="es-ES" sz="825" dirty="0"/>
          </a:p>
          <a:p>
            <a:pPr algn="ctr"/>
            <a:r>
              <a:rPr lang="es-ES" sz="825" b="1" dirty="0"/>
              <a:t>TEACHER: MAYELA ALEJANDRA DEL CARMEN GAONA GARCIA</a:t>
            </a:r>
            <a:endParaRPr lang="es-ES" sz="825" dirty="0"/>
          </a:p>
          <a:p>
            <a:pPr algn="ctr"/>
            <a:r>
              <a:rPr lang="es-ES" sz="825" b="1" dirty="0"/>
              <a:t>LEARNING EVIDENCE RUBRICS </a:t>
            </a:r>
            <a:endParaRPr lang="es-ES" sz="825" dirty="0"/>
          </a:p>
        </p:txBody>
      </p:sp>
    </p:spTree>
    <p:extLst>
      <p:ext uri="{BB962C8B-B14F-4D97-AF65-F5344CB8AC3E}">
        <p14:creationId xmlns:p14="http://schemas.microsoft.com/office/powerpoint/2010/main" val="102930489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</TotalTime>
  <Words>653</Words>
  <Application>Microsoft Office PowerPoint</Application>
  <PresentationFormat>Presentación en pantalla (4:3)</PresentationFormat>
  <Paragraphs>90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10" baseType="lpstr">
      <vt:lpstr>SimSun</vt:lpstr>
      <vt:lpstr>AR CHRISTY</vt:lpstr>
      <vt:lpstr>Arial</vt:lpstr>
      <vt:lpstr>Calibri</vt:lpstr>
      <vt:lpstr>Calibri Light</vt:lpstr>
      <vt:lpstr>Symbol</vt:lpstr>
      <vt:lpstr>Times New Roman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ENEP</dc:creator>
  <cp:lastModifiedBy>Alexandra Xetzemany Duenas Gaona</cp:lastModifiedBy>
  <cp:revision>19</cp:revision>
  <dcterms:created xsi:type="dcterms:W3CDTF">2020-02-28T15:55:09Z</dcterms:created>
  <dcterms:modified xsi:type="dcterms:W3CDTF">2023-09-21T03:30:31Z</dcterms:modified>
</cp:coreProperties>
</file>