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56" r:id="rId2"/>
    <p:sldId id="277" r:id="rId3"/>
    <p:sldId id="303" r:id="rId4"/>
    <p:sldId id="304" r:id="rId5"/>
    <p:sldId id="258" r:id="rId6"/>
    <p:sldId id="286" r:id="rId7"/>
    <p:sldId id="285" r:id="rId8"/>
    <p:sldId id="281" r:id="rId9"/>
    <p:sldId id="282" r:id="rId10"/>
    <p:sldId id="283" r:id="rId11"/>
    <p:sldId id="284" r:id="rId12"/>
    <p:sldId id="287" r:id="rId13"/>
    <p:sldId id="289" r:id="rId14"/>
    <p:sldId id="288" r:id="rId15"/>
    <p:sldId id="308" r:id="rId16"/>
    <p:sldId id="292" r:id="rId17"/>
    <p:sldId id="307" r:id="rId18"/>
    <p:sldId id="295" r:id="rId19"/>
    <p:sldId id="294" r:id="rId20"/>
    <p:sldId id="301" r:id="rId21"/>
    <p:sldId id="291" r:id="rId22"/>
    <p:sldId id="310" r:id="rId23"/>
    <p:sldId id="311" r:id="rId24"/>
    <p:sldId id="314" r:id="rId25"/>
    <p:sldId id="265" r:id="rId26"/>
    <p:sldId id="274" r:id="rId27"/>
    <p:sldId id="313"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07" d="100"/>
          <a:sy n="107" d="100"/>
        </p:scale>
        <p:origin x="75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12/02/2024</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12/02/2024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1E027B2F-7D79-8FA4-5464-5578B8B80239}"/>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47798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12/02/2024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12/02/2024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12/02/2024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12/02/2024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12/02/2024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12/02/2024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12/02/2024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12/02/2024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12/02/2024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12/02/2024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12/02/2024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12/02/2024</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www.cambridgelms.org/main/p/splas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FH3akqBwYfo" TargetMode="External"/><Relationship Id="rId4" Type="http://schemas.openxmlformats.org/officeDocument/2006/relationships/hyperlink" Target="https://www.youtube.com/watch?v=FH3akqBwYf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1028" name="Picture 4" descr="WELCOME Classroom Sign Rainbow Colors by JustForYouInvites, $3.00 |  Classroom signs, Classroom, Class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0"/>
            <a:ext cx="5416549" cy="6764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lcome! In This Class... Poster in 2022 | Welcome to school, Classroom  door displays, Welcome to kindergar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18806"/>
            <a:ext cx="4552949" cy="683919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666B4A82-99C8-5BA9-1E27-2BC99381C3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a:t>
            </a:fld>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27894"/>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72619"/>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120831" cy="1250075"/>
          </a:xfrm>
          <a:prstGeom prst="rect">
            <a:avLst/>
          </a:prstGeom>
          <a:noFill/>
        </p:spPr>
      </p:pic>
      <p:graphicFrame>
        <p:nvGraphicFramePr>
          <p:cNvPr id="7" name="Marcador de contenido 6">
            <a:extLst>
              <a:ext uri="{FF2B5EF4-FFF2-40B4-BE49-F238E27FC236}">
                <a16:creationId xmlns:a16="http://schemas.microsoft.com/office/drawing/2014/main" id="{76650057-DD5F-3943-800E-A8D74AE4BDC9}"/>
              </a:ext>
            </a:extLst>
          </p:cNvPr>
          <p:cNvGraphicFramePr>
            <a:graphicFrameLocks noGrp="1"/>
          </p:cNvGraphicFramePr>
          <p:nvPr>
            <p:ph idx="1"/>
            <p:extLst>
              <p:ext uri="{D42A27DB-BD31-4B8C-83A1-F6EECF244321}">
                <p14:modId xmlns:p14="http://schemas.microsoft.com/office/powerpoint/2010/main" val="4094338391"/>
              </p:ext>
            </p:extLst>
          </p:nvPr>
        </p:nvGraphicFramePr>
        <p:xfrm>
          <a:off x="549820" y="1267326"/>
          <a:ext cx="10956758" cy="4492658"/>
        </p:xfrm>
        <a:graphic>
          <a:graphicData uri="http://schemas.openxmlformats.org/drawingml/2006/table">
            <a:tbl>
              <a:tblPr/>
              <a:tblGrid>
                <a:gridCol w="1046940">
                  <a:extLst>
                    <a:ext uri="{9D8B030D-6E8A-4147-A177-3AD203B41FA5}">
                      <a16:colId xmlns:a16="http://schemas.microsoft.com/office/drawing/2014/main" val="783840520"/>
                    </a:ext>
                  </a:extLst>
                </a:gridCol>
                <a:gridCol w="2530449">
                  <a:extLst>
                    <a:ext uri="{9D8B030D-6E8A-4147-A177-3AD203B41FA5}">
                      <a16:colId xmlns:a16="http://schemas.microsoft.com/office/drawing/2014/main" val="4088020662"/>
                    </a:ext>
                  </a:extLst>
                </a:gridCol>
                <a:gridCol w="3877539">
                  <a:extLst>
                    <a:ext uri="{9D8B030D-6E8A-4147-A177-3AD203B41FA5}">
                      <a16:colId xmlns:a16="http://schemas.microsoft.com/office/drawing/2014/main" val="767694008"/>
                    </a:ext>
                  </a:extLst>
                </a:gridCol>
                <a:gridCol w="3501830">
                  <a:extLst>
                    <a:ext uri="{9D8B030D-6E8A-4147-A177-3AD203B41FA5}">
                      <a16:colId xmlns:a16="http://schemas.microsoft.com/office/drawing/2014/main" val="3207356279"/>
                    </a:ext>
                  </a:extLst>
                </a:gridCol>
              </a:tblGrid>
              <a:tr h="561473">
                <a:tc>
                  <a:txBody>
                    <a:bodyPr/>
                    <a:lstStyle/>
                    <a:p>
                      <a:pPr algn="ctr" fontAlgn="base"/>
                      <a:r>
                        <a:rPr lang="es-MX" sz="1600" b="1" i="0">
                          <a:solidFill>
                            <a:srgbClr val="FFFFFF"/>
                          </a:solidFill>
                          <a:effectLst/>
                          <a:latin typeface="Arial" panose="020B0604020202020204" pitchFamily="34" charset="0"/>
                        </a:rPr>
                        <a:t>PERIOD​</a:t>
                      </a:r>
                      <a:endParaRPr lang="es-MX" sz="1600" b="1" i="0">
                        <a:solidFill>
                          <a:srgbClr val="FFFFFF"/>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600" b="1" i="0">
                          <a:solidFill>
                            <a:srgbClr val="FFFFFF"/>
                          </a:solidFill>
                          <a:effectLst/>
                          <a:latin typeface="Arial" panose="020B0604020202020204" pitchFamily="34" charset="0"/>
                        </a:rPr>
                        <a:t>BOOK UNITS​</a:t>
                      </a:r>
                      <a:endParaRPr lang="es-MX" sz="1600" b="1" i="0">
                        <a:solidFill>
                          <a:srgbClr val="FFFFFF"/>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600" b="1" i="0" dirty="0">
                          <a:solidFill>
                            <a:srgbClr val="FFFFFF"/>
                          </a:solidFill>
                          <a:effectLst/>
                          <a:latin typeface="Arial" panose="020B0604020202020204" pitchFamily="34" charset="0"/>
                        </a:rPr>
                        <a:t>CONTENTS​</a:t>
                      </a:r>
                      <a:endParaRPr lang="es-MX" sz="1600" b="1" i="0" dirty="0">
                        <a:solidFill>
                          <a:srgbClr val="FFFFFF"/>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600" b="1" i="0" dirty="0">
                          <a:solidFill>
                            <a:srgbClr val="FFFFFF"/>
                          </a:solidFill>
                          <a:effectLst/>
                          <a:latin typeface="Arial" panose="020B0604020202020204" pitchFamily="34" charset="0"/>
                        </a:rPr>
                        <a:t>LEARNINGEVIDENCES​</a:t>
                      </a:r>
                      <a:endParaRPr lang="es-MX" sz="1600" b="1" i="0" dirty="0">
                        <a:solidFill>
                          <a:srgbClr val="FFFFFF"/>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552084783"/>
                  </a:ext>
                </a:extLst>
              </a:tr>
              <a:tr h="933836">
                <a:tc>
                  <a:txBody>
                    <a:bodyPr/>
                    <a:lstStyle/>
                    <a:p>
                      <a:pPr algn="ctr" fontAlgn="base"/>
                      <a:r>
                        <a:rPr lang="es-MX" sz="4800" b="1" i="0">
                          <a:solidFill>
                            <a:srgbClr val="000000"/>
                          </a:solidFill>
                          <a:effectLst/>
                          <a:latin typeface="Arial" panose="020B0604020202020204" pitchFamily="34" charset="0"/>
                        </a:rPr>
                        <a:t>1</a:t>
                      </a:r>
                      <a:r>
                        <a:rPr lang="es-MX" sz="4800" b="0" i="0">
                          <a:solidFill>
                            <a:srgbClr val="000000"/>
                          </a:solidFill>
                          <a:effectLst/>
                          <a:latin typeface="Arial" panose="020B0604020202020204" pitchFamily="34" charset="0"/>
                        </a:rPr>
                        <a:t>​</a:t>
                      </a:r>
                      <a:endParaRPr lang="es-MX" sz="1300" b="0" i="0">
                        <a:solidFill>
                          <a:srgbClr val="000000"/>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r>
                        <a:rPr lang="en-US" sz="1400" b="1" kern="1200" dirty="0">
                          <a:solidFill>
                            <a:schemeClr val="tx1"/>
                          </a:solidFill>
                          <a:effectLst/>
                          <a:latin typeface="Arial" panose="020B0604020202020204" pitchFamily="34" charset="0"/>
                          <a:ea typeface="+mn-ea"/>
                          <a:cs typeface="Arial" panose="020B0604020202020204" pitchFamily="34" charset="0"/>
                        </a:rPr>
                        <a:t>BOOK UNIT 4:</a:t>
                      </a:r>
                      <a:r>
                        <a:rPr lang="en-US" sz="1400" kern="1200" dirty="0">
                          <a:solidFill>
                            <a:schemeClr val="tx1"/>
                          </a:solidFill>
                          <a:effectLst/>
                          <a:latin typeface="Arial" panose="020B0604020202020204" pitchFamily="34" charset="0"/>
                          <a:ea typeface="+mn-ea"/>
                          <a:cs typeface="Arial" panose="020B0604020202020204" pitchFamily="34" charset="0"/>
                        </a:rPr>
                        <a:t> </a:t>
                      </a:r>
                      <a:endParaRPr lang="es-MX" sz="1400" kern="1200" dirty="0">
                        <a:solidFill>
                          <a:schemeClr val="tx1"/>
                        </a:solidFill>
                        <a:effectLst/>
                        <a:latin typeface="Arial" panose="020B0604020202020204" pitchFamily="34" charset="0"/>
                        <a:ea typeface="+mn-ea"/>
                        <a:cs typeface="Arial" panose="020B0604020202020204" pitchFamily="34" charset="0"/>
                      </a:endParaRPr>
                    </a:p>
                    <a:p>
                      <a:pPr algn="l" fontAlgn="base"/>
                      <a:r>
                        <a:rPr lang="en-US" sz="1400" b="0" i="0" dirty="0">
                          <a:solidFill>
                            <a:srgbClr val="000000"/>
                          </a:solidFill>
                          <a:effectLst/>
                          <a:latin typeface="Arial" panose="020B0604020202020204" pitchFamily="34" charset="0"/>
                          <a:cs typeface="Arial" panose="020B0604020202020204" pitchFamily="34" charset="0"/>
                        </a:rPr>
                        <a:t>It’s the coldest city! ​</a:t>
                      </a:r>
                    </a:p>
                    <a:p>
                      <a:pPr algn="l" fontAlgn="base"/>
                      <a:endParaRPr lang="en-US" sz="1400" b="0" i="0" dirty="0">
                        <a:solidFill>
                          <a:srgbClr val="000000"/>
                        </a:solidFill>
                        <a:effectLst/>
                        <a:latin typeface="Arial" panose="020B0604020202020204" pitchFamily="34" charset="0"/>
                        <a:cs typeface="Arial" panose="020B0604020202020204" pitchFamily="34" charset="0"/>
                      </a:endParaRPr>
                    </a:p>
                    <a:p>
                      <a:pPr algn="l" fontAlgn="base"/>
                      <a:endParaRPr lang="en-US" sz="1400" b="0" i="0" dirty="0">
                        <a:solidFill>
                          <a:srgbClr val="000000"/>
                        </a:solidFill>
                        <a:effectLst/>
                        <a:latin typeface="Arial" panose="020B0604020202020204" pitchFamily="34" charset="0"/>
                        <a:cs typeface="Arial" panose="020B0604020202020204" pitchFamily="34" charset="0"/>
                      </a:endParaRPr>
                    </a:p>
                    <a:p>
                      <a:pPr algn="l" fontAlgn="base"/>
                      <a:r>
                        <a:rPr lang="en-US" sz="1400" b="0" i="0" dirty="0">
                          <a:solidFill>
                            <a:srgbClr val="000000"/>
                          </a:solidFill>
                          <a:effectLst/>
                          <a:latin typeface="Arial" panose="020B0604020202020204" pitchFamily="34" charset="0"/>
                          <a:cs typeface="Arial" panose="020B0604020202020204" pitchFamily="34" charset="0"/>
                        </a:rPr>
                        <a:t>​</a:t>
                      </a: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r>
                        <a:rPr lang="en-US" sz="1400" b="1" u="sng" kern="1200" dirty="0">
                          <a:solidFill>
                            <a:schemeClr val="tx1"/>
                          </a:solidFill>
                          <a:effectLst/>
                          <a:latin typeface="Arial" panose="020B0604020202020204" pitchFamily="34" charset="0"/>
                          <a:ea typeface="+mn-ea"/>
                          <a:cs typeface="Arial" panose="020B0604020202020204" pitchFamily="34" charset="0"/>
                        </a:rPr>
                        <a:t>TOPICS: World</a:t>
                      </a:r>
                      <a:r>
                        <a:rPr lang="en-US" sz="1400" kern="1200" dirty="0">
                          <a:solidFill>
                            <a:schemeClr val="tx1"/>
                          </a:solidFill>
                          <a:effectLst/>
                          <a:latin typeface="Arial" panose="020B0604020202020204" pitchFamily="34" charset="0"/>
                          <a:ea typeface="+mn-ea"/>
                          <a:cs typeface="Arial" panose="020B0604020202020204" pitchFamily="34" charset="0"/>
                        </a:rPr>
                        <a:t> geography and facts; countries</a:t>
                      </a:r>
                      <a:endParaRPr lang="es-MX" sz="1400" kern="1200" dirty="0">
                        <a:solidFill>
                          <a:schemeClr val="tx1"/>
                        </a:solidFill>
                        <a:effectLst/>
                        <a:latin typeface="Arial" panose="020B0604020202020204" pitchFamily="34" charset="0"/>
                        <a:ea typeface="+mn-ea"/>
                        <a:cs typeface="Arial" panose="020B0604020202020204" pitchFamily="34" charset="0"/>
                      </a:endParaRPr>
                    </a:p>
                    <a:p>
                      <a:r>
                        <a:rPr lang="en-US" sz="1400" b="1" u="sng" kern="1200" dirty="0">
                          <a:solidFill>
                            <a:schemeClr val="tx1"/>
                          </a:solidFill>
                          <a:effectLst/>
                          <a:latin typeface="Arial" panose="020B0604020202020204" pitchFamily="34" charset="0"/>
                          <a:ea typeface="+mn-ea"/>
                          <a:cs typeface="Arial" panose="020B0604020202020204" pitchFamily="34" charset="0"/>
                        </a:rPr>
                        <a:t>GRAMMAR:</a:t>
                      </a:r>
                      <a:r>
                        <a:rPr lang="en-US" sz="1400" kern="1200" dirty="0">
                          <a:solidFill>
                            <a:schemeClr val="tx1"/>
                          </a:solidFill>
                          <a:effectLst/>
                          <a:latin typeface="Arial" panose="020B0604020202020204" pitchFamily="34" charset="0"/>
                          <a:ea typeface="+mn-ea"/>
                          <a:cs typeface="Arial" panose="020B0604020202020204" pitchFamily="34" charset="0"/>
                        </a:rPr>
                        <a:t> Comparative and superlative forms of adjectives; questions: how far, how big, how high, how deep, how long, how hot, and how cold</a:t>
                      </a:r>
                      <a:endParaRPr lang="es-MX" sz="1400" kern="1200" dirty="0">
                        <a:solidFill>
                          <a:schemeClr val="tx1"/>
                        </a:solidFill>
                        <a:effectLst/>
                        <a:latin typeface="Arial" panose="020B0604020202020204" pitchFamily="34" charset="0"/>
                        <a:ea typeface="+mn-ea"/>
                        <a:cs typeface="Arial" panose="020B0604020202020204" pitchFamily="34" charset="0"/>
                      </a:endParaRP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auto"/>
                      <a:r>
                        <a:rPr lang="es-MX" sz="1400" b="0" i="0" dirty="0">
                          <a:solidFill>
                            <a:srgbClr val="000000"/>
                          </a:solidFill>
                          <a:effectLst/>
                          <a:latin typeface="Arial" panose="020B0604020202020204" pitchFamily="34" charset="0"/>
                          <a:cs typeface="Arial" panose="020B0604020202020204" pitchFamily="34" charset="0"/>
                        </a:rPr>
                        <a:t>​</a:t>
                      </a:r>
                    </a:p>
                    <a:p>
                      <a:pPr algn="l" fontAlgn="base"/>
                      <a:r>
                        <a:rPr lang="es-MX" sz="1400" b="0" i="0" dirty="0">
                          <a:solidFill>
                            <a:srgbClr val="000000"/>
                          </a:solidFill>
                          <a:effectLst/>
                          <a:latin typeface="Arial" panose="020B0604020202020204" pitchFamily="34" charset="0"/>
                          <a:cs typeface="Arial" panose="020B0604020202020204" pitchFamily="34" charset="0"/>
                        </a:rPr>
                        <a:t>​</a:t>
                      </a:r>
                    </a:p>
                    <a:p>
                      <a:pPr algn="l" fontAlgn="base"/>
                      <a:r>
                        <a:rPr lang="es-MX" sz="1400" b="0" i="0" dirty="0">
                          <a:solidFill>
                            <a:srgbClr val="000000"/>
                          </a:solidFill>
                          <a:effectLst/>
                          <a:latin typeface="Arial" panose="020B0604020202020204" pitchFamily="34" charset="0"/>
                          <a:cs typeface="Arial" panose="020B0604020202020204" pitchFamily="34" charset="0"/>
                        </a:rPr>
                        <a:t>Project: </a:t>
                      </a:r>
                      <a:r>
                        <a:rPr lang="es-MX" sz="1400" b="0" i="0" dirty="0" err="1">
                          <a:solidFill>
                            <a:srgbClr val="000000"/>
                          </a:solidFill>
                          <a:effectLst/>
                          <a:latin typeface="Arial" panose="020B0604020202020204" pitchFamily="34" charset="0"/>
                          <a:cs typeface="Arial" panose="020B0604020202020204" pitchFamily="34" charset="0"/>
                        </a:rPr>
                        <a:t>My</a:t>
                      </a:r>
                      <a:r>
                        <a:rPr lang="es-MX" sz="1400" b="0" i="0" dirty="0">
                          <a:solidFill>
                            <a:srgbClr val="000000"/>
                          </a:solidFill>
                          <a:effectLst/>
                          <a:latin typeface="Arial" panose="020B0604020202020204" pitchFamily="34" charset="0"/>
                          <a:cs typeface="Arial" panose="020B0604020202020204" pitchFamily="34" charset="0"/>
                        </a:rPr>
                        <a:t> </a:t>
                      </a:r>
                      <a:r>
                        <a:rPr lang="es-MX" sz="1400" b="0" i="0" dirty="0" err="1">
                          <a:solidFill>
                            <a:srgbClr val="000000"/>
                          </a:solidFill>
                          <a:effectLst/>
                          <a:latin typeface="Arial" panose="020B0604020202020204" pitchFamily="34" charset="0"/>
                          <a:cs typeface="Arial" panose="020B0604020202020204" pitchFamily="34" charset="0"/>
                        </a:rPr>
                        <a:t>city</a:t>
                      </a:r>
                      <a:r>
                        <a:rPr lang="es-MX" sz="1400" b="0" i="0" dirty="0">
                          <a:solidFill>
                            <a:srgbClr val="000000"/>
                          </a:solidFill>
                          <a:effectLst/>
                          <a:latin typeface="Arial" panose="020B0604020202020204" pitchFamily="34" charset="0"/>
                          <a:cs typeface="Arial" panose="020B0604020202020204" pitchFamily="34" charset="0"/>
                        </a:rPr>
                        <a:t> </a:t>
                      </a:r>
                      <a:r>
                        <a:rPr lang="es-MX" sz="1400" b="0" i="0" dirty="0" err="1">
                          <a:solidFill>
                            <a:srgbClr val="000000"/>
                          </a:solidFill>
                          <a:effectLst/>
                          <a:latin typeface="Arial" panose="020B0604020202020204" pitchFamily="34" charset="0"/>
                          <a:cs typeface="Arial" panose="020B0604020202020204" pitchFamily="34" charset="0"/>
                        </a:rPr>
                        <a:t>is</a:t>
                      </a:r>
                      <a:r>
                        <a:rPr lang="es-MX" sz="1400" b="0" i="0" dirty="0">
                          <a:solidFill>
                            <a:srgbClr val="000000"/>
                          </a:solidFill>
                          <a:effectLst/>
                          <a:latin typeface="Arial" panose="020B0604020202020204" pitchFamily="34" charset="0"/>
                          <a:cs typeface="Arial" panose="020B0604020202020204" pitchFamily="34" charset="0"/>
                        </a:rPr>
                        <a:t> </a:t>
                      </a:r>
                      <a:r>
                        <a:rPr lang="es-MX" sz="1400" b="0" i="0" dirty="0" err="1">
                          <a:solidFill>
                            <a:srgbClr val="000000"/>
                          </a:solidFill>
                          <a:effectLst/>
                          <a:latin typeface="Arial" panose="020B0604020202020204" pitchFamily="34" charset="0"/>
                          <a:cs typeface="Arial" panose="020B0604020202020204" pitchFamily="34" charset="0"/>
                        </a:rPr>
                        <a:t>prettier</a:t>
                      </a:r>
                      <a:r>
                        <a:rPr lang="es-MX" sz="1400" b="0" i="0" dirty="0">
                          <a:solidFill>
                            <a:srgbClr val="000000"/>
                          </a:solidFill>
                          <a:effectLst/>
                          <a:latin typeface="Arial" panose="020B0604020202020204" pitchFamily="34" charset="0"/>
                          <a:cs typeface="Arial" panose="020B0604020202020204" pitchFamily="34" charset="0"/>
                        </a:rPr>
                        <a:t> tan </a:t>
                      </a:r>
                      <a:r>
                        <a:rPr lang="es-MX" sz="1400" b="0" i="0" dirty="0" err="1">
                          <a:solidFill>
                            <a:srgbClr val="000000"/>
                          </a:solidFill>
                          <a:effectLst/>
                          <a:latin typeface="Arial" panose="020B0604020202020204" pitchFamily="34" charset="0"/>
                          <a:cs typeface="Arial" panose="020B0604020202020204" pitchFamily="34" charset="0"/>
                        </a:rPr>
                        <a:t>yours</a:t>
                      </a:r>
                      <a:r>
                        <a:rPr lang="es-MX" sz="1400" b="0" i="0" dirty="0">
                          <a:solidFill>
                            <a:srgbClr val="000000"/>
                          </a:solidFill>
                          <a:effectLst/>
                          <a:latin typeface="Arial" panose="020B0604020202020204" pitchFamily="34" charset="0"/>
                          <a:cs typeface="Arial" panose="020B0604020202020204" pitchFamily="34" charset="0"/>
                        </a:rPr>
                        <a:t>!”</a:t>
                      </a:r>
                    </a:p>
                    <a:p>
                      <a:pPr algn="l" fontAlgn="base"/>
                      <a:endParaRPr lang="es-MX" sz="1400" b="0" i="0" dirty="0">
                        <a:solidFill>
                          <a:srgbClr val="000000"/>
                        </a:solidFill>
                        <a:effectLst/>
                        <a:latin typeface="Arial" panose="020B0604020202020204" pitchFamily="34" charset="0"/>
                        <a:cs typeface="Arial" panose="020B0604020202020204" pitchFamily="34" charset="0"/>
                      </a:endParaRP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38822057"/>
                  </a:ext>
                </a:extLst>
              </a:tr>
              <a:tr h="1505746">
                <a:tc>
                  <a:txBody>
                    <a:bodyPr/>
                    <a:lstStyle/>
                    <a:p>
                      <a:pPr algn="ctr" fontAlgn="base"/>
                      <a:r>
                        <a:rPr lang="es-MX" sz="4800" b="1" i="0">
                          <a:solidFill>
                            <a:srgbClr val="000000"/>
                          </a:solidFill>
                          <a:effectLst/>
                          <a:latin typeface="Arial" panose="020B0604020202020204" pitchFamily="34" charset="0"/>
                        </a:rPr>
                        <a:t>2</a:t>
                      </a:r>
                      <a:r>
                        <a:rPr lang="es-MX" sz="4800" b="0" i="0">
                          <a:solidFill>
                            <a:srgbClr val="000000"/>
                          </a:solidFill>
                          <a:effectLst/>
                          <a:latin typeface="Arial" panose="020B0604020202020204" pitchFamily="34" charset="0"/>
                        </a:rPr>
                        <a:t>​</a:t>
                      </a:r>
                      <a:endParaRPr lang="es-MX" sz="1300" b="0" i="0">
                        <a:solidFill>
                          <a:srgbClr val="000000"/>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r>
                        <a:rPr lang="en-US" sz="1400" b="1" kern="1200" dirty="0">
                          <a:solidFill>
                            <a:schemeClr val="tx1"/>
                          </a:solidFill>
                          <a:effectLst/>
                          <a:latin typeface="Arial" panose="020B0604020202020204" pitchFamily="34" charset="0"/>
                          <a:ea typeface="+mn-ea"/>
                          <a:cs typeface="Arial" panose="020B0604020202020204" pitchFamily="34" charset="0"/>
                        </a:rPr>
                        <a:t>BOOK UNIT 7:</a:t>
                      </a:r>
                      <a:r>
                        <a:rPr lang="en-US" sz="1400" kern="1200" dirty="0">
                          <a:solidFill>
                            <a:schemeClr val="tx1"/>
                          </a:solidFill>
                          <a:effectLst/>
                          <a:latin typeface="Arial" panose="020B0604020202020204" pitchFamily="34" charset="0"/>
                          <a:ea typeface="+mn-ea"/>
                          <a:cs typeface="Arial" panose="020B0604020202020204" pitchFamily="34" charset="0"/>
                        </a:rPr>
                        <a:t> </a:t>
                      </a:r>
                      <a:endParaRPr lang="es-MX"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Good memories</a:t>
                      </a:r>
                      <a:endParaRPr lang="es-MX" sz="1400" kern="1200" dirty="0">
                        <a:solidFill>
                          <a:schemeClr val="tx1"/>
                        </a:solidFill>
                        <a:effectLst/>
                        <a:latin typeface="Arial" panose="020B0604020202020204" pitchFamily="34" charset="0"/>
                        <a:ea typeface="+mn-ea"/>
                        <a:cs typeface="Arial" panose="020B0604020202020204" pitchFamily="34" charset="0"/>
                      </a:endParaRPr>
                    </a:p>
                    <a:p>
                      <a:pPr algn="l" fontAlgn="base"/>
                      <a:r>
                        <a:rPr lang="es-MX" sz="1400" b="0" i="0" dirty="0">
                          <a:solidFill>
                            <a:srgbClr val="000000"/>
                          </a:solidFill>
                          <a:effectLst/>
                          <a:latin typeface="Arial" panose="020B0604020202020204" pitchFamily="34" charset="0"/>
                          <a:cs typeface="Arial" panose="020B0604020202020204" pitchFamily="34" charset="0"/>
                        </a:rPr>
                        <a:t>​​</a:t>
                      </a:r>
                    </a:p>
                  </a:txBody>
                  <a:tcPr marL="50353" marR="50353" marT="25177" marB="2517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r>
                        <a:rPr lang="es-MX" sz="1400" b="0" i="0" dirty="0">
                          <a:solidFill>
                            <a:srgbClr val="000000"/>
                          </a:solidFill>
                          <a:effectLst/>
                          <a:latin typeface="Arial" panose="020B0604020202020204" pitchFamily="34" charset="0"/>
                          <a:cs typeface="Arial" panose="020B0604020202020204" pitchFamily="34" charset="0"/>
                        </a:rPr>
                        <a:t>​</a:t>
                      </a:r>
                      <a:r>
                        <a:rPr lang="en-US" sz="1400" b="1" u="sng" kern="1200" dirty="0">
                          <a:solidFill>
                            <a:schemeClr val="tx1"/>
                          </a:solidFill>
                          <a:effectLst/>
                          <a:latin typeface="Arial" panose="020B0604020202020204" pitchFamily="34" charset="0"/>
                          <a:ea typeface="+mn-ea"/>
                          <a:cs typeface="Arial" panose="020B0604020202020204" pitchFamily="34" charset="0"/>
                        </a:rPr>
                        <a:t>TOPICS:</a:t>
                      </a:r>
                      <a:r>
                        <a:rPr lang="en-US" sz="1400" kern="1200" dirty="0">
                          <a:solidFill>
                            <a:schemeClr val="tx1"/>
                          </a:solidFill>
                          <a:effectLst/>
                          <a:latin typeface="Arial" panose="020B0604020202020204" pitchFamily="34" charset="0"/>
                          <a:ea typeface="+mn-ea"/>
                          <a:cs typeface="Arial" panose="020B0604020202020204" pitchFamily="34" charset="0"/>
                        </a:rPr>
                        <a:t> People, childhood, memories</a:t>
                      </a:r>
                      <a:endParaRPr lang="es-MX" sz="1400" kern="1200" dirty="0">
                        <a:solidFill>
                          <a:schemeClr val="tx1"/>
                        </a:solidFill>
                        <a:effectLst/>
                        <a:latin typeface="Arial" panose="020B0604020202020204" pitchFamily="34" charset="0"/>
                        <a:ea typeface="+mn-ea"/>
                        <a:cs typeface="Arial" panose="020B0604020202020204" pitchFamily="34" charset="0"/>
                      </a:endParaRPr>
                    </a:p>
                    <a:p>
                      <a:r>
                        <a:rPr lang="en-US" sz="1400" b="1" u="sng" kern="1200" dirty="0">
                          <a:solidFill>
                            <a:schemeClr val="tx1"/>
                          </a:solidFill>
                          <a:effectLst/>
                          <a:latin typeface="Arial" panose="020B0604020202020204" pitchFamily="34" charset="0"/>
                          <a:ea typeface="+mn-ea"/>
                          <a:cs typeface="Arial" panose="020B0604020202020204" pitchFamily="34" charset="0"/>
                        </a:rPr>
                        <a:t>GRAMMAR</a:t>
                      </a:r>
                      <a:r>
                        <a:rPr lang="en-US" sz="1400" u="sng" kern="1200" dirty="0">
                          <a:solidFill>
                            <a:schemeClr val="tx1"/>
                          </a:solidFill>
                          <a:effectLst/>
                          <a:latin typeface="Arial" panose="020B0604020202020204" pitchFamily="34" charset="0"/>
                          <a:ea typeface="+mn-ea"/>
                          <a:cs typeface="Arial" panose="020B0604020202020204" pitchFamily="34" charset="0"/>
                        </a:rPr>
                        <a:t>:</a:t>
                      </a:r>
                      <a:r>
                        <a:rPr lang="en-US" sz="1400" kern="1200" dirty="0">
                          <a:solidFill>
                            <a:schemeClr val="tx1"/>
                          </a:solidFill>
                          <a:effectLst/>
                          <a:latin typeface="Arial" panose="020B0604020202020204" pitchFamily="34" charset="0"/>
                          <a:ea typeface="+mn-ea"/>
                          <a:cs typeface="Arial" panose="020B0604020202020204" pitchFamily="34" charset="0"/>
                        </a:rPr>
                        <a:t> Use of past tense of be, regular-irregular verbs and the </a:t>
                      </a:r>
                      <a:r>
                        <a:rPr lang="en-US" sz="1400" b="1" i="1" kern="1200" dirty="0">
                          <a:solidFill>
                            <a:schemeClr val="tx1"/>
                          </a:solidFill>
                          <a:effectLst/>
                          <a:latin typeface="Arial" panose="020B0604020202020204" pitchFamily="34" charset="0"/>
                          <a:ea typeface="+mn-ea"/>
                          <a:cs typeface="Arial" panose="020B0604020202020204" pitchFamily="34" charset="0"/>
                        </a:rPr>
                        <a:t>used to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kern="1200" dirty="0">
                          <a:solidFill>
                            <a:schemeClr val="tx1"/>
                          </a:solidFill>
                          <a:effectLst/>
                          <a:latin typeface="Arial" panose="020B0604020202020204" pitchFamily="34" charset="0"/>
                          <a:ea typeface="+mn-ea"/>
                          <a:cs typeface="Arial" panose="020B0604020202020204" pitchFamily="34" charset="0"/>
                        </a:rPr>
                        <a:t>for habitual actions</a:t>
                      </a:r>
                      <a:endParaRPr lang="es-MX" sz="1400" b="0" i="0" dirty="0">
                        <a:solidFill>
                          <a:srgbClr val="000000"/>
                        </a:solidFill>
                        <a:effectLst/>
                        <a:latin typeface="Arial" panose="020B0604020202020204" pitchFamily="34" charset="0"/>
                        <a:cs typeface="Arial" panose="020B0604020202020204" pitchFamily="34" charset="0"/>
                      </a:endParaRPr>
                    </a:p>
                  </a:txBody>
                  <a:tcPr marL="50353" marR="50353" marT="25177" marB="2517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auto"/>
                      <a:r>
                        <a:rPr lang="es-MX" sz="1400" b="0" i="0" dirty="0">
                          <a:solidFill>
                            <a:srgbClr val="000000"/>
                          </a:solidFill>
                          <a:effectLst/>
                          <a:latin typeface="Arial" panose="020B0604020202020204" pitchFamily="34" charset="0"/>
                          <a:cs typeface="Arial" panose="020B0604020202020204" pitchFamily="34" charset="0"/>
                        </a:rPr>
                        <a:t>​</a:t>
                      </a:r>
                    </a:p>
                    <a:p>
                      <a:r>
                        <a:rPr lang="en-US" sz="1400" kern="1200" dirty="0">
                          <a:solidFill>
                            <a:schemeClr val="tx1"/>
                          </a:solidFill>
                          <a:effectLst/>
                          <a:latin typeface="Arial" panose="020B0604020202020204" pitchFamily="34" charset="0"/>
                          <a:ea typeface="+mn-ea"/>
                          <a:cs typeface="Arial" panose="020B0604020202020204" pitchFamily="34" charset="0"/>
                        </a:rPr>
                        <a:t>Project “A life in paintings The life of..(a famous person)” </a:t>
                      </a:r>
                      <a:endParaRPr lang="es-MX" sz="1400" kern="1200" dirty="0">
                        <a:solidFill>
                          <a:schemeClr val="tx1"/>
                        </a:solidFill>
                        <a:effectLst/>
                        <a:latin typeface="Arial" panose="020B0604020202020204" pitchFamily="34" charset="0"/>
                        <a:ea typeface="+mn-ea"/>
                        <a:cs typeface="Arial" panose="020B0604020202020204" pitchFamily="34" charset="0"/>
                      </a:endParaRPr>
                    </a:p>
                  </a:txBody>
                  <a:tcPr marL="50353" marR="50353" marT="25177" marB="2517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003235231"/>
                  </a:ext>
                </a:extLst>
              </a:tr>
              <a:tr h="1291501">
                <a:tc>
                  <a:txBody>
                    <a:bodyPr/>
                    <a:lstStyle/>
                    <a:p>
                      <a:pPr algn="ctr" fontAlgn="base"/>
                      <a:r>
                        <a:rPr lang="es-MX" sz="4800" b="1" i="0">
                          <a:solidFill>
                            <a:srgbClr val="000000"/>
                          </a:solidFill>
                          <a:effectLst/>
                          <a:latin typeface="Arial" panose="020B0604020202020204" pitchFamily="34" charset="0"/>
                        </a:rPr>
                        <a:t>3</a:t>
                      </a:r>
                      <a:r>
                        <a:rPr lang="es-MX" sz="4800" b="0" i="0">
                          <a:solidFill>
                            <a:srgbClr val="000000"/>
                          </a:solidFill>
                          <a:effectLst/>
                          <a:latin typeface="Arial" panose="020B0604020202020204" pitchFamily="34" charset="0"/>
                        </a:rPr>
                        <a:t>​</a:t>
                      </a:r>
                      <a:endParaRPr lang="es-MX" sz="1300" b="0" i="0">
                        <a:solidFill>
                          <a:srgbClr val="000000"/>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r>
                        <a:rPr lang="en-US" sz="1400" b="1" kern="1200" dirty="0">
                          <a:solidFill>
                            <a:schemeClr val="tx1"/>
                          </a:solidFill>
                          <a:effectLst/>
                          <a:latin typeface="Arial" panose="020B0604020202020204" pitchFamily="34" charset="0"/>
                          <a:ea typeface="+mn-ea"/>
                          <a:cs typeface="Arial" panose="020B0604020202020204" pitchFamily="34" charset="0"/>
                        </a:rPr>
                        <a:t>BOOK UNIT 8:</a:t>
                      </a:r>
                      <a:r>
                        <a:rPr lang="en-US" sz="1400" kern="1200" dirty="0">
                          <a:solidFill>
                            <a:schemeClr val="tx1"/>
                          </a:solidFill>
                          <a:effectLst/>
                          <a:latin typeface="Arial" panose="020B0604020202020204" pitchFamily="34" charset="0"/>
                          <a:ea typeface="+mn-ea"/>
                          <a:cs typeface="Arial" panose="020B0604020202020204" pitchFamily="34" charset="0"/>
                        </a:rPr>
                        <a:t> </a:t>
                      </a:r>
                      <a:endParaRPr lang="es-MX"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Life in the city</a:t>
                      </a:r>
                      <a:endParaRPr lang="es-MX" sz="1400" kern="1200" dirty="0">
                        <a:solidFill>
                          <a:schemeClr val="tx1"/>
                        </a:solidFill>
                        <a:effectLst/>
                        <a:latin typeface="Arial" panose="020B0604020202020204" pitchFamily="34" charset="0"/>
                        <a:ea typeface="+mn-ea"/>
                        <a:cs typeface="Arial" panose="020B0604020202020204" pitchFamily="34" charset="0"/>
                      </a:endParaRPr>
                    </a:p>
                  </a:txBody>
                  <a:tcPr marL="50353" marR="50353" marT="25177" marB="2517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r>
                        <a:rPr lang="en-US" sz="1400" b="1" u="sng" kern="1200" dirty="0">
                          <a:solidFill>
                            <a:schemeClr val="tx1"/>
                          </a:solidFill>
                          <a:effectLst/>
                          <a:latin typeface="Arial" panose="020B0604020202020204" pitchFamily="34" charset="0"/>
                          <a:ea typeface="+mn-ea"/>
                          <a:cs typeface="Arial" panose="020B0604020202020204" pitchFamily="34" charset="0"/>
                        </a:rPr>
                        <a:t>TOPICS:</a:t>
                      </a:r>
                      <a:r>
                        <a:rPr lang="en-US" sz="1400" kern="1200" dirty="0">
                          <a:solidFill>
                            <a:schemeClr val="tx1"/>
                          </a:solidFill>
                          <a:effectLst/>
                          <a:latin typeface="Arial" panose="020B0604020202020204" pitchFamily="34" charset="0"/>
                          <a:ea typeface="+mn-ea"/>
                          <a:cs typeface="Arial" panose="020B0604020202020204" pitchFamily="34" charset="0"/>
                        </a:rPr>
                        <a:t> Transportation; transportation problems; city services.</a:t>
                      </a:r>
                      <a:endParaRPr lang="es-MX" sz="1400" kern="1200" dirty="0">
                        <a:solidFill>
                          <a:schemeClr val="tx1"/>
                        </a:solidFill>
                        <a:effectLst/>
                        <a:latin typeface="Arial" panose="020B0604020202020204" pitchFamily="34" charset="0"/>
                        <a:ea typeface="+mn-ea"/>
                        <a:cs typeface="Arial" panose="020B0604020202020204" pitchFamily="34" charset="0"/>
                      </a:endParaRPr>
                    </a:p>
                    <a:p>
                      <a:r>
                        <a:rPr lang="en-US" sz="1400" b="1" u="sng" kern="1200" dirty="0">
                          <a:solidFill>
                            <a:schemeClr val="tx1"/>
                          </a:solidFill>
                          <a:effectLst/>
                          <a:latin typeface="Arial" panose="020B0604020202020204" pitchFamily="34" charset="0"/>
                          <a:ea typeface="+mn-ea"/>
                          <a:cs typeface="Arial" panose="020B0604020202020204" pitchFamily="34" charset="0"/>
                        </a:rPr>
                        <a:t>GRAMMAR:</a:t>
                      </a:r>
                      <a:r>
                        <a:rPr lang="en-US" sz="1400" kern="1200" dirty="0">
                          <a:solidFill>
                            <a:schemeClr val="tx1"/>
                          </a:solidFill>
                          <a:effectLst/>
                          <a:latin typeface="Arial" panose="020B0604020202020204" pitchFamily="34" charset="0"/>
                          <a:ea typeface="+mn-ea"/>
                          <a:cs typeface="Arial" panose="020B0604020202020204" pitchFamily="34" charset="0"/>
                        </a:rPr>
                        <a:t> Expressions of quantity with count and noncount nouns: too many, too much, fewer, less, more, not enough; indirect questions from </a:t>
                      </a:r>
                      <a:r>
                        <a:rPr lang="en-US" sz="1400" kern="1200" dirty="0" err="1">
                          <a:solidFill>
                            <a:schemeClr val="tx1"/>
                          </a:solidFill>
                          <a:effectLst/>
                          <a:latin typeface="Arial" panose="020B0604020202020204" pitchFamily="34" charset="0"/>
                          <a:ea typeface="+mn-ea"/>
                          <a:cs typeface="Arial" panose="020B0604020202020204" pitchFamily="34" charset="0"/>
                        </a:rPr>
                        <a:t>Wh</a:t>
                      </a:r>
                      <a:r>
                        <a:rPr lang="en-US" sz="1400" kern="1200" dirty="0">
                          <a:solidFill>
                            <a:schemeClr val="tx1"/>
                          </a:solidFill>
                          <a:effectLst/>
                          <a:latin typeface="Arial" panose="020B0604020202020204" pitchFamily="34" charset="0"/>
                          <a:ea typeface="+mn-ea"/>
                          <a:cs typeface="Arial" panose="020B0604020202020204" pitchFamily="34" charset="0"/>
                        </a:rPr>
                        <a:t>- questions</a:t>
                      </a:r>
                      <a:endParaRPr lang="es-MX" sz="1400"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auto"/>
                      <a:r>
                        <a:rPr lang="es-MX" sz="1400" b="0" i="0" dirty="0">
                          <a:solidFill>
                            <a:srgbClr val="000000"/>
                          </a:solidFill>
                          <a:effectLst/>
                          <a:latin typeface="Arial" panose="020B0604020202020204" pitchFamily="34" charset="0"/>
                          <a:cs typeface="Arial" panose="020B0604020202020204" pitchFamily="34" charset="0"/>
                        </a:rPr>
                        <a:t>​</a:t>
                      </a:r>
                      <a:r>
                        <a:rPr lang="en-US" sz="1400" kern="1200" dirty="0">
                          <a:solidFill>
                            <a:schemeClr val="tx1"/>
                          </a:solidFill>
                          <a:effectLst/>
                          <a:latin typeface="Arial" panose="020B0604020202020204" pitchFamily="34" charset="0"/>
                          <a:ea typeface="+mn-ea"/>
                          <a:cs typeface="Arial" panose="020B0604020202020204" pitchFamily="34" charset="0"/>
                        </a:rPr>
                        <a:t>Project “Rate a destination city” </a:t>
                      </a:r>
                      <a:endParaRPr lang="es-MX" sz="1400" kern="1200" dirty="0">
                        <a:solidFill>
                          <a:schemeClr val="tx1"/>
                        </a:solidFill>
                        <a:effectLst/>
                        <a:latin typeface="Arial" panose="020B0604020202020204" pitchFamily="34" charset="0"/>
                        <a:ea typeface="+mn-ea"/>
                        <a:cs typeface="Arial" panose="020B0604020202020204" pitchFamily="34" charset="0"/>
                      </a:endParaRPr>
                    </a:p>
                  </a:txBody>
                  <a:tcPr marL="50353" marR="50353" marT="25177" marB="2517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17774423"/>
                  </a:ext>
                </a:extLst>
              </a:tr>
            </a:tbl>
          </a:graphicData>
        </a:graphic>
      </p:graphicFrame>
      <p:sp>
        <p:nvSpPr>
          <p:cNvPr id="8" name="Rectangle 1">
            <a:extLst>
              <a:ext uri="{FF2B5EF4-FFF2-40B4-BE49-F238E27FC236}">
                <a16:creationId xmlns:a16="http://schemas.microsoft.com/office/drawing/2014/main" id="{1A376F39-501B-934E-B857-1EEBB7F398E2}"/>
              </a:ext>
            </a:extLst>
          </p:cNvPr>
          <p:cNvSpPr>
            <a:spLocks noChangeArrowheads="1"/>
          </p:cNvSpPr>
          <p:nvPr/>
        </p:nvSpPr>
        <p:spPr bwMode="auto">
          <a:xfrm>
            <a:off x="185102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Times" pitchFamily="2" charset="0"/>
              </a:rPr>
              <a:t> </a:t>
            </a:r>
            <a:endParaRPr kumimoji="0" lang="es-MX" altLang="es-MX"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164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0;p3">
            <a:extLst>
              <a:ext uri="{FF2B5EF4-FFF2-40B4-BE49-F238E27FC236}">
                <a16:creationId xmlns:a16="http://schemas.microsoft.com/office/drawing/2014/main" id="{C997510B-6F35-0E10-FBF1-8DB8C902F3B2}"/>
              </a:ext>
            </a:extLst>
          </p:cNvPr>
          <p:cNvSpPr txBox="1">
            <a:spLocks/>
          </p:cNvSpPr>
          <p:nvPr/>
        </p:nvSpPr>
        <p:spPr>
          <a:xfrm>
            <a:off x="201637" y="39691"/>
            <a:ext cx="12191999" cy="89046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8296B0"/>
              </a:buClr>
              <a:buSzPts val="4400"/>
            </a:pPr>
            <a:r>
              <a:rPr lang="es-MX" sz="4000" b="1" dirty="0" err="1">
                <a:solidFill>
                  <a:srgbClr val="8296B0"/>
                </a:solidFill>
              </a:rPr>
              <a:t>Course</a:t>
            </a:r>
            <a:r>
              <a:rPr lang="es-MX" sz="4000" b="1" dirty="0">
                <a:solidFill>
                  <a:srgbClr val="8296B0"/>
                </a:solidFill>
              </a:rPr>
              <a:t> </a:t>
            </a:r>
            <a:r>
              <a:rPr lang="es-MX" sz="4000" b="1" dirty="0" err="1">
                <a:solidFill>
                  <a:srgbClr val="8296B0"/>
                </a:solidFill>
              </a:rPr>
              <a:t>purpose</a:t>
            </a:r>
            <a:endParaRPr lang="es-MX" sz="4000" b="1" dirty="0">
              <a:solidFill>
                <a:srgbClr val="8296B0"/>
              </a:solidFill>
            </a:endParaRPr>
          </a:p>
        </p:txBody>
      </p:sp>
      <p:sp>
        <p:nvSpPr>
          <p:cNvPr id="5" name="CuadroTexto 4">
            <a:extLst>
              <a:ext uri="{FF2B5EF4-FFF2-40B4-BE49-F238E27FC236}">
                <a16:creationId xmlns:a16="http://schemas.microsoft.com/office/drawing/2014/main" id="{D4F536B4-148F-F2F2-48FB-85E73369DF3E}"/>
              </a:ext>
            </a:extLst>
          </p:cNvPr>
          <p:cNvSpPr txBox="1"/>
          <p:nvPr/>
        </p:nvSpPr>
        <p:spPr>
          <a:xfrm>
            <a:off x="4906930" y="1780036"/>
            <a:ext cx="3348112" cy="4113434"/>
          </a:xfrm>
          <a:prstGeom prst="rect">
            <a:avLst/>
          </a:prstGeom>
          <a:noFill/>
          <a:ln>
            <a:solidFill>
              <a:schemeClr val="accent1"/>
            </a:solidFill>
          </a:ln>
        </p:spPr>
        <p:txBody>
          <a:bodyPr wrap="square">
            <a:spAutoFit/>
          </a:bodyPr>
          <a:lstStyle/>
          <a:p>
            <a:pPr marR="0" lvl="0" algn="just" rtl="0">
              <a:lnSpc>
                <a:spcPct val="115000"/>
              </a:lnSpc>
              <a:spcBef>
                <a:spcPts val="240"/>
              </a:spcBef>
              <a:spcAft>
                <a:spcPts val="240"/>
              </a:spcAft>
            </a:pPr>
            <a:r>
              <a:rPr lang="en-US" dirty="0">
                <a:latin typeface="+mn-lt"/>
                <a:ea typeface="Calibri" panose="020F0502020204030204" pitchFamily="34" charset="0"/>
                <a:cs typeface="Arial" panose="020B0604020202020204" pitchFamily="34" charset="0"/>
              </a:rPr>
              <a:t>BOOK </a:t>
            </a:r>
            <a:r>
              <a:rPr lang="en-US" dirty="0">
                <a:effectLst/>
                <a:latin typeface="+mn-lt"/>
                <a:ea typeface="Calibri" panose="020F0502020204030204" pitchFamily="34" charset="0"/>
                <a:cs typeface="Arial" panose="020B0604020202020204" pitchFamily="34" charset="0"/>
              </a:rPr>
              <a:t>Unit 7:</a:t>
            </a:r>
          </a:p>
          <a:p>
            <a:pPr>
              <a:lnSpc>
                <a:spcPct val="115000"/>
              </a:lnSpc>
              <a:spcBef>
                <a:spcPts val="240"/>
              </a:spcBef>
              <a:spcAft>
                <a:spcPts val="240"/>
              </a:spcAft>
            </a:pPr>
            <a:r>
              <a:rPr lang="en-US" dirty="0">
                <a:latin typeface="Arial" panose="020B0604020202020204" pitchFamily="34" charset="0"/>
                <a:ea typeface="Arial" panose="020B0604020202020204" pitchFamily="34" charset="0"/>
              </a:rPr>
              <a:t>I</a:t>
            </a:r>
            <a:r>
              <a:rPr lang="en-US" dirty="0">
                <a:effectLst/>
                <a:latin typeface="Arial" panose="020B0604020202020204" pitchFamily="34" charset="0"/>
                <a:ea typeface="Arial" panose="020B0604020202020204" pitchFamily="34" charset="0"/>
              </a:rPr>
              <a:t>ntroduce yourself, </a:t>
            </a:r>
            <a:endParaRPr lang="en-US" dirty="0">
              <a:latin typeface="Arial" panose="020B0604020202020204" pitchFamily="34" charset="0"/>
              <a:ea typeface="Arial" panose="020B0604020202020204" pitchFamily="34" charset="0"/>
            </a:endParaRPr>
          </a:p>
          <a:p>
            <a:pPr>
              <a:lnSpc>
                <a:spcPct val="115000"/>
              </a:lnSpc>
              <a:spcBef>
                <a:spcPts val="240"/>
              </a:spcBef>
              <a:spcAft>
                <a:spcPts val="240"/>
              </a:spcAft>
            </a:pPr>
            <a:r>
              <a:rPr lang="en-US" dirty="0">
                <a:latin typeface="Arial" panose="020B0604020202020204" pitchFamily="34" charset="0"/>
                <a:ea typeface="Arial" panose="020B0604020202020204" pitchFamily="34" charset="0"/>
              </a:rPr>
              <a:t>E</a:t>
            </a:r>
            <a:r>
              <a:rPr lang="en-US" dirty="0">
                <a:effectLst/>
                <a:latin typeface="Arial" panose="020B0604020202020204" pitchFamily="34" charset="0"/>
                <a:ea typeface="Arial" panose="020B0604020202020204" pitchFamily="34" charset="0"/>
              </a:rPr>
              <a:t>xchange personal information(birth date, place of birth) </a:t>
            </a:r>
          </a:p>
          <a:p>
            <a:pPr>
              <a:lnSpc>
                <a:spcPct val="115000"/>
              </a:lnSpc>
              <a:spcBef>
                <a:spcPts val="240"/>
              </a:spcBef>
              <a:spcAft>
                <a:spcPts val="240"/>
              </a:spcAft>
            </a:pPr>
            <a:r>
              <a:rPr lang="en-US" dirty="0">
                <a:latin typeface="Arial" panose="020B0604020202020204" pitchFamily="34" charset="0"/>
                <a:ea typeface="Arial" panose="020B0604020202020204" pitchFamily="34" charset="0"/>
              </a:rPr>
              <a:t>Talking about</a:t>
            </a:r>
            <a:r>
              <a:rPr lang="en-US" dirty="0">
                <a:effectLst/>
                <a:latin typeface="Arial" panose="020B0604020202020204" pitchFamily="34" charset="0"/>
                <a:ea typeface="Arial" panose="020B0604020202020204" pitchFamily="34" charset="0"/>
              </a:rPr>
              <a:t> childhood memories</a:t>
            </a:r>
          </a:p>
          <a:p>
            <a:pPr>
              <a:lnSpc>
                <a:spcPct val="115000"/>
              </a:lnSpc>
              <a:spcBef>
                <a:spcPts val="240"/>
              </a:spcBef>
              <a:spcAft>
                <a:spcPts val="240"/>
              </a:spcAft>
            </a:pPr>
            <a:r>
              <a:rPr lang="en-US" dirty="0">
                <a:effectLst/>
                <a:latin typeface="Arial" panose="020B0604020202020204" pitchFamily="34" charset="0"/>
                <a:ea typeface="Arial" panose="020B0604020202020204" pitchFamily="34" charset="0"/>
              </a:rPr>
              <a:t>Ask about someone´s childhood.</a:t>
            </a:r>
            <a:endParaRPr lang="es-MX" sz="2800" dirty="0">
              <a:effectLst/>
              <a:latin typeface="Calibri" panose="020F0502020204030204" pitchFamily="34" charset="0"/>
              <a:ea typeface="Calibri" panose="020F0502020204030204" pitchFamily="34" charset="0"/>
            </a:endParaRPr>
          </a:p>
          <a:p>
            <a:r>
              <a:rPr lang="en-US" dirty="0">
                <a:effectLst/>
                <a:latin typeface="Arial" panose="020B0604020202020204" pitchFamily="34" charset="0"/>
                <a:ea typeface="Arial" panose="020B0604020202020204" pitchFamily="34" charset="0"/>
              </a:rPr>
              <a:t>using the past tense</a:t>
            </a:r>
          </a:p>
          <a:p>
            <a:r>
              <a:rPr lang="en-US" dirty="0">
                <a:latin typeface="Arial" panose="020B0604020202020204" pitchFamily="34" charset="0"/>
                <a:ea typeface="Arial" panose="020B0604020202020204" pitchFamily="34" charset="0"/>
              </a:rPr>
              <a:t>T</a:t>
            </a:r>
            <a:r>
              <a:rPr lang="en-US" dirty="0">
                <a:effectLst/>
                <a:latin typeface="Arial" panose="020B0604020202020204" pitchFamily="34" charset="0"/>
                <a:ea typeface="Arial" panose="020B0604020202020204" pitchFamily="34" charset="0"/>
              </a:rPr>
              <a:t>alk about habitual actions in the past with </a:t>
            </a:r>
            <a:r>
              <a:rPr lang="en-US" i="1" dirty="0">
                <a:effectLst/>
                <a:latin typeface="Arial" panose="020B0604020202020204" pitchFamily="34" charset="0"/>
                <a:ea typeface="Arial" panose="020B0604020202020204" pitchFamily="34" charset="0"/>
              </a:rPr>
              <a:t>used to</a:t>
            </a:r>
            <a:r>
              <a:rPr lang="en-US" dirty="0">
                <a:effectLst/>
                <a:latin typeface="Arial" panose="020B0604020202020204" pitchFamily="34" charset="0"/>
                <a:ea typeface="Arial" panose="020B0604020202020204" pitchFamily="34" charset="0"/>
              </a:rPr>
              <a:t>.</a:t>
            </a:r>
            <a:endParaRPr lang="es-MX" dirty="0"/>
          </a:p>
        </p:txBody>
      </p:sp>
      <p:sp>
        <p:nvSpPr>
          <p:cNvPr id="7" name="CuadroTexto 6">
            <a:extLst>
              <a:ext uri="{FF2B5EF4-FFF2-40B4-BE49-F238E27FC236}">
                <a16:creationId xmlns:a16="http://schemas.microsoft.com/office/drawing/2014/main" id="{9C5ABA2C-B6DF-F463-4F6F-5B1113656F41}"/>
              </a:ext>
            </a:extLst>
          </p:cNvPr>
          <p:cNvSpPr txBox="1"/>
          <p:nvPr/>
        </p:nvSpPr>
        <p:spPr>
          <a:xfrm>
            <a:off x="8651633" y="1780065"/>
            <a:ext cx="3348111" cy="3713837"/>
          </a:xfrm>
          <a:prstGeom prst="rect">
            <a:avLst/>
          </a:prstGeom>
          <a:noFill/>
          <a:ln>
            <a:solidFill>
              <a:schemeClr val="accent1"/>
            </a:solidFill>
          </a:ln>
        </p:spPr>
        <p:txBody>
          <a:bodyPr wrap="square">
            <a:spAutoFit/>
          </a:bodyPr>
          <a:lstStyle/>
          <a:p>
            <a:pPr marR="0" lvl="0" algn="just" rtl="0">
              <a:lnSpc>
                <a:spcPct val="115000"/>
              </a:lnSpc>
              <a:spcBef>
                <a:spcPts val="240"/>
              </a:spcBef>
              <a:spcAft>
                <a:spcPts val="240"/>
              </a:spcAft>
            </a:pPr>
            <a:r>
              <a:rPr lang="en-US" sz="2000" dirty="0">
                <a:effectLst/>
                <a:latin typeface="+mn-lt"/>
                <a:ea typeface="Calibri" panose="020F0502020204030204" pitchFamily="34" charset="0"/>
                <a:cs typeface="Arial" panose="020B0604020202020204" pitchFamily="34" charset="0"/>
              </a:rPr>
              <a:t>BOOK Unit 8:</a:t>
            </a:r>
          </a:p>
          <a:p>
            <a:pPr>
              <a:lnSpc>
                <a:spcPct val="115000"/>
              </a:lnSpc>
              <a:spcBef>
                <a:spcPts val="240"/>
              </a:spcBef>
              <a:spcAft>
                <a:spcPts val="240"/>
              </a:spcAft>
            </a:pPr>
            <a:r>
              <a:rPr lang="en-US" sz="1800" dirty="0">
                <a:effectLst/>
                <a:latin typeface="Arial" panose="020B0604020202020204" pitchFamily="34" charset="0"/>
                <a:ea typeface="Arial" panose="020B0604020202020204" pitchFamily="34" charset="0"/>
              </a:rPr>
              <a:t>Talking about transportation and transportation problems; Evaluate city services; asking for and giving information.</a:t>
            </a:r>
            <a:endParaRPr lang="es-MX" sz="1800" dirty="0">
              <a:effectLst/>
              <a:latin typeface="Calibri" panose="020F0502020204030204" pitchFamily="34" charset="0"/>
              <a:ea typeface="Calibri" panose="020F0502020204030204" pitchFamily="34" charset="0"/>
            </a:endParaRPr>
          </a:p>
          <a:p>
            <a:pPr>
              <a:lnSpc>
                <a:spcPct val="115000"/>
              </a:lnSpc>
              <a:spcBef>
                <a:spcPts val="240"/>
              </a:spcBef>
              <a:spcAft>
                <a:spcPts val="240"/>
              </a:spcAft>
            </a:pPr>
            <a:r>
              <a:rPr lang="en-US" sz="1800" dirty="0">
                <a:effectLst/>
                <a:latin typeface="Arial" panose="020B0604020202020204" pitchFamily="34" charset="0"/>
                <a:ea typeface="Arial" panose="020B0604020202020204" pitchFamily="34" charset="0"/>
              </a:rPr>
              <a:t>Use expressions of quantity with count and noncount nouns: too many, too much, fewer, less, more, not enough. Make indirect questions from </a:t>
            </a:r>
            <a:r>
              <a:rPr lang="en-US" sz="1800" dirty="0" err="1">
                <a:effectLst/>
                <a:latin typeface="Arial" panose="020B0604020202020204" pitchFamily="34" charset="0"/>
                <a:ea typeface="Arial" panose="020B0604020202020204" pitchFamily="34" charset="0"/>
              </a:rPr>
              <a:t>Wh</a:t>
            </a:r>
            <a:r>
              <a:rPr lang="en-US" sz="1800" dirty="0">
                <a:effectLst/>
                <a:latin typeface="Arial" panose="020B0604020202020204" pitchFamily="34" charset="0"/>
                <a:ea typeface="Arial" panose="020B0604020202020204" pitchFamily="34" charset="0"/>
              </a:rPr>
              <a:t>- questions.</a:t>
            </a:r>
            <a:endParaRPr lang="en-US" sz="2000" dirty="0">
              <a:effectLst/>
              <a:latin typeface="+mn-lt"/>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45FF2165-54B6-C682-75CF-8F4B3684B15F}"/>
              </a:ext>
            </a:extLst>
          </p:cNvPr>
          <p:cNvSpPr txBox="1"/>
          <p:nvPr/>
        </p:nvSpPr>
        <p:spPr>
          <a:xfrm>
            <a:off x="1232710" y="1197171"/>
            <a:ext cx="3123028" cy="523220"/>
          </a:xfrm>
          <a:prstGeom prst="rect">
            <a:avLst/>
          </a:prstGeom>
          <a:noFill/>
        </p:spPr>
        <p:txBody>
          <a:bodyPr wrap="square" rtlCol="0">
            <a:spAutoFit/>
          </a:bodyPr>
          <a:lstStyle/>
          <a:p>
            <a:r>
              <a:rPr lang="en-US" sz="2800" b="1" dirty="0"/>
              <a:t>Learning UNIT 1</a:t>
            </a:r>
          </a:p>
        </p:txBody>
      </p:sp>
      <p:sp>
        <p:nvSpPr>
          <p:cNvPr id="4" name="Marcador de número de diapositiva 3">
            <a:extLst>
              <a:ext uri="{FF2B5EF4-FFF2-40B4-BE49-F238E27FC236}">
                <a16:creationId xmlns:a16="http://schemas.microsoft.com/office/drawing/2014/main" id="{912FE303-C456-F8BB-E193-216E4D46A7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pic>
        <p:nvPicPr>
          <p:cNvPr id="6" name="Picture 2" descr="ENEP | Facebook">
            <a:extLst>
              <a:ext uri="{FF2B5EF4-FFF2-40B4-BE49-F238E27FC236}">
                <a16:creationId xmlns:a16="http://schemas.microsoft.com/office/drawing/2014/main" id="{BD18532B-F524-ACAE-2264-F6C256B7B7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C672004-518F-5281-21FA-54975A65C774}"/>
              </a:ext>
            </a:extLst>
          </p:cNvPr>
          <p:cNvSpPr txBox="1"/>
          <p:nvPr/>
        </p:nvSpPr>
        <p:spPr>
          <a:xfrm>
            <a:off x="4971582" y="1172152"/>
            <a:ext cx="3123028" cy="523220"/>
          </a:xfrm>
          <a:prstGeom prst="rect">
            <a:avLst/>
          </a:prstGeom>
          <a:noFill/>
        </p:spPr>
        <p:txBody>
          <a:bodyPr wrap="square" rtlCol="0">
            <a:spAutoFit/>
          </a:bodyPr>
          <a:lstStyle/>
          <a:p>
            <a:r>
              <a:rPr lang="en-US" sz="2800" b="1" dirty="0"/>
              <a:t>Learning UNIT 2</a:t>
            </a:r>
          </a:p>
        </p:txBody>
      </p:sp>
      <p:sp>
        <p:nvSpPr>
          <p:cNvPr id="8" name="CuadroTexto 7">
            <a:extLst>
              <a:ext uri="{FF2B5EF4-FFF2-40B4-BE49-F238E27FC236}">
                <a16:creationId xmlns:a16="http://schemas.microsoft.com/office/drawing/2014/main" id="{331D9416-B0A7-1CDD-3FC1-3D51C57AD67E}"/>
              </a:ext>
            </a:extLst>
          </p:cNvPr>
          <p:cNvSpPr txBox="1"/>
          <p:nvPr/>
        </p:nvSpPr>
        <p:spPr>
          <a:xfrm>
            <a:off x="1120168" y="1780036"/>
            <a:ext cx="3348112" cy="3368102"/>
          </a:xfrm>
          <a:prstGeom prst="rect">
            <a:avLst/>
          </a:prstGeom>
          <a:noFill/>
          <a:ln>
            <a:solidFill>
              <a:schemeClr val="accent1"/>
            </a:solidFill>
          </a:ln>
        </p:spPr>
        <p:txBody>
          <a:bodyPr wrap="square">
            <a:spAutoFit/>
          </a:bodyPr>
          <a:lstStyle/>
          <a:p>
            <a:pPr marR="0" lvl="0" algn="just" rtl="0">
              <a:lnSpc>
                <a:spcPct val="115000"/>
              </a:lnSpc>
              <a:spcBef>
                <a:spcPts val="240"/>
              </a:spcBef>
              <a:spcAft>
                <a:spcPts val="240"/>
              </a:spcAft>
            </a:pPr>
            <a:r>
              <a:rPr lang="en-US" sz="2000" dirty="0">
                <a:latin typeface="+mn-lt"/>
                <a:ea typeface="Calibri" panose="020F0502020204030204" pitchFamily="34" charset="0"/>
                <a:cs typeface="Arial" panose="020B0604020202020204" pitchFamily="34" charset="0"/>
              </a:rPr>
              <a:t>BOOK </a:t>
            </a:r>
            <a:r>
              <a:rPr lang="en-US" sz="2000" dirty="0">
                <a:effectLst/>
                <a:latin typeface="+mn-lt"/>
                <a:ea typeface="Calibri" panose="020F0502020204030204" pitchFamily="34" charset="0"/>
                <a:cs typeface="Arial" panose="020B0604020202020204" pitchFamily="34" charset="0"/>
              </a:rPr>
              <a:t>Unit </a:t>
            </a:r>
            <a:r>
              <a:rPr lang="en-US" sz="2000" dirty="0">
                <a:ea typeface="Calibri" panose="020F0502020204030204" pitchFamily="34" charset="0"/>
                <a:cs typeface="Arial" panose="020B0604020202020204" pitchFamily="34" charset="0"/>
              </a:rPr>
              <a:t>4</a:t>
            </a:r>
            <a:r>
              <a:rPr lang="en-US" sz="2000" dirty="0">
                <a:effectLst/>
                <a:latin typeface="+mn-lt"/>
                <a:ea typeface="Calibri" panose="020F0502020204030204" pitchFamily="34" charset="0"/>
                <a:cs typeface="Arial" panose="020B0604020202020204" pitchFamily="34" charset="0"/>
              </a:rPr>
              <a:t>:</a:t>
            </a:r>
          </a:p>
          <a:p>
            <a:pPr>
              <a:lnSpc>
                <a:spcPct val="115000"/>
              </a:lnSpc>
              <a:spcBef>
                <a:spcPts val="240"/>
              </a:spcBef>
              <a:spcAft>
                <a:spcPts val="240"/>
              </a:spcAft>
            </a:pPr>
            <a:r>
              <a:rPr lang="en-US" dirty="0">
                <a:latin typeface="Arial" panose="020B0604020202020204" pitchFamily="34" charset="0"/>
                <a:ea typeface="Arial" panose="020B0604020202020204" pitchFamily="34" charset="0"/>
                <a:cs typeface="Times New Roman" panose="02020603050405020304" pitchFamily="18" charset="0"/>
              </a:rPr>
              <a:t>D</a:t>
            </a:r>
            <a:r>
              <a:rPr lang="en-US" sz="1800" dirty="0">
                <a:effectLst/>
                <a:latin typeface="Arial" panose="020B0604020202020204" pitchFamily="34" charset="0"/>
                <a:ea typeface="Arial" panose="020B0604020202020204" pitchFamily="34" charset="0"/>
                <a:cs typeface="Times New Roman" panose="02020603050405020304" pitchFamily="18" charset="0"/>
              </a:rPr>
              <a:t>escribe countries.</a:t>
            </a:r>
          </a:p>
          <a:p>
            <a:pPr>
              <a:lnSpc>
                <a:spcPct val="115000"/>
              </a:lnSpc>
              <a:spcBef>
                <a:spcPts val="240"/>
              </a:spcBef>
              <a:spcAft>
                <a:spcPts val="240"/>
              </a:spcAft>
            </a:pPr>
            <a:r>
              <a:rPr lang="en-US" dirty="0">
                <a:latin typeface="Arial" panose="020B0604020202020204" pitchFamily="34" charset="0"/>
                <a:ea typeface="Arial" panose="020B0604020202020204" pitchFamily="34" charset="0"/>
                <a:cs typeface="Times New Roman" panose="02020603050405020304" pitchFamily="18" charset="0"/>
              </a:rPr>
              <a:t>M</a:t>
            </a:r>
            <a:r>
              <a:rPr lang="en-US" sz="1800" dirty="0">
                <a:effectLst/>
                <a:latin typeface="Arial" panose="020B0604020202020204" pitchFamily="34" charset="0"/>
                <a:ea typeface="Arial" panose="020B0604020202020204" pitchFamily="34" charset="0"/>
                <a:cs typeface="Times New Roman" panose="02020603050405020304" pitchFamily="18" charset="0"/>
              </a:rPr>
              <a:t>aking comparisons. Expressing opinions about temperatures, distances, and measurements. </a:t>
            </a:r>
          </a:p>
          <a:p>
            <a:pPr>
              <a:lnSpc>
                <a:spcPct val="115000"/>
              </a:lnSpc>
              <a:spcBef>
                <a:spcPts val="240"/>
              </a:spcBef>
              <a:spcAft>
                <a:spcPts val="24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Ask and answer questions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Arial" panose="020B0604020202020204" pitchFamily="34" charset="0"/>
              </a:rPr>
              <a:t>with how far, how big, how high, how deep, how long, how hot, and how cold.</a:t>
            </a:r>
            <a:endParaRPr lang="en-US" sz="2000" dirty="0">
              <a:effectLst/>
              <a:latin typeface="+mn-lt"/>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F18A2360-743C-7053-3422-9A70CBECFDD4}"/>
              </a:ext>
            </a:extLst>
          </p:cNvPr>
          <p:cNvSpPr txBox="1"/>
          <p:nvPr/>
        </p:nvSpPr>
        <p:spPr>
          <a:xfrm>
            <a:off x="8651633" y="1194715"/>
            <a:ext cx="3123028" cy="523220"/>
          </a:xfrm>
          <a:prstGeom prst="rect">
            <a:avLst/>
          </a:prstGeom>
          <a:noFill/>
        </p:spPr>
        <p:txBody>
          <a:bodyPr wrap="square" rtlCol="0">
            <a:spAutoFit/>
          </a:bodyPr>
          <a:lstStyle/>
          <a:p>
            <a:r>
              <a:rPr lang="en-US" sz="2800" b="1" dirty="0"/>
              <a:t>Learning UNIT 3</a:t>
            </a:r>
          </a:p>
        </p:txBody>
      </p:sp>
    </p:spTree>
    <p:extLst>
      <p:ext uri="{BB962C8B-B14F-4D97-AF65-F5344CB8AC3E}">
        <p14:creationId xmlns:p14="http://schemas.microsoft.com/office/powerpoint/2010/main" val="315440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endParaRPr lang="es-MX" b="1" dirty="0">
              <a:solidFill>
                <a:schemeClr val="tx2">
                  <a:lumMod val="60000"/>
                  <a:lumOff val="40000"/>
                </a:schemeClr>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2056834916"/>
              </p:ext>
            </p:extLst>
          </p:nvPr>
        </p:nvGraphicFramePr>
        <p:xfrm>
          <a:off x="3764230" y="5142708"/>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solidFill>
                            <a:schemeClr val="tx1"/>
                          </a:solidFill>
                        </a:rPr>
                        <a:t>EVALUATION OF THE SEMESTER</a:t>
                      </a:r>
                    </a:p>
                  </a:txBody>
                  <a:tcPr>
                    <a:solidFill>
                      <a:schemeClr val="accent1">
                        <a:lumMod val="40000"/>
                        <a:lumOff val="60000"/>
                      </a:schemeClr>
                    </a:solidFill>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solidFill>
                      <a:schemeClr val="accent5">
                        <a:lumMod val="20000"/>
                        <a:lumOff val="80000"/>
                      </a:schemeClr>
                    </a:solidFill>
                  </a:tcPr>
                </a:tc>
                <a:tc>
                  <a:txBody>
                    <a:bodyPr/>
                    <a:lstStyle/>
                    <a:p>
                      <a:pPr algn="ctr"/>
                      <a:r>
                        <a:rPr lang="es-MX" sz="2800" b="1" dirty="0"/>
                        <a:t>50%</a:t>
                      </a:r>
                    </a:p>
                  </a:txBody>
                  <a:tcPr>
                    <a:solidFill>
                      <a:schemeClr val="accent5">
                        <a:lumMod val="20000"/>
                        <a:lumOff val="80000"/>
                      </a:schemeClr>
                    </a:solidFill>
                  </a:tcPr>
                </a:tc>
                <a:extLst>
                  <a:ext uri="{0D108BD9-81ED-4DB2-BD59-A6C34878D82A}">
                    <a16:rowId xmlns:a16="http://schemas.microsoft.com/office/drawing/2014/main" val="10001"/>
                  </a:ext>
                </a:extLst>
              </a:tr>
              <a:tr h="421470">
                <a:tc>
                  <a:txBody>
                    <a:bodyPr/>
                    <a:lstStyle/>
                    <a:p>
                      <a:r>
                        <a:rPr lang="es-MX" sz="2800" dirty="0"/>
                        <a:t>FINAL EVIDENCE (INTERVIEW)</a:t>
                      </a:r>
                    </a:p>
                  </a:txBody>
                  <a:tcPr>
                    <a:solidFill>
                      <a:schemeClr val="accent5">
                        <a:lumMod val="20000"/>
                        <a:lumOff val="80000"/>
                      </a:schemeClr>
                    </a:solidFill>
                  </a:tcPr>
                </a:tc>
                <a:tc>
                  <a:txBody>
                    <a:bodyPr/>
                    <a:lstStyle/>
                    <a:p>
                      <a:pPr algn="ctr"/>
                      <a:r>
                        <a:rPr lang="es-MX" sz="2800" b="1" dirty="0"/>
                        <a:t>50%</a:t>
                      </a: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4635970"/>
            <a:ext cx="3586760" cy="19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Google Shape;192;p16">
            <a:extLst>
              <a:ext uri="{FF2B5EF4-FFF2-40B4-BE49-F238E27FC236}">
                <a16:creationId xmlns:a16="http://schemas.microsoft.com/office/drawing/2014/main" id="{8797020B-10F1-41BF-BDD5-BE5CA4861B7D}"/>
              </a:ext>
            </a:extLst>
          </p:cNvPr>
          <p:cNvGraphicFramePr/>
          <p:nvPr>
            <p:extLst>
              <p:ext uri="{D42A27DB-BD31-4B8C-83A1-F6EECF244321}">
                <p14:modId xmlns:p14="http://schemas.microsoft.com/office/powerpoint/2010/main" val="1489519247"/>
              </p:ext>
            </p:extLst>
          </p:nvPr>
        </p:nvGraphicFramePr>
        <p:xfrm>
          <a:off x="583690" y="1539604"/>
          <a:ext cx="11004175" cy="2444564"/>
        </p:xfrm>
        <a:graphic>
          <a:graphicData uri="http://schemas.openxmlformats.org/drawingml/2006/table">
            <a:tbl>
              <a:tblPr firstRow="1" bandRow="1">
                <a:noFill/>
              </a:tblPr>
              <a:tblGrid>
                <a:gridCol w="8855731">
                  <a:extLst>
                    <a:ext uri="{9D8B030D-6E8A-4147-A177-3AD203B41FA5}">
                      <a16:colId xmlns:a16="http://schemas.microsoft.com/office/drawing/2014/main" val="20000"/>
                    </a:ext>
                  </a:extLst>
                </a:gridCol>
                <a:gridCol w="2148444">
                  <a:extLst>
                    <a:ext uri="{9D8B030D-6E8A-4147-A177-3AD203B41FA5}">
                      <a16:colId xmlns:a16="http://schemas.microsoft.com/office/drawing/2014/main" val="20001"/>
                    </a:ext>
                  </a:extLst>
                </a:gridCol>
              </a:tblGrid>
              <a:tr h="428768">
                <a:tc gridSpan="2">
                  <a:txBody>
                    <a:bodyPr/>
                    <a:lstStyle/>
                    <a:p>
                      <a:pPr marL="0" marR="0" lvl="0" indent="0" algn="ctr" rtl="0">
                        <a:spcBef>
                          <a:spcPts val="0"/>
                        </a:spcBef>
                        <a:spcAft>
                          <a:spcPts val="0"/>
                        </a:spcAft>
                        <a:buNone/>
                      </a:pPr>
                      <a:r>
                        <a:rPr lang="es-MX" sz="2400" dirty="0">
                          <a:latin typeface="+mn-lt"/>
                        </a:rPr>
                        <a:t>EVALUATION OF EACH LEARNING UNIT (1-3)</a:t>
                      </a:r>
                      <a:endParaRPr sz="2400" dirty="0">
                        <a:latin typeface="+mn-lt"/>
                      </a:endParaRPr>
                    </a:p>
                  </a:txBody>
                  <a:tcPr marL="91450" marR="91450" marT="45725" marB="45725">
                    <a:solidFill>
                      <a:schemeClr val="accent1">
                        <a:lumMod val="40000"/>
                        <a:lumOff val="60000"/>
                      </a:schemeClr>
                    </a:solidFill>
                  </a:tcPr>
                </a:tc>
                <a:tc hMerge="1">
                  <a:txBody>
                    <a:bodyPr/>
                    <a:lstStyle/>
                    <a:p>
                      <a:endParaRPr lang="es-ES"/>
                    </a:p>
                  </a:txBody>
                  <a:tcPr/>
                </a:tc>
                <a:extLst>
                  <a:ext uri="{0D108BD9-81ED-4DB2-BD59-A6C34878D82A}">
                    <a16:rowId xmlns:a16="http://schemas.microsoft.com/office/drawing/2014/main" val="10000"/>
                  </a:ext>
                </a:extLst>
              </a:tr>
              <a:tr h="4287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Classwork</a:t>
                      </a:r>
                      <a:r>
                        <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 </a:t>
                      </a:r>
                      <a:r>
                        <a:rPr kumimoji="0" lang="es-MX" sz="20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Homework</a:t>
                      </a:r>
                      <a:r>
                        <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s-MX" sz="20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Activities</a:t>
                      </a:r>
                      <a:r>
                        <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in classroom and in Escuela en Red; </a:t>
                      </a:r>
                      <a:r>
                        <a:rPr lang="es-MX" sz="2000" b="0" dirty="0" err="1">
                          <a:latin typeface="Arial" panose="020B0604020202020204" pitchFamily="34" charset="0"/>
                          <a:cs typeface="Arial" panose="020B0604020202020204" pitchFamily="34" charset="0"/>
                        </a:rPr>
                        <a:t>Attendance</a:t>
                      </a:r>
                      <a:r>
                        <a:rPr lang="es-MX" sz="2000" b="0" dirty="0">
                          <a:latin typeface="Arial" panose="020B0604020202020204" pitchFamily="34" charset="0"/>
                          <a:cs typeface="Arial" panose="020B0604020202020204" pitchFamily="34" charset="0"/>
                        </a:rPr>
                        <a:t>, </a:t>
                      </a:r>
                      <a:r>
                        <a:rPr lang="es-MX" sz="2000" b="0" dirty="0" err="1">
                          <a:latin typeface="Arial" panose="020B0604020202020204" pitchFamily="34" charset="0"/>
                          <a:cs typeface="Arial" panose="020B0604020202020204" pitchFamily="34" charset="0"/>
                        </a:rPr>
                        <a:t>punctuality</a:t>
                      </a:r>
                      <a:r>
                        <a:rPr lang="es-MX" sz="2000" b="0" dirty="0">
                          <a:latin typeface="Arial" panose="020B0604020202020204" pitchFamily="34" charset="0"/>
                          <a:cs typeface="Arial" panose="020B0604020202020204" pitchFamily="34" charset="0"/>
                        </a:rPr>
                        <a:t>, </a:t>
                      </a:r>
                      <a:r>
                        <a:rPr lang="es-MX" sz="2000" b="0" u="sng" dirty="0" err="1">
                          <a:latin typeface="Arial" panose="020B0604020202020204" pitchFamily="34" charset="0"/>
                          <a:cs typeface="Arial" panose="020B0604020202020204" pitchFamily="34" charset="0"/>
                        </a:rPr>
                        <a:t>attitude</a:t>
                      </a:r>
                      <a:r>
                        <a:rPr lang="es-MX" sz="2000" b="0" dirty="0">
                          <a:latin typeface="Arial" panose="020B0604020202020204" pitchFamily="34" charset="0"/>
                          <a:cs typeface="Arial" panose="020B0604020202020204" pitchFamily="34" charset="0"/>
                        </a:rPr>
                        <a:t>, </a:t>
                      </a:r>
                      <a:r>
                        <a:rPr lang="es-MX" sz="2000" b="0" dirty="0" err="1">
                          <a:latin typeface="Arial" panose="020B0604020202020204" pitchFamily="34" charset="0"/>
                          <a:cs typeface="Arial" panose="020B0604020202020204" pitchFamily="34" charset="0"/>
                        </a:rPr>
                        <a:t>participation</a:t>
                      </a:r>
                      <a:r>
                        <a:rPr lang="es-MX" sz="2000" b="0" dirty="0">
                          <a:latin typeface="Arial" panose="020B0604020202020204" pitchFamily="34" charset="0"/>
                          <a:cs typeface="Arial" panose="020B0604020202020204" pitchFamily="34" charset="0"/>
                        </a:rPr>
                        <a:t> and </a:t>
                      </a:r>
                      <a:r>
                        <a:rPr lang="es-MX" sz="2000" b="0" dirty="0" err="1">
                          <a:latin typeface="Arial" panose="020B0604020202020204" pitchFamily="34" charset="0"/>
                          <a:cs typeface="Arial" panose="020B0604020202020204" pitchFamily="34" charset="0"/>
                        </a:rPr>
                        <a:t>respect</a:t>
                      </a:r>
                      <a:r>
                        <a:rPr lang="en-US" sz="2000" b="0" dirty="0">
                          <a:latin typeface="Arial" panose="020B0604020202020204" pitchFamily="34" charset="0"/>
                          <a:cs typeface="Arial" panose="020B0604020202020204" pitchFamily="34" charset="0"/>
                        </a:rPr>
                        <a:t>) </a:t>
                      </a:r>
                      <a:endParaRPr lang="es-MX" sz="2000" b="0" dirty="0">
                        <a:latin typeface="Arial" panose="020B0604020202020204" pitchFamily="34" charset="0"/>
                        <a:cs typeface="Arial" panose="020B0604020202020204" pitchFamily="34" charset="0"/>
                      </a:endParaRPr>
                    </a:p>
                  </a:txBody>
                  <a:tcPr marL="91450" marR="91450" marT="45725" marB="45725">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000" b="1" i="0" u="none" strike="noStrike" cap="none" dirty="0">
                          <a:solidFill>
                            <a:schemeClr val="dk1"/>
                          </a:solidFill>
                          <a:latin typeface="Arial" panose="020B0604020202020204" pitchFamily="34" charset="0"/>
                          <a:ea typeface="Calibri"/>
                          <a:cs typeface="Arial" panose="020B0604020202020204" pitchFamily="34" charset="0"/>
                          <a:sym typeface="Arial"/>
                        </a:rPr>
                        <a:t>35%</a:t>
                      </a:r>
                      <a:endParaRPr lang="es-MX" sz="20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1"/>
                  </a:ext>
                </a:extLst>
              </a:tr>
              <a:tr h="4287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Project(s)</a:t>
                      </a:r>
                    </a:p>
                  </a:txBody>
                  <a:tcPr marL="91450" marR="91450" marT="45725" marB="45725">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30%</a:t>
                      </a:r>
                      <a:endPar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2"/>
                  </a:ext>
                </a:extLst>
              </a:tr>
              <a:tr h="4287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Platform</a:t>
                      </a:r>
                      <a:r>
                        <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s-MX" sz="20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progress</a:t>
                      </a:r>
                      <a:r>
                        <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(Cambridge </a:t>
                      </a:r>
                      <a:r>
                        <a:rPr kumimoji="0" lang="es-MX" sz="20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One</a:t>
                      </a:r>
                      <a:r>
                        <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p>
                  </a:txBody>
                  <a:tcPr marL="91450" marR="91450" marT="45725" marB="45725">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10%</a:t>
                      </a:r>
                      <a:endPar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3"/>
                  </a:ext>
                </a:extLst>
              </a:tr>
              <a:tr h="4287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Exam</a:t>
                      </a:r>
                      <a:endParaRPr kumimoji="0" lang="es-MX"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txBody>
                  <a:tcPr marL="91450" marR="91450" marT="45725" marB="45725">
                    <a:solidFill>
                      <a:schemeClr val="accent5">
                        <a:lumMod val="20000"/>
                        <a:lumOff val="80000"/>
                      </a:schemeClr>
                    </a:solidFill>
                  </a:tcPr>
                </a:tc>
                <a:tc>
                  <a:txBody>
                    <a:bodyPr/>
                    <a:lstStyle/>
                    <a:p>
                      <a:pPr marL="0" marR="0" lvl="0" indent="0" algn="ctr" rtl="0">
                        <a:spcBef>
                          <a:spcPts val="0"/>
                        </a:spcBef>
                        <a:spcAft>
                          <a:spcPts val="0"/>
                        </a:spcAft>
                        <a:buNone/>
                      </a:pPr>
                      <a:r>
                        <a:rPr lang="es-MX" sz="2000" b="1" dirty="0">
                          <a:latin typeface="Arial" panose="020B0604020202020204" pitchFamily="34" charset="0"/>
                          <a:cs typeface="Arial" panose="020B0604020202020204" pitchFamily="34" charset="0"/>
                        </a:rPr>
                        <a:t>25%</a:t>
                      </a:r>
                      <a:endParaRPr sz="2000" dirty="0">
                        <a:latin typeface="Arial" panose="020B0604020202020204" pitchFamily="34" charset="0"/>
                        <a:cs typeface="Arial" panose="020B0604020202020204" pitchFamily="34" charset="0"/>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7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4739" y="2157570"/>
            <a:ext cx="3496237" cy="3046988"/>
          </a:xfrm>
          <a:prstGeom prst="rect">
            <a:avLst/>
          </a:prstGeom>
          <a:noFill/>
          <a:ln>
            <a:solidFill>
              <a:srgbClr val="FF0000"/>
            </a:solidFill>
          </a:ln>
        </p:spPr>
        <p:txBody>
          <a:bodyPr wrap="square" rtlCol="0">
            <a:spAutoFit/>
          </a:bodyPr>
          <a:lstStyle/>
          <a:p>
            <a:pPr algn="just"/>
            <a:r>
              <a:rPr lang="en-US" sz="2400" dirty="0">
                <a:latin typeface="Arial" panose="020B0604020202020204" pitchFamily="34" charset="0"/>
                <a:cs typeface="Arial" panose="020B0604020202020204" pitchFamily="34" charset="0"/>
              </a:rPr>
              <a:t>The Cambridge platform must be completed entirely. You must work on the exercises until you obtain a 100 in your scores in order to obtain the total points of the platform (10%) .</a:t>
            </a:r>
            <a:endParaRPr lang="es-ES" sz="2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28572" t="14707" r="26677" b="6066"/>
          <a:stretch/>
        </p:blipFill>
        <p:spPr>
          <a:xfrm>
            <a:off x="5688105" y="1406988"/>
            <a:ext cx="5204013" cy="5179976"/>
          </a:xfrm>
          <a:prstGeom prst="rect">
            <a:avLst/>
          </a:prstGeom>
        </p:spPr>
      </p:pic>
      <p:sp>
        <p:nvSpPr>
          <p:cNvPr id="4" name="Elipse 3"/>
          <p:cNvSpPr/>
          <p:nvPr/>
        </p:nvSpPr>
        <p:spPr>
          <a:xfrm>
            <a:off x="8471646" y="658905"/>
            <a:ext cx="766483" cy="699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rotWithShape="1">
          <a:blip r:embed="rId3"/>
          <a:srcRect l="21234" t="35730" r="22646" b="47794"/>
          <a:stretch/>
        </p:blipFill>
        <p:spPr>
          <a:xfrm>
            <a:off x="4719919" y="312689"/>
            <a:ext cx="6629400" cy="1094299"/>
          </a:xfrm>
          <a:prstGeom prst="rect">
            <a:avLst/>
          </a:prstGeom>
        </p:spPr>
      </p:pic>
      <p:sp>
        <p:nvSpPr>
          <p:cNvPr id="6" name="Rectángulo 5"/>
          <p:cNvSpPr/>
          <p:nvPr/>
        </p:nvSpPr>
        <p:spPr>
          <a:xfrm>
            <a:off x="606972" y="5255762"/>
            <a:ext cx="5269391" cy="707886"/>
          </a:xfrm>
          <a:prstGeom prst="rect">
            <a:avLst/>
          </a:prstGeom>
        </p:spPr>
        <p:txBody>
          <a:bodyPr wrap="none">
            <a:spAutoFit/>
          </a:bodyPr>
          <a:lstStyle/>
          <a:p>
            <a:r>
              <a:rPr lang="es-ES" sz="2000" dirty="0">
                <a:hlinkClick r:id="rId4"/>
              </a:rPr>
              <a:t>https://www.cambridgelms.org/main/p/splash</a:t>
            </a:r>
            <a:endParaRPr lang="es-ES" sz="2000" dirty="0"/>
          </a:p>
          <a:p>
            <a:endParaRPr lang="es-ES" sz="2000" dirty="0"/>
          </a:p>
        </p:txBody>
      </p:sp>
      <p:cxnSp>
        <p:nvCxnSpPr>
          <p:cNvPr id="8" name="Conector recto de flecha 7"/>
          <p:cNvCxnSpPr/>
          <p:nvPr/>
        </p:nvCxnSpPr>
        <p:spPr>
          <a:xfrm flipV="1">
            <a:off x="4450976" y="1008528"/>
            <a:ext cx="4150099" cy="1871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4450976" y="1653442"/>
            <a:ext cx="4150099" cy="124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Marcador de número de diapositiva 8">
            <a:extLst>
              <a:ext uri="{FF2B5EF4-FFF2-40B4-BE49-F238E27FC236}">
                <a16:creationId xmlns:a16="http://schemas.microsoft.com/office/drawing/2014/main" id="{7D2A59F8-3587-3B6E-2523-6C08660514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pic>
        <p:nvPicPr>
          <p:cNvPr id="10" name="Picture 2" descr="ENEP | Facebook">
            <a:extLst>
              <a:ext uri="{FF2B5EF4-FFF2-40B4-BE49-F238E27FC236}">
                <a16:creationId xmlns:a16="http://schemas.microsoft.com/office/drawing/2014/main" id="{EB1DCC5B-7BF0-D822-461E-01C19C9195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42162" y="239151"/>
            <a:ext cx="1483380" cy="1458299"/>
          </a:xfrm>
          <a:prstGeom prst="rect">
            <a:avLst/>
          </a:prstGeom>
          <a:noFill/>
        </p:spPr>
      </p:pic>
      <p:sp>
        <p:nvSpPr>
          <p:cNvPr id="5" name="CuadroTexto 4"/>
          <p:cNvSpPr txBox="1"/>
          <p:nvPr/>
        </p:nvSpPr>
        <p:spPr>
          <a:xfrm>
            <a:off x="93308" y="2701656"/>
            <a:ext cx="3183293" cy="1938992"/>
          </a:xfrm>
          <a:prstGeom prst="rect">
            <a:avLst/>
          </a:prstGeom>
          <a:noFill/>
        </p:spPr>
        <p:txBody>
          <a:bodyPr wrap="square" rtlCol="0">
            <a:spAutoFit/>
          </a:bodyPr>
          <a:lstStyle/>
          <a:p>
            <a:r>
              <a:rPr lang="es-MX" sz="2400" b="1" dirty="0">
                <a:latin typeface="Arial" panose="020B0604020202020204" pitchFamily="34" charset="0"/>
                <a:cs typeface="Arial" panose="020B0604020202020204" pitchFamily="34" charset="0"/>
              </a:rPr>
              <a:t>Formato que debe ser firmado por el alumno en la plataforma de Escuela en red.</a:t>
            </a:r>
          </a:p>
        </p:txBody>
      </p:sp>
      <p:sp>
        <p:nvSpPr>
          <p:cNvPr id="6" name="Flecha derecha 5"/>
          <p:cNvSpPr/>
          <p:nvPr/>
        </p:nvSpPr>
        <p:spPr>
          <a:xfrm>
            <a:off x="2843206" y="3429000"/>
            <a:ext cx="839337" cy="5527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1"/>
          </a:p>
        </p:txBody>
      </p:sp>
      <p:sp>
        <p:nvSpPr>
          <p:cNvPr id="2" name="Marcador de número de diapositiva 1">
            <a:extLst>
              <a:ext uri="{FF2B5EF4-FFF2-40B4-BE49-F238E27FC236}">
                <a16:creationId xmlns:a16="http://schemas.microsoft.com/office/drawing/2014/main" id="{8304900B-F1FE-C2C8-6C6F-C568969BB5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pic>
        <p:nvPicPr>
          <p:cNvPr id="7" name="Imagen 6">
            <a:extLst>
              <a:ext uri="{FF2B5EF4-FFF2-40B4-BE49-F238E27FC236}">
                <a16:creationId xmlns:a16="http://schemas.microsoft.com/office/drawing/2014/main" id="{B35BC799-8A2A-4B93-8A8A-A6ED21603AF4}"/>
              </a:ext>
            </a:extLst>
          </p:cNvPr>
          <p:cNvPicPr>
            <a:picLocks noChangeAspect="1"/>
          </p:cNvPicPr>
          <p:nvPr/>
        </p:nvPicPr>
        <p:blipFill rotWithShape="1">
          <a:blip r:embed="rId3"/>
          <a:srcRect l="28444" t="17736" r="31155" b="7315"/>
          <a:stretch/>
        </p:blipFill>
        <p:spPr>
          <a:xfrm>
            <a:off x="3942275" y="136525"/>
            <a:ext cx="7496354" cy="6584950"/>
          </a:xfrm>
          <a:prstGeom prst="rect">
            <a:avLst/>
          </a:prstGeom>
        </p:spPr>
      </p:pic>
    </p:spTree>
    <p:extLst>
      <p:ext uri="{BB962C8B-B14F-4D97-AF65-F5344CB8AC3E}">
        <p14:creationId xmlns:p14="http://schemas.microsoft.com/office/powerpoint/2010/main" val="355555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FAB42E5-5EE8-4595-B18A-D1D10D2C8470}"/>
              </a:ext>
            </a:extLst>
          </p:cNvPr>
          <p:cNvPicPr>
            <a:picLocks noChangeAspect="1"/>
          </p:cNvPicPr>
          <p:nvPr/>
        </p:nvPicPr>
        <p:blipFill rotWithShape="1">
          <a:blip r:embed="rId2"/>
          <a:srcRect l="27647" t="16100" r="40784" b="33355"/>
          <a:stretch/>
        </p:blipFill>
        <p:spPr>
          <a:xfrm>
            <a:off x="1676401" y="112255"/>
            <a:ext cx="8552329" cy="6642847"/>
          </a:xfrm>
          <a:prstGeom prst="rect">
            <a:avLst/>
          </a:prstGeom>
        </p:spPr>
      </p:pic>
      <p:sp>
        <p:nvSpPr>
          <p:cNvPr id="2" name="Marcador de número de diapositiva 1">
            <a:extLst>
              <a:ext uri="{FF2B5EF4-FFF2-40B4-BE49-F238E27FC236}">
                <a16:creationId xmlns:a16="http://schemas.microsoft.com/office/drawing/2014/main" id="{4FC2CD67-12A8-57DD-179A-DDE0DE5298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pic>
        <p:nvPicPr>
          <p:cNvPr id="6" name="Picture 2" descr="ENEP | Facebook">
            <a:extLst>
              <a:ext uri="{FF2B5EF4-FFF2-40B4-BE49-F238E27FC236}">
                <a16:creationId xmlns:a16="http://schemas.microsoft.com/office/drawing/2014/main" id="{8EBE2B03-760E-1CFC-6B10-72A0D3935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3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6DB95DE-536E-E6CD-A12A-B1C807BD91A6}"/>
              </a:ext>
            </a:extLst>
          </p:cNvPr>
          <p:cNvSpPr>
            <a:spLocks noChangeArrowheads="1"/>
          </p:cNvSpPr>
          <p:nvPr/>
        </p:nvSpPr>
        <p:spPr bwMode="auto">
          <a:xfrm>
            <a:off x="2535239" y="173206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3">
            <a:extLst>
              <a:ext uri="{FF2B5EF4-FFF2-40B4-BE49-F238E27FC236}">
                <a16:creationId xmlns:a16="http://schemas.microsoft.com/office/drawing/2014/main" id="{B314F963-7FC4-41BC-D430-2CBEA26F98A8}"/>
              </a:ext>
            </a:extLst>
          </p:cNvPr>
          <p:cNvSpPr>
            <a:spLocks noChangeArrowheads="1"/>
          </p:cNvSpPr>
          <p:nvPr/>
        </p:nvSpPr>
        <p:spPr bwMode="auto">
          <a:xfrm>
            <a:off x="2725020" y="97792"/>
            <a:ext cx="7278747"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buClrTx/>
            </a:pPr>
            <a:r>
              <a:rPr lang="es-MX" altLang="es-MX" b="1" dirty="0">
                <a:latin typeface="Calibri" panose="020F0502020204030204" pitchFamily="34" charset="0"/>
                <a:ea typeface="Times New Roman" panose="02020603050405020304" pitchFamily="18" charset="0"/>
                <a:cs typeface="Calibri" panose="020F0502020204030204" pitchFamily="34" charset="0"/>
              </a:rPr>
              <a:t>ESCUELA NORMAL DE EDUCACIÓN PREESCOLAR</a:t>
            </a:r>
            <a:endParaRPr lang="es-MX" altLang="es-MX" sz="1600" dirty="0">
              <a:solidFill>
                <a:schemeClr val="tx1"/>
              </a:solidFill>
              <a:ea typeface="Times New Roman" panose="02020603050405020304" pitchFamily="18" charset="0"/>
            </a:endParaRPr>
          </a:p>
          <a:p>
            <a:pPr algn="ctr" eaLnBrk="0" fontAlgn="base" hangingPunct="0">
              <a:spcBef>
                <a:spcPct val="0"/>
              </a:spcBef>
              <a:spcAft>
                <a:spcPct val="0"/>
              </a:spcAft>
              <a:buClrTx/>
            </a:pPr>
            <a:r>
              <a:rPr lang="es-MX" altLang="es-MX"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Calendarización de jornadas de práctica y evaluaciones de unidad del </a:t>
            </a:r>
            <a:r>
              <a:rPr lang="es-MX" altLang="es-MX" sz="16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semestre PAR</a:t>
            </a:r>
            <a:endParaRPr lang="es-MX" altLang="es-MX" sz="1600" dirty="0">
              <a:solidFill>
                <a:schemeClr val="tx1"/>
              </a:solidFill>
              <a:ea typeface="Times New Roman" panose="02020603050405020304" pitchFamily="18" charset="0"/>
            </a:endParaRPr>
          </a:p>
          <a:p>
            <a:pPr algn="ctr" eaLnBrk="0" fontAlgn="base" hangingPunct="0">
              <a:spcBef>
                <a:spcPct val="0"/>
              </a:spcBef>
              <a:spcAft>
                <a:spcPct val="0"/>
              </a:spcAft>
              <a:buClrTx/>
            </a:pPr>
            <a:r>
              <a:rPr lang="es-MX" altLang="es-MX" sz="1100" dirty="0">
                <a:latin typeface="Calibri" panose="020F0502020204030204" pitchFamily="34" charset="0"/>
                <a:ea typeface="Times New Roman" panose="02020603050405020304" pitchFamily="18" charset="0"/>
                <a:cs typeface="Times New Roman" panose="02020603050405020304" pitchFamily="18" charset="0"/>
              </a:rPr>
              <a:t>CICLO ESCOLAR: </a:t>
            </a:r>
            <a:r>
              <a:rPr lang="es-MX" altLang="es-MX" sz="1100" u="sng" dirty="0">
                <a:latin typeface="Calibri" panose="020F0502020204030204" pitchFamily="34" charset="0"/>
                <a:ea typeface="Times New Roman" panose="02020603050405020304" pitchFamily="18" charset="0"/>
                <a:cs typeface="Times New Roman" panose="02020603050405020304" pitchFamily="18" charset="0"/>
              </a:rPr>
              <a:t>2023-2024</a:t>
            </a:r>
            <a:endParaRPr lang="es-MX" altLang="es-MX" sz="1600" dirty="0">
              <a:solidFill>
                <a:schemeClr val="tx1"/>
              </a:solidFill>
              <a:ea typeface="Times New Roman" panose="02020603050405020304" pitchFamily="18" charset="0"/>
            </a:endParaRPr>
          </a:p>
          <a:p>
            <a:pPr algn="ctr" eaLnBrk="0" fontAlgn="base" hangingPunct="0">
              <a:spcBef>
                <a:spcPct val="0"/>
              </a:spcBef>
              <a:spcAft>
                <a:spcPct val="0"/>
              </a:spcAft>
              <a:buClrTx/>
            </a:pPr>
            <a:endParaRPr lang="es-MX" altLang="es-MX" sz="2400" dirty="0">
              <a:solidFill>
                <a:schemeClr val="tx1"/>
              </a:solidFill>
              <a:latin typeface="Arial" panose="020B0604020202020204" pitchFamily="34" charset="0"/>
            </a:endParaRPr>
          </a:p>
        </p:txBody>
      </p:sp>
      <p:sp>
        <p:nvSpPr>
          <p:cNvPr id="2" name="Marcador de número de diapositiva 1">
            <a:extLst>
              <a:ext uri="{FF2B5EF4-FFF2-40B4-BE49-F238E27FC236}">
                <a16:creationId xmlns:a16="http://schemas.microsoft.com/office/drawing/2014/main" id="{A88B802D-FACF-EC09-0218-761DC30F5C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pic>
        <p:nvPicPr>
          <p:cNvPr id="6" name="Picture 2" descr="ENEP | Facebook">
            <a:extLst>
              <a:ext uri="{FF2B5EF4-FFF2-40B4-BE49-F238E27FC236}">
                <a16:creationId xmlns:a16="http://schemas.microsoft.com/office/drawing/2014/main" id="{6B534A6E-C456-5A37-E85B-00EEB8DCC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835BE6DF-269C-DCA9-EEBB-CED9C18986E6}"/>
              </a:ext>
            </a:extLst>
          </p:cNvPr>
          <p:cNvPicPr>
            <a:picLocks noChangeAspect="1"/>
          </p:cNvPicPr>
          <p:nvPr/>
        </p:nvPicPr>
        <p:blipFill rotWithShape="1">
          <a:blip r:embed="rId3"/>
          <a:srcRect b="4499"/>
          <a:stretch/>
        </p:blipFill>
        <p:spPr>
          <a:xfrm>
            <a:off x="1529334" y="831498"/>
            <a:ext cx="9373128" cy="5524852"/>
          </a:xfrm>
          <a:prstGeom prst="rect">
            <a:avLst/>
          </a:prstGeom>
          <a:ln>
            <a:solidFill>
              <a:schemeClr val="tx1"/>
            </a:solidFill>
          </a:ln>
        </p:spPr>
      </p:pic>
    </p:spTree>
    <p:extLst>
      <p:ext uri="{BB962C8B-B14F-4D97-AF65-F5344CB8AC3E}">
        <p14:creationId xmlns:p14="http://schemas.microsoft.com/office/powerpoint/2010/main" val="141387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H3akqBwYfo">
            <a:extLst>
              <a:ext uri="{FF2B5EF4-FFF2-40B4-BE49-F238E27FC236}">
                <a16:creationId xmlns:a16="http://schemas.microsoft.com/office/drawing/2014/main" id="{8D8FC063-AB4B-4B46-5085-6271EB65EE02}"/>
              </a:ext>
            </a:extLst>
          </p:cNvPr>
          <p:cNvPicPr>
            <a:picLocks noRot="1" noChangeAspect="1"/>
          </p:cNvPicPr>
          <p:nvPr>
            <a:videoFile r:link="rId1"/>
          </p:nvPr>
        </p:nvPicPr>
        <p:blipFill>
          <a:blip r:embed="rId3"/>
          <a:stretch>
            <a:fillRect/>
          </a:stretch>
        </p:blipFill>
        <p:spPr>
          <a:xfrm>
            <a:off x="387531" y="444953"/>
            <a:ext cx="11316789" cy="6217104"/>
          </a:xfrm>
          <a:prstGeom prst="rect">
            <a:avLst/>
          </a:prstGeom>
        </p:spPr>
      </p:pic>
      <p:sp>
        <p:nvSpPr>
          <p:cNvPr id="6" name="Rectángulo 5">
            <a:extLst>
              <a:ext uri="{FF2B5EF4-FFF2-40B4-BE49-F238E27FC236}">
                <a16:creationId xmlns:a16="http://schemas.microsoft.com/office/drawing/2014/main" id="{DD520023-2E15-D91F-37EC-0E26056B3A03}"/>
              </a:ext>
            </a:extLst>
          </p:cNvPr>
          <p:cNvSpPr/>
          <p:nvPr/>
        </p:nvSpPr>
        <p:spPr>
          <a:xfrm>
            <a:off x="163505" y="0"/>
            <a:ext cx="7569705" cy="646331"/>
          </a:xfrm>
          <a:prstGeom prst="rect">
            <a:avLst/>
          </a:prstGeom>
        </p:spPr>
        <p:txBody>
          <a:bodyPr wrap="square">
            <a:spAutoFit/>
          </a:bodyPr>
          <a:lstStyle/>
          <a:p>
            <a:r>
              <a:rPr lang="es-MX" dirty="0">
                <a:hlinkClick r:id="rId4"/>
              </a:rPr>
              <a:t>https://www.youtube.com/watch?v=FH3akqBwYfo</a:t>
            </a:r>
            <a:endParaRPr lang="es-MX" dirty="0"/>
          </a:p>
          <a:p>
            <a:endParaRPr lang="es-MX" dirty="0"/>
          </a:p>
        </p:txBody>
      </p:sp>
    </p:spTree>
    <p:extLst>
      <p:ext uri="{BB962C8B-B14F-4D97-AF65-F5344CB8AC3E}">
        <p14:creationId xmlns:p14="http://schemas.microsoft.com/office/powerpoint/2010/main" val="241655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2124" y="1481651"/>
            <a:ext cx="256308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Evaluation</a:t>
            </a:r>
            <a:r>
              <a:rPr kumimoji="0" lang="es-MX"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teaching</a:t>
            </a:r>
            <a:r>
              <a:rPr kumimoji="0" lang="es-MX"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practice</a:t>
            </a:r>
            <a:r>
              <a:rPr kumimoji="0" lang="es-MX"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dates</a:t>
            </a:r>
            <a:endParaRPr kumimoji="0" lang="es-ES"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458091082"/>
              </p:ext>
            </p:extLst>
          </p:nvPr>
        </p:nvGraphicFramePr>
        <p:xfrm>
          <a:off x="3535579" y="215132"/>
          <a:ext cx="8093122" cy="6444287"/>
        </p:xfrm>
        <a:graphic>
          <a:graphicData uri="http://schemas.openxmlformats.org/drawingml/2006/table">
            <a:tbl>
              <a:tblPr firstRow="1" firstCol="1" bandRow="1"/>
              <a:tblGrid>
                <a:gridCol w="49020">
                  <a:extLst>
                    <a:ext uri="{9D8B030D-6E8A-4147-A177-3AD203B41FA5}">
                      <a16:colId xmlns:a16="http://schemas.microsoft.com/office/drawing/2014/main" val="20000"/>
                    </a:ext>
                  </a:extLst>
                </a:gridCol>
                <a:gridCol w="1174741">
                  <a:extLst>
                    <a:ext uri="{9D8B030D-6E8A-4147-A177-3AD203B41FA5}">
                      <a16:colId xmlns:a16="http://schemas.microsoft.com/office/drawing/2014/main" val="20001"/>
                    </a:ext>
                  </a:extLst>
                </a:gridCol>
                <a:gridCol w="1219093">
                  <a:extLst>
                    <a:ext uri="{9D8B030D-6E8A-4147-A177-3AD203B41FA5}">
                      <a16:colId xmlns:a16="http://schemas.microsoft.com/office/drawing/2014/main" val="20002"/>
                    </a:ext>
                  </a:extLst>
                </a:gridCol>
                <a:gridCol w="1130388">
                  <a:extLst>
                    <a:ext uri="{9D8B030D-6E8A-4147-A177-3AD203B41FA5}">
                      <a16:colId xmlns:a16="http://schemas.microsoft.com/office/drawing/2014/main" val="20003"/>
                    </a:ext>
                  </a:extLst>
                </a:gridCol>
                <a:gridCol w="4519880">
                  <a:extLst>
                    <a:ext uri="{9D8B030D-6E8A-4147-A177-3AD203B41FA5}">
                      <a16:colId xmlns:a16="http://schemas.microsoft.com/office/drawing/2014/main" val="20004"/>
                    </a:ext>
                  </a:extLst>
                </a:gridCol>
              </a:tblGrid>
              <a:tr h="308919">
                <a:tc>
                  <a:txBody>
                    <a:bodyPr/>
                    <a:lstStyle/>
                    <a:p>
                      <a:pPr marL="0" marR="0" algn="ctr">
                        <a:lnSpc>
                          <a:spcPct val="115000"/>
                        </a:lnSpc>
                        <a:spcBef>
                          <a:spcPts val="0"/>
                        </a:spcBef>
                        <a:spcAft>
                          <a:spcPts val="0"/>
                        </a:spcAft>
                      </a:pPr>
                      <a:r>
                        <a:rPr lang="es-MX" sz="140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weeks</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s-MX" sz="1400" b="0"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month</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days</a:t>
                      </a:r>
                      <a:r>
                        <a:rPr lang="es-MX" sz="1400" b="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b="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08919">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February</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12-16</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Introduction</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308919">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19-23</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r h="308919">
                <a:tc>
                  <a:txBody>
                    <a:bodyPr/>
                    <a:lstStyle/>
                    <a:p>
                      <a:pPr marL="0" marR="0" algn="ctr">
                        <a:lnSpc>
                          <a:spcPct val="115000"/>
                        </a:lnSpc>
                        <a:spcBef>
                          <a:spcPts val="0"/>
                        </a:spcBef>
                        <a:spcAft>
                          <a:spcPts val="0"/>
                        </a:spcAft>
                      </a:pPr>
                      <a:r>
                        <a:rPr lang="en-US" sz="1400" b="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0"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3</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400" b="0" dirty="0">
                          <a:effectLst/>
                          <a:latin typeface="Arial" panose="020B0604020202020204" pitchFamily="34" charset="0"/>
                          <a:cs typeface="Arial" panose="020B0604020202020204" pitchFamily="34" charset="0"/>
                        </a:rPr>
                        <a:t>March</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26-01</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1</a:t>
                      </a:r>
                      <a:r>
                        <a:rPr lang="en-US" sz="1400" b="0" baseline="30000" dirty="0">
                          <a:effectLst/>
                          <a:latin typeface="Arial" panose="020B0604020202020204" pitchFamily="34" charset="0"/>
                          <a:ea typeface="Calibri" panose="020F0502020204030204" pitchFamily="34" charset="0"/>
                          <a:cs typeface="Arial" panose="020B0604020202020204" pitchFamily="34" charset="0"/>
                        </a:rPr>
                        <a:t>st </a:t>
                      </a:r>
                      <a:r>
                        <a:rPr lang="en-US" sz="1400" b="0" dirty="0">
                          <a:effectLst/>
                          <a:latin typeface="Arial" panose="020B0604020202020204" pitchFamily="34" charset="0"/>
                          <a:ea typeface="Calibri" panose="020F0502020204030204" pitchFamily="34" charset="0"/>
                          <a:cs typeface="Arial" panose="020B0604020202020204" pitchFamily="34" charset="0"/>
                        </a:rPr>
                        <a:t>LEARNING EVIDENCE AND QUIZ</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308919">
                <a:tc>
                  <a:txBody>
                    <a:bodyPr/>
                    <a:lstStyle/>
                    <a:p>
                      <a:pPr marL="0" marR="0" algn="ctr">
                        <a:lnSpc>
                          <a:spcPct val="115000"/>
                        </a:lnSpc>
                        <a:spcBef>
                          <a:spcPts val="0"/>
                        </a:spcBef>
                        <a:spcAft>
                          <a:spcPts val="0"/>
                        </a:spcAft>
                      </a:pPr>
                      <a:r>
                        <a:rPr lang="en-US" sz="1400" b="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0" kern="1200">
                          <a:solidFill>
                            <a:srgbClr val="FFFFFF"/>
                          </a:solidFill>
                          <a:effectLst/>
                          <a:latin typeface="Arial" panose="020B0604020202020204" pitchFamily="34" charset="0"/>
                          <a:ea typeface="Calibri" panose="020F0502020204030204" pitchFamily="34" charset="0"/>
                          <a:cs typeface="Arial" panose="020B0604020202020204" pitchFamily="34" charset="0"/>
                        </a:rPr>
                        <a:t>4</a:t>
                      </a:r>
                      <a:endParaRPr lang="es-ES" sz="1400" b="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b="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04-08</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pPr marL="0" marR="0">
                        <a:lnSpc>
                          <a:spcPct val="115000"/>
                        </a:lnSpc>
                        <a:spcBef>
                          <a:spcPts val="0"/>
                        </a:spcBef>
                        <a:spcAft>
                          <a:spcPts val="0"/>
                        </a:spcAft>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4"/>
                  </a:ext>
                </a:extLst>
              </a:tr>
              <a:tr h="308919">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s-ES" sz="1400" b="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11-15</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lvl="0" indent="0" algn="l" defTabSz="914411" rtl="0" eaLnBrk="1" fontAlgn="auto" latinLnBrk="0" hangingPunct="1">
                        <a:lnSpc>
                          <a:spcPct val="115000"/>
                        </a:lnSpc>
                        <a:spcBef>
                          <a:spcPts val="0"/>
                        </a:spcBef>
                        <a:spcAft>
                          <a:spcPts val="0"/>
                        </a:spcAft>
                        <a:buClrTx/>
                        <a:buSzTx/>
                        <a:buFontTx/>
                        <a:buNone/>
                        <a:tabLst/>
                        <a:defRPr/>
                      </a:pPr>
                      <a:r>
                        <a:rPr lang="es-ES" sz="1400" b="0" dirty="0" err="1">
                          <a:effectLst/>
                          <a:latin typeface="Arial" panose="020B0604020202020204" pitchFamily="34" charset="0"/>
                          <a:ea typeface="Calibri" panose="020F0502020204030204" pitchFamily="34" charset="0"/>
                          <a:cs typeface="Arial" panose="020B0604020202020204" pitchFamily="34" charset="0"/>
                        </a:rPr>
                        <a:t>Upload</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n-US" sz="1400" b="0" dirty="0">
                          <a:effectLst/>
                          <a:latin typeface="Arial" panose="020B0604020202020204" pitchFamily="34" charset="0"/>
                          <a:ea typeface="Calibri" panose="020F0502020204030204" pitchFamily="34" charset="0"/>
                          <a:cs typeface="Arial" panose="020B0604020202020204" pitchFamily="34" charset="0"/>
                        </a:rPr>
                        <a:t>1</a:t>
                      </a:r>
                      <a:r>
                        <a:rPr lang="en-US" sz="1400" b="0" baseline="30000" dirty="0">
                          <a:effectLst/>
                          <a:latin typeface="Arial" panose="020B0604020202020204" pitchFamily="34" charset="0"/>
                          <a:ea typeface="Calibri" panose="020F0502020204030204" pitchFamily="34" charset="0"/>
                          <a:cs typeface="Arial" panose="020B0604020202020204" pitchFamily="34" charset="0"/>
                        </a:rPr>
                        <a:t>st</a:t>
                      </a:r>
                      <a:r>
                        <a:rPr lang="en-US" sz="1400" b="0" dirty="0">
                          <a:effectLst/>
                          <a:latin typeface="Arial" panose="020B0604020202020204" pitchFamily="34" charset="0"/>
                          <a:ea typeface="Calibri" panose="020F0502020204030204" pitchFamily="34" charset="0"/>
                          <a:cs typeface="Arial" panose="020B0604020202020204" pitchFamily="34" charset="0"/>
                        </a:rPr>
                        <a:t> </a:t>
                      </a:r>
                      <a:r>
                        <a:rPr lang="es-MX" sz="1400" b="0"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0" kern="1200" dirty="0">
                          <a:effectLst/>
                          <a:latin typeface="Arial" panose="020B0604020202020204" pitchFamily="34" charset="0"/>
                          <a:ea typeface="Times New Roman" panose="02020603050405020304" pitchFamily="18" charset="0"/>
                          <a:cs typeface="Arial" panose="020B0604020202020204" pitchFamily="34" charset="0"/>
                        </a:rPr>
                        <a:t> </a:t>
                      </a:r>
                      <a:r>
                        <a:rPr lang="es-MX" sz="1400" b="0" kern="1200" dirty="0" err="1">
                          <a:effectLst/>
                          <a:latin typeface="Arial" panose="020B0604020202020204" pitchFamily="34" charset="0"/>
                          <a:ea typeface="Times New Roman" panose="02020603050405020304" pitchFamily="18" charset="0"/>
                          <a:cs typeface="Arial" panose="020B0604020202020204" pitchFamily="34" charset="0"/>
                        </a:rPr>
                        <a:t>evaluation</a:t>
                      </a:r>
                      <a:endParaRPr lang="en-US" sz="1400" b="0"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5"/>
                  </a:ext>
                </a:extLst>
              </a:tr>
              <a:tr h="308919">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s-ES" sz="1400" b="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18-22</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400" b="0" dirty="0">
                          <a:effectLst/>
                          <a:latin typeface="Arial" panose="020B0604020202020204" pitchFamily="34" charset="0"/>
                          <a:ea typeface="Calibri" panose="020F0502020204030204" pitchFamily="34" charset="0"/>
                          <a:cs typeface="Arial" panose="020B0604020202020204" pitchFamily="34" charset="0"/>
                        </a:rPr>
                        <a:t>18 HOLIDAY</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r h="308919">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b="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25-29</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lvl="0" indent="0" algn="l" defTabSz="914411" rtl="0" eaLnBrk="1" fontAlgn="auto" latinLnBrk="0" hangingPunct="1">
                        <a:lnSpc>
                          <a:spcPct val="115000"/>
                        </a:lnSpc>
                        <a:spcBef>
                          <a:spcPts val="0"/>
                        </a:spcBef>
                        <a:spcAft>
                          <a:spcPts val="0"/>
                        </a:spcAft>
                        <a:buClrTx/>
                        <a:buSzTx/>
                        <a:buFontTx/>
                        <a:buNone/>
                        <a:tabLst/>
                        <a:defRPr/>
                      </a:pPr>
                      <a:r>
                        <a:rPr lang="es-ES" sz="1400" b="0" dirty="0">
                          <a:effectLst/>
                          <a:latin typeface="Arial" panose="020B0604020202020204" pitchFamily="34" charset="0"/>
                          <a:ea typeface="Calibri" panose="020F0502020204030204" pitchFamily="34" charset="0"/>
                          <a:cs typeface="Arial" panose="020B0604020202020204" pitchFamily="34" charset="0"/>
                        </a:rPr>
                        <a:t>EASTER HOLIDAYS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7"/>
                  </a:ext>
                </a:extLst>
              </a:tr>
              <a:tr h="308919">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April</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01-05</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400" b="0" dirty="0">
                          <a:effectLst/>
                          <a:latin typeface="Arial" panose="020B0604020202020204" pitchFamily="34" charset="0"/>
                          <a:ea typeface="Calibri" panose="020F0502020204030204" pitchFamily="34" charset="0"/>
                          <a:cs typeface="Arial" panose="020B0604020202020204" pitchFamily="34" charset="0"/>
                        </a:rPr>
                        <a:t>EASTER HOLIDAYS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8"/>
                  </a:ext>
                </a:extLst>
              </a:tr>
              <a:tr h="308919">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7</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08-12</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2</a:t>
                      </a:r>
                      <a:r>
                        <a:rPr lang="en-US" sz="1400" b="0" baseline="30000" dirty="0">
                          <a:effectLst/>
                          <a:latin typeface="Arial" panose="020B0604020202020204" pitchFamily="34" charset="0"/>
                          <a:ea typeface="Calibri" panose="020F0502020204030204" pitchFamily="34" charset="0"/>
                          <a:cs typeface="Arial" panose="020B0604020202020204" pitchFamily="34" charset="0"/>
                        </a:rPr>
                        <a:t>nd </a:t>
                      </a:r>
                      <a:r>
                        <a:rPr lang="en-US" sz="1400" b="0" dirty="0">
                          <a:effectLst/>
                          <a:latin typeface="Arial" panose="020B0604020202020204" pitchFamily="34" charset="0"/>
                          <a:ea typeface="Calibri" panose="020F0502020204030204" pitchFamily="34" charset="0"/>
                          <a:cs typeface="Arial" panose="020B0604020202020204" pitchFamily="34" charset="0"/>
                        </a:rPr>
                        <a:t>LEARNING EVIDENCE AND </a:t>
                      </a:r>
                      <a:r>
                        <a:rPr lang="es-ES" sz="1400" b="0" dirty="0">
                          <a:effectLst/>
                          <a:latin typeface="Arial" panose="020B0604020202020204" pitchFamily="34" charset="0"/>
                          <a:ea typeface="Calibri" panose="020F0502020204030204" pitchFamily="34" charset="0"/>
                          <a:cs typeface="Arial" panose="020B0604020202020204" pitchFamily="34" charset="0"/>
                        </a:rPr>
                        <a:t>QUIZ</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9"/>
                  </a:ext>
                </a:extLst>
              </a:tr>
              <a:tr h="308919">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8</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15-19</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pPr marL="0" marR="0">
                        <a:lnSpc>
                          <a:spcPct val="115000"/>
                        </a:lnSpc>
                        <a:spcBef>
                          <a:spcPts val="0"/>
                        </a:spcBef>
                        <a:spcAft>
                          <a:spcPts val="0"/>
                        </a:spcAft>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0"/>
                  </a:ext>
                </a:extLst>
              </a:tr>
              <a:tr h="308919">
                <a:tc>
                  <a:txBody>
                    <a:bodyPr/>
                    <a:lstStyle/>
                    <a:p>
                      <a:pPr marL="0" marR="0" algn="ctr">
                        <a:lnSpc>
                          <a:spcPct val="115000"/>
                        </a:lnSpc>
                        <a:spcBef>
                          <a:spcPts val="0"/>
                        </a:spcBef>
                        <a:spcAft>
                          <a:spcPts val="0"/>
                        </a:spcAft>
                      </a:pPr>
                      <a:r>
                        <a:rPr lang="es-MX" sz="1400" b="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22-26</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400" b="0" dirty="0" err="1">
                          <a:effectLst/>
                          <a:latin typeface="Arial" panose="020B0604020202020204" pitchFamily="34" charset="0"/>
                          <a:ea typeface="Calibri" panose="020F0502020204030204" pitchFamily="34" charset="0"/>
                          <a:cs typeface="Arial" panose="020B0604020202020204" pitchFamily="34" charset="0"/>
                        </a:rPr>
                        <a:t>Upload</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n-US" sz="1400" b="0" dirty="0">
                          <a:effectLst/>
                          <a:latin typeface="Arial" panose="020B0604020202020204" pitchFamily="34" charset="0"/>
                          <a:ea typeface="Calibri" panose="020F0502020204030204" pitchFamily="34" charset="0"/>
                          <a:cs typeface="Arial" panose="020B0604020202020204" pitchFamily="34" charset="0"/>
                        </a:rPr>
                        <a:t>2</a:t>
                      </a:r>
                      <a:r>
                        <a:rPr lang="en-US" sz="1400" b="0" baseline="30000" dirty="0">
                          <a:effectLst/>
                          <a:latin typeface="Arial" panose="020B0604020202020204" pitchFamily="34" charset="0"/>
                          <a:ea typeface="Calibri" panose="020F0502020204030204" pitchFamily="34" charset="0"/>
                          <a:cs typeface="Arial" panose="020B0604020202020204" pitchFamily="34" charset="0"/>
                        </a:rPr>
                        <a:t>nd</a:t>
                      </a:r>
                      <a:r>
                        <a:rPr lang="en-US" sz="1400" b="0" dirty="0">
                          <a:effectLst/>
                          <a:latin typeface="Arial" panose="020B0604020202020204" pitchFamily="34" charset="0"/>
                          <a:ea typeface="Calibri" panose="020F0502020204030204" pitchFamily="34" charset="0"/>
                          <a:cs typeface="Arial" panose="020B0604020202020204" pitchFamily="34" charset="0"/>
                        </a:rPr>
                        <a:t> </a:t>
                      </a:r>
                      <a:r>
                        <a:rPr lang="es-MX" sz="1400" b="0"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0" kern="1200" dirty="0">
                          <a:effectLst/>
                          <a:latin typeface="Arial" panose="020B0604020202020204" pitchFamily="34" charset="0"/>
                          <a:ea typeface="Times New Roman" panose="02020603050405020304" pitchFamily="18" charset="0"/>
                          <a:cs typeface="Arial" panose="020B0604020202020204" pitchFamily="34" charset="0"/>
                        </a:rPr>
                        <a:t> </a:t>
                      </a:r>
                      <a:r>
                        <a:rPr lang="es-MX" sz="1400" b="0" kern="1200" dirty="0" err="1">
                          <a:effectLst/>
                          <a:latin typeface="Arial" panose="020B0604020202020204" pitchFamily="34" charset="0"/>
                          <a:ea typeface="Times New Roman" panose="02020603050405020304" pitchFamily="18" charset="0"/>
                          <a:cs typeface="Arial" panose="020B0604020202020204" pitchFamily="34" charset="0"/>
                        </a:rPr>
                        <a:t>evaluation</a:t>
                      </a:r>
                      <a:endParaRPr lang="en-US" sz="1400" b="0"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1"/>
                  </a:ext>
                </a:extLst>
              </a:tr>
              <a:tr h="287413">
                <a:tc>
                  <a:txBody>
                    <a:bodyPr/>
                    <a:lstStyle/>
                    <a:p>
                      <a:pPr marL="0" marR="0" algn="ctr">
                        <a:lnSpc>
                          <a:spcPct val="107000"/>
                        </a:lnSpc>
                        <a:spcBef>
                          <a:spcPts val="0"/>
                        </a:spcBef>
                        <a:spcAft>
                          <a:spcPts val="0"/>
                        </a:spcAft>
                      </a:pPr>
                      <a:r>
                        <a:rPr lang="es-ES" sz="1400" b="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400" b="0" dirty="0">
                          <a:effectLst/>
                          <a:latin typeface="Arial" panose="020B0604020202020204" pitchFamily="34" charset="0"/>
                          <a:cs typeface="Arial" panose="020B0604020202020204" pitchFamily="34" charset="0"/>
                        </a:rPr>
                        <a:t>May</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29-03</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lvl="0" indent="0" algn="l" defTabSz="914411" rtl="0" eaLnBrk="1" fontAlgn="auto" latinLnBrk="0" hangingPunct="1">
                        <a:lnSpc>
                          <a:spcPct val="115000"/>
                        </a:lnSpc>
                        <a:spcBef>
                          <a:spcPts val="0"/>
                        </a:spcBef>
                        <a:spcAft>
                          <a:spcPts val="0"/>
                        </a:spcAft>
                        <a:buClrTx/>
                        <a:buSzTx/>
                        <a:buFontTx/>
                        <a:buNone/>
                        <a:tabLst/>
                        <a:defRPr/>
                      </a:pPr>
                      <a:r>
                        <a:rPr lang="es-ES" sz="1400" b="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01 </a:t>
                      </a:r>
                      <a:r>
                        <a:rPr lang="es-ES" sz="1400" b="0" dirty="0">
                          <a:effectLst/>
                          <a:latin typeface="Arial" panose="020B0604020202020204" pitchFamily="34" charset="0"/>
                          <a:ea typeface="Calibri" panose="020F0502020204030204" pitchFamily="34" charset="0"/>
                          <a:cs typeface="Arial" panose="020B0604020202020204" pitchFamily="34" charset="0"/>
                        </a:rPr>
                        <a:t>HOLIDAY, </a:t>
                      </a:r>
                      <a:r>
                        <a:rPr lang="es-ES" sz="1400" b="0" dirty="0" err="1">
                          <a:effectLst/>
                          <a:latin typeface="Arial" panose="020B0604020202020204" pitchFamily="34" charset="0"/>
                          <a:ea typeface="Calibri" panose="020F0502020204030204" pitchFamily="34" charset="0"/>
                          <a:cs typeface="Arial" panose="020B0604020202020204" pitchFamily="34" charset="0"/>
                        </a:rPr>
                        <a:t>Practice</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s-ES" sz="1400" b="0" dirty="0" err="1">
                          <a:effectLst/>
                          <a:latin typeface="Arial" panose="020B0604020202020204" pitchFamily="34" charset="0"/>
                          <a:ea typeface="Calibri" panose="020F0502020204030204" pitchFamily="34" charset="0"/>
                          <a:cs typeface="Arial" panose="020B0604020202020204" pitchFamily="34" charset="0"/>
                        </a:rPr>
                        <a:t>week</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2"/>
                  </a:ext>
                </a:extLst>
              </a:tr>
              <a:tr h="308919">
                <a:tc>
                  <a:txBody>
                    <a:bodyPr/>
                    <a:lstStyle/>
                    <a:p>
                      <a:pPr marL="0" marR="0" algn="ctr">
                        <a:lnSpc>
                          <a:spcPct val="115000"/>
                        </a:lnSpc>
                        <a:spcBef>
                          <a:spcPts val="0"/>
                        </a:spcBef>
                        <a:spcAft>
                          <a:spcPts val="0"/>
                        </a:spcAft>
                      </a:pPr>
                      <a:r>
                        <a:rPr lang="en-US" sz="1400" b="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11</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06-10</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lvl="0" indent="0" algn="l" defTabSz="914411" rtl="0" eaLnBrk="1" fontAlgn="auto" latinLnBrk="0" hangingPunct="1">
                        <a:lnSpc>
                          <a:spcPct val="115000"/>
                        </a:lnSpc>
                        <a:spcBef>
                          <a:spcPts val="0"/>
                        </a:spcBef>
                        <a:spcAft>
                          <a:spcPts val="0"/>
                        </a:spcAft>
                        <a:buClrTx/>
                        <a:buSzTx/>
                        <a:buFontTx/>
                        <a:buNone/>
                        <a:tabLst/>
                        <a:defRPr/>
                      </a:pPr>
                      <a:r>
                        <a:rPr lang="es-ES" sz="1400" b="0" dirty="0" err="1">
                          <a:effectLst/>
                          <a:latin typeface="Arial" panose="020B0604020202020204" pitchFamily="34" charset="0"/>
                          <a:ea typeface="Calibri" panose="020F0502020204030204" pitchFamily="34" charset="0"/>
                          <a:cs typeface="Arial" panose="020B0604020202020204" pitchFamily="34" charset="0"/>
                        </a:rPr>
                        <a:t>Practice</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s-ES" sz="1400" b="0" dirty="0" err="1">
                          <a:effectLst/>
                          <a:latin typeface="Arial" panose="020B0604020202020204" pitchFamily="34" charset="0"/>
                          <a:ea typeface="Calibri" panose="020F0502020204030204" pitchFamily="34" charset="0"/>
                          <a:cs typeface="Arial" panose="020B0604020202020204" pitchFamily="34" charset="0"/>
                        </a:rPr>
                        <a:t>week</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3"/>
                  </a:ext>
                </a:extLst>
              </a:tr>
              <a:tr h="308919">
                <a:tc>
                  <a:txBody>
                    <a:bodyPr/>
                    <a:lstStyle/>
                    <a:p>
                      <a:pPr marL="0" marR="0" algn="ctr">
                        <a:lnSpc>
                          <a:spcPct val="115000"/>
                        </a:lnSpc>
                        <a:spcBef>
                          <a:spcPts val="0"/>
                        </a:spcBef>
                        <a:spcAft>
                          <a:spcPts val="0"/>
                        </a:spcAft>
                      </a:pPr>
                      <a:r>
                        <a:rPr lang="en-US" sz="1400" b="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s-ES"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12</a:t>
                      </a:r>
                      <a:endParaRPr lang="es-ES"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ES" sz="1400" b="0" dirty="0">
                          <a:effectLst/>
                          <a:latin typeface="Arial" panose="020B0604020202020204" pitchFamily="34" charset="0"/>
                          <a:ea typeface="Calibri" panose="020F0502020204030204" pitchFamily="34" charset="0"/>
                          <a:cs typeface="Arial" panose="020B0604020202020204" pitchFamily="34" charset="0"/>
                        </a:rPr>
                        <a:t>13-17</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400" b="0" dirty="0">
                          <a:effectLst/>
                          <a:latin typeface="Arial" panose="020B0604020202020204" pitchFamily="34" charset="0"/>
                          <a:ea typeface="Calibri" panose="020F0502020204030204" pitchFamily="34" charset="0"/>
                          <a:cs typeface="Arial" panose="020B0604020202020204" pitchFamily="34" charset="0"/>
                        </a:rPr>
                        <a:t>15 HOLIDAY</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4"/>
                  </a:ext>
                </a:extLst>
              </a:tr>
              <a:tr h="308919">
                <a:tc>
                  <a:txBody>
                    <a:bodyPr/>
                    <a:lstStyle/>
                    <a:p>
                      <a:pPr marL="0" marR="0" algn="ctr">
                        <a:lnSpc>
                          <a:spcPct val="115000"/>
                        </a:lnSpc>
                        <a:spcBef>
                          <a:spcPts val="0"/>
                        </a:spcBef>
                        <a:spcAft>
                          <a:spcPts val="0"/>
                        </a:spcAft>
                      </a:pPr>
                      <a:r>
                        <a:rPr lang="en-US" sz="1400" b="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0"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13</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20-24</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5"/>
                  </a:ext>
                </a:extLst>
              </a:tr>
              <a:tr h="287413">
                <a:tc>
                  <a:txBody>
                    <a:bodyPr/>
                    <a:lstStyle/>
                    <a:p>
                      <a:pPr marL="0" marR="0">
                        <a:lnSpc>
                          <a:spcPct val="107000"/>
                        </a:lnSpc>
                        <a:spcBef>
                          <a:spcPts val="0"/>
                        </a:spcBef>
                        <a:spcAft>
                          <a:spcPts val="0"/>
                        </a:spcAft>
                      </a:pPr>
                      <a:r>
                        <a:rPr lang="es-ES" sz="1400" b="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0"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14</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b="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ES" sz="1400" b="0" dirty="0">
                          <a:effectLst/>
                          <a:latin typeface="Arial" panose="020B0604020202020204" pitchFamily="34" charset="0"/>
                          <a:ea typeface="Calibri" panose="020F0502020204030204" pitchFamily="34" charset="0"/>
                          <a:cs typeface="Arial" panose="020B0604020202020204" pitchFamily="34" charset="0"/>
                        </a:rPr>
                        <a:t>27-31</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s-ES" sz="1400" b="0" dirty="0" err="1">
                          <a:effectLst/>
                          <a:latin typeface="Arial" panose="020B0604020202020204" pitchFamily="34" charset="0"/>
                          <a:ea typeface="Calibri" panose="020F0502020204030204" pitchFamily="34" charset="0"/>
                          <a:cs typeface="Arial" panose="020B0604020202020204" pitchFamily="34" charset="0"/>
                        </a:rPr>
                        <a:t>Practice</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s-ES" sz="1400" b="0" dirty="0" err="1">
                          <a:effectLst/>
                          <a:latin typeface="Arial" panose="020B0604020202020204" pitchFamily="34" charset="0"/>
                          <a:ea typeface="Calibri" panose="020F0502020204030204" pitchFamily="34" charset="0"/>
                          <a:cs typeface="Arial" panose="020B0604020202020204" pitchFamily="34" charset="0"/>
                        </a:rPr>
                        <a:t>week</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6"/>
                  </a:ext>
                </a:extLst>
              </a:tr>
              <a:tr h="308919">
                <a:tc>
                  <a:txBody>
                    <a:bodyPr/>
                    <a:lstStyle/>
                    <a:p>
                      <a:pPr marL="0" marR="0" algn="ctr">
                        <a:lnSpc>
                          <a:spcPct val="115000"/>
                        </a:lnSpc>
                        <a:spcBef>
                          <a:spcPts val="0"/>
                        </a:spcBef>
                        <a:spcAft>
                          <a:spcPts val="0"/>
                        </a:spcAft>
                      </a:pPr>
                      <a:r>
                        <a:rPr lang="en-US" sz="1400" b="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0"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15</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400" b="0" dirty="0">
                          <a:effectLst/>
                          <a:latin typeface="Arial" panose="020B0604020202020204" pitchFamily="34" charset="0"/>
                          <a:cs typeface="Arial" panose="020B0604020202020204" pitchFamily="34" charset="0"/>
                        </a:rPr>
                        <a:t>June</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ES" sz="1400" b="0" dirty="0">
                          <a:effectLst/>
                          <a:latin typeface="Arial" panose="020B0604020202020204" pitchFamily="34" charset="0"/>
                          <a:ea typeface="Calibri" panose="020F0502020204030204" pitchFamily="34" charset="0"/>
                          <a:cs typeface="Arial" panose="020B0604020202020204" pitchFamily="34" charset="0"/>
                        </a:rPr>
                        <a:t>03-07</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s-ES" sz="1400" b="0" dirty="0" err="1">
                          <a:effectLst/>
                          <a:latin typeface="Arial" panose="020B0604020202020204" pitchFamily="34" charset="0"/>
                          <a:ea typeface="Calibri" panose="020F0502020204030204" pitchFamily="34" charset="0"/>
                          <a:cs typeface="Arial" panose="020B0604020202020204" pitchFamily="34" charset="0"/>
                        </a:rPr>
                        <a:t>Practice</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s-ES" sz="1400" b="0" dirty="0" err="1">
                          <a:effectLst/>
                          <a:latin typeface="Arial" panose="020B0604020202020204" pitchFamily="34" charset="0"/>
                          <a:ea typeface="Calibri" panose="020F0502020204030204" pitchFamily="34" charset="0"/>
                          <a:cs typeface="Arial" panose="020B0604020202020204" pitchFamily="34" charset="0"/>
                        </a:rPr>
                        <a:t>week</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9"/>
                  </a:ext>
                </a:extLst>
              </a:tr>
              <a:tr h="308919">
                <a:tc>
                  <a:txBody>
                    <a:bodyPr/>
                    <a:lstStyle/>
                    <a:p>
                      <a:pPr marL="0" marR="0" algn="ctr">
                        <a:lnSpc>
                          <a:spcPct val="115000"/>
                        </a:lnSpc>
                        <a:spcBef>
                          <a:spcPts val="0"/>
                        </a:spcBef>
                        <a:spcAft>
                          <a:spcPts val="0"/>
                        </a:spcAft>
                      </a:pPr>
                      <a:r>
                        <a:rPr lang="en-US" sz="1400" b="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s-ES" sz="1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b="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ES" sz="1400" b="0" dirty="0">
                          <a:effectLst/>
                          <a:latin typeface="Arial" panose="020B0604020202020204" pitchFamily="34" charset="0"/>
                          <a:ea typeface="Calibri" panose="020F0502020204030204" pitchFamily="34" charset="0"/>
                          <a:cs typeface="Arial" panose="020B0604020202020204" pitchFamily="34" charset="0"/>
                        </a:rPr>
                        <a:t>10-14</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Arial" panose="020B0604020202020204" pitchFamily="34" charset="0"/>
                          <a:ea typeface="Calibri" panose="020F0502020204030204" pitchFamily="34" charset="0"/>
                          <a:cs typeface="Arial" panose="020B0604020202020204" pitchFamily="34" charset="0"/>
                        </a:rPr>
                        <a:t>3</a:t>
                      </a:r>
                      <a:r>
                        <a:rPr lang="en-US" sz="1400" b="0" baseline="30000" dirty="0">
                          <a:effectLst/>
                          <a:latin typeface="Arial" panose="020B0604020202020204" pitchFamily="34" charset="0"/>
                          <a:ea typeface="Calibri" panose="020F0502020204030204" pitchFamily="34" charset="0"/>
                          <a:cs typeface="Arial" panose="020B0604020202020204" pitchFamily="34" charset="0"/>
                        </a:rPr>
                        <a:t>rd</a:t>
                      </a:r>
                      <a:r>
                        <a:rPr lang="en-US" sz="1400" b="0" dirty="0">
                          <a:effectLst/>
                          <a:latin typeface="Arial" panose="020B0604020202020204" pitchFamily="34" charset="0"/>
                          <a:ea typeface="Calibri" panose="020F0502020204030204" pitchFamily="34" charset="0"/>
                          <a:cs typeface="Arial" panose="020B0604020202020204" pitchFamily="34" charset="0"/>
                        </a:rPr>
                        <a:t> LEARNING EVIDENCE</a:t>
                      </a:r>
                      <a:r>
                        <a:rPr lang="es-ES" sz="1400" b="0" baseline="0" dirty="0">
                          <a:effectLst/>
                          <a:latin typeface="Arial" panose="020B0604020202020204" pitchFamily="34" charset="0"/>
                          <a:ea typeface="Calibri" panose="020F0502020204030204" pitchFamily="34" charset="0"/>
                          <a:cs typeface="Arial" panose="020B0604020202020204" pitchFamily="34" charset="0"/>
                        </a:rPr>
                        <a:t> AND</a:t>
                      </a:r>
                      <a:r>
                        <a:rPr lang="en-US" sz="1400" b="0" baseline="30000" dirty="0">
                          <a:effectLst/>
                          <a:latin typeface="Arial" panose="020B0604020202020204" pitchFamily="34" charset="0"/>
                          <a:ea typeface="Calibri" panose="020F0502020204030204" pitchFamily="34" charset="0"/>
                          <a:cs typeface="Arial" panose="020B0604020202020204" pitchFamily="34" charset="0"/>
                        </a:rPr>
                        <a:t> </a:t>
                      </a: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QUIZ</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20"/>
                  </a:ext>
                </a:extLst>
              </a:tr>
              <a:tr h="308919">
                <a:tc>
                  <a:txBody>
                    <a:bodyPr/>
                    <a:lstStyle/>
                    <a:p>
                      <a:pPr marL="0" marR="0" algn="ctr">
                        <a:lnSpc>
                          <a:spcPct val="115000"/>
                        </a:lnSpc>
                        <a:spcBef>
                          <a:spcPts val="0"/>
                        </a:spcBef>
                        <a:spcAft>
                          <a:spcPts val="0"/>
                        </a:spcAft>
                      </a:pPr>
                      <a:r>
                        <a:rPr lang="en-US" sz="1400" b="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0"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17</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17-21</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xBody>
                    <a:bodyPr/>
                    <a:lstStyle/>
                    <a:p>
                      <a:pPr marL="0" marR="0" lvl="0" indent="0" algn="l" defTabSz="914411" rtl="0" eaLnBrk="1" fontAlgn="auto" latinLnBrk="0" hangingPunct="1">
                        <a:lnSpc>
                          <a:spcPct val="115000"/>
                        </a:lnSpc>
                        <a:spcBef>
                          <a:spcPts val="0"/>
                        </a:spcBef>
                        <a:spcAft>
                          <a:spcPts val="0"/>
                        </a:spcAft>
                        <a:buClrTx/>
                        <a:buSzTx/>
                        <a:buFontTx/>
                        <a:buNone/>
                        <a:tabLst/>
                        <a:defRPr/>
                      </a:pPr>
                      <a:endParaRPr lang="en-US" sz="1400" b="0"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21"/>
                  </a:ext>
                </a:extLst>
              </a:tr>
              <a:tr h="308919">
                <a:tc>
                  <a:txBody>
                    <a:bodyPr/>
                    <a:lstStyle/>
                    <a:p>
                      <a:pPr marL="0" marR="0" algn="ctr">
                        <a:lnSpc>
                          <a:spcPct val="115000"/>
                        </a:lnSpc>
                        <a:spcBef>
                          <a:spcPts val="0"/>
                        </a:spcBef>
                        <a:spcAft>
                          <a:spcPts val="0"/>
                        </a:spcAft>
                      </a:pPr>
                      <a:endParaRPr lang="es-E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0"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18</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24-28 </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s-ES" sz="1400" b="0" dirty="0" err="1">
                          <a:effectLst/>
                          <a:latin typeface="Arial" panose="020B0604020202020204" pitchFamily="34" charset="0"/>
                          <a:ea typeface="Calibri" panose="020F0502020204030204" pitchFamily="34" charset="0"/>
                          <a:cs typeface="Arial" panose="020B0604020202020204" pitchFamily="34" charset="0"/>
                        </a:rPr>
                        <a:t>Upload</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s-ES" sz="1400" b="0" dirty="0" err="1">
                          <a:effectLst/>
                          <a:latin typeface="Arial" panose="020B0604020202020204" pitchFamily="34" charset="0"/>
                          <a:ea typeface="Calibri" panose="020F0502020204030204" pitchFamily="34" charset="0"/>
                          <a:cs typeface="Arial" panose="020B0604020202020204" pitchFamily="34" charset="0"/>
                        </a:rPr>
                        <a:t>Upload</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n-US" sz="1400" b="0" dirty="0">
                          <a:effectLst/>
                          <a:latin typeface="Arial" panose="020B0604020202020204" pitchFamily="34" charset="0"/>
                          <a:ea typeface="Calibri" panose="020F0502020204030204" pitchFamily="34" charset="0"/>
                          <a:cs typeface="Arial" panose="020B0604020202020204" pitchFamily="34" charset="0"/>
                        </a:rPr>
                        <a:t>Final and Global Grading</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3555612"/>
                  </a:ext>
                </a:extLst>
              </a:tr>
            </a:tbl>
          </a:graphicData>
        </a:graphic>
      </p:graphicFrame>
      <p:pic>
        <p:nvPicPr>
          <p:cNvPr id="15" name="Picture 2" descr="ENEP | Facebook">
            <a:extLst>
              <a:ext uri="{FF2B5EF4-FFF2-40B4-BE49-F238E27FC236}">
                <a16:creationId xmlns:a16="http://schemas.microsoft.com/office/drawing/2014/main" id="{C54D0253-D71D-8685-43EA-6836A39E94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9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4336344" y="626931"/>
            <a:ext cx="5917589" cy="3330976"/>
          </a:xfrm>
          <a:prstGeom prst="rect">
            <a:avLst/>
          </a:prstGeom>
        </p:spPr>
        <p:txBody>
          <a:bodyPr wrap="square">
            <a:spAutoFit/>
          </a:bodyPr>
          <a:lstStyle/>
          <a:p>
            <a:pPr lvl="0" algn="just"/>
            <a:endParaRPr lang="es-ES" sz="1400" dirty="0"/>
          </a:p>
          <a:p>
            <a:pPr marL="257175" indent="-257175" algn="just">
              <a:lnSpc>
                <a:spcPct val="160000"/>
              </a:lnSpc>
              <a:spcAft>
                <a:spcPts val="600"/>
              </a:spcAft>
              <a:buFont typeface="Wingdings" panose="05000000000000000000" pitchFamily="2" charset="2"/>
              <a:buChar char="ü"/>
            </a:pPr>
            <a:r>
              <a:rPr lang="es-ES" sz="1400" dirty="0" err="1">
                <a:latin typeface="Arial" panose="020B0604020202020204" pitchFamily="34" charset="0"/>
                <a:cs typeface="Arial" panose="020B0604020202020204" pitchFamily="34" charset="0"/>
              </a:rPr>
              <a:t>Bring</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materials</a:t>
            </a:r>
            <a:r>
              <a:rPr lang="es-ES" sz="1400" dirty="0">
                <a:latin typeface="Arial" panose="020B0604020202020204" pitchFamily="34" charset="0"/>
                <a:cs typeface="Arial" panose="020B0604020202020204" pitchFamily="34" charset="0"/>
              </a:rPr>
              <a:t>.</a:t>
            </a:r>
          </a:p>
          <a:p>
            <a:pPr marL="257175" indent="-257175" algn="just">
              <a:lnSpc>
                <a:spcPct val="160000"/>
              </a:lnSpc>
              <a:spcAft>
                <a:spcPts val="600"/>
              </a:spcAft>
              <a:buFont typeface="Wingdings" panose="05000000000000000000" pitchFamily="2" charset="2"/>
              <a:buChar char="ü"/>
            </a:pPr>
            <a:r>
              <a:rPr lang="en-US" sz="1400" dirty="0">
                <a:latin typeface="Arial" panose="020B0604020202020204" pitchFamily="34" charset="0"/>
                <a:cs typeface="Arial" panose="020B0604020202020204" pitchFamily="34" charset="0"/>
              </a:rPr>
              <a:t>Be on time. </a:t>
            </a:r>
          </a:p>
          <a:p>
            <a:pPr marL="257175" indent="-257175" algn="just">
              <a:lnSpc>
                <a:spcPct val="160000"/>
              </a:lnSpc>
              <a:buFont typeface="Wingdings" panose="05000000000000000000" pitchFamily="2" charset="2"/>
              <a:buChar char="ü"/>
            </a:pPr>
            <a:r>
              <a:rPr lang="es-ES" sz="1400" dirty="0" err="1">
                <a:latin typeface="Arial" panose="020B0604020202020204" pitchFamily="34" charset="0"/>
                <a:cs typeface="Arial" panose="020B0604020202020204" pitchFamily="34" charset="0"/>
              </a:rPr>
              <a:t>Participate</a:t>
            </a:r>
            <a:r>
              <a:rPr lang="es-ES" sz="1400" dirty="0">
                <a:latin typeface="Arial" panose="020B0604020202020204" pitchFamily="34" charset="0"/>
                <a:cs typeface="Arial" panose="020B0604020202020204" pitchFamily="34" charset="0"/>
              </a:rPr>
              <a:t> in </a:t>
            </a:r>
            <a:r>
              <a:rPr lang="es-ES" sz="1400" dirty="0" err="1">
                <a:latin typeface="Arial" panose="020B0604020202020204" pitchFamily="34" charset="0"/>
                <a:cs typeface="Arial" panose="020B0604020202020204" pitchFamily="34" charset="0"/>
              </a:rPr>
              <a:t>class</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raising</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your</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hand</a:t>
            </a:r>
            <a:endParaRPr lang="es-ES" sz="1400" dirty="0">
              <a:latin typeface="Arial" panose="020B0604020202020204" pitchFamily="34" charset="0"/>
              <a:cs typeface="Arial" panose="020B0604020202020204" pitchFamily="34" charset="0"/>
            </a:endParaRPr>
          </a:p>
          <a:p>
            <a:pPr algn="just">
              <a:lnSpc>
                <a:spcPct val="160000"/>
              </a:lnSpc>
            </a:pPr>
            <a:r>
              <a:rPr lang="es-ES" sz="1100" dirty="0">
                <a:latin typeface="Arial" panose="020B0604020202020204" pitchFamily="34" charset="0"/>
                <a:cs typeface="Arial" panose="020B0604020202020204" pitchFamily="34" charset="0"/>
              </a:rPr>
              <a:t>(</a:t>
            </a:r>
            <a:r>
              <a:rPr lang="es-ES" sz="1100" dirty="0" err="1">
                <a:latin typeface="Arial" panose="020B0604020202020204" pitchFamily="34" charset="0"/>
                <a:cs typeface="Arial" panose="020B0604020202020204" pitchFamily="34" charset="0"/>
              </a:rPr>
              <a:t>Don´t</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hesitate</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to</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aks</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questions</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on</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things</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you</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don´t</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understand</a:t>
            </a:r>
            <a:r>
              <a:rPr lang="es-ES" sz="1100" dirty="0">
                <a:latin typeface="Arial" panose="020B0604020202020204" pitchFamily="34" charset="0"/>
                <a:cs typeface="Arial" panose="020B0604020202020204" pitchFamily="34" charset="0"/>
              </a:rPr>
              <a:t>). </a:t>
            </a:r>
          </a:p>
          <a:p>
            <a:pPr marL="257175" indent="-257175" algn="just">
              <a:lnSpc>
                <a:spcPct val="160000"/>
              </a:lnSpc>
              <a:spcAft>
                <a:spcPts val="600"/>
              </a:spcAft>
              <a:buFont typeface="Wingdings" panose="05000000000000000000" pitchFamily="2" charset="2"/>
              <a:buChar char="ü"/>
            </a:pPr>
            <a:r>
              <a:rPr lang="es-MX" sz="1400" dirty="0">
                <a:solidFill>
                  <a:srgbClr val="202124"/>
                </a:solidFill>
                <a:latin typeface="arial" panose="020B0604020202020204" pitchFamily="34" charset="0"/>
              </a:rPr>
              <a:t>Listen and </a:t>
            </a:r>
            <a:r>
              <a:rPr lang="es-MX" sz="1400" dirty="0" err="1">
                <a:solidFill>
                  <a:srgbClr val="202124"/>
                </a:solidFill>
                <a:latin typeface="arial" panose="020B0604020202020204" pitchFamily="34" charset="0"/>
              </a:rPr>
              <a:t>follow</a:t>
            </a:r>
            <a:r>
              <a:rPr lang="es-MX" sz="1400" dirty="0">
                <a:solidFill>
                  <a:srgbClr val="202124"/>
                </a:solidFill>
                <a:latin typeface="arial" panose="020B0604020202020204" pitchFamily="34" charset="0"/>
              </a:rPr>
              <a:t> </a:t>
            </a:r>
            <a:r>
              <a:rPr lang="es-MX" sz="1400" dirty="0" err="1">
                <a:solidFill>
                  <a:srgbClr val="202124"/>
                </a:solidFill>
                <a:latin typeface="arial" panose="020B0604020202020204" pitchFamily="34" charset="0"/>
              </a:rPr>
              <a:t>directions</a:t>
            </a:r>
            <a:r>
              <a:rPr lang="es-MX" sz="1400" dirty="0">
                <a:solidFill>
                  <a:srgbClr val="202124"/>
                </a:solidFill>
                <a:latin typeface="arial" panose="020B0604020202020204" pitchFamily="34" charset="0"/>
              </a:rPr>
              <a:t>.</a:t>
            </a:r>
            <a:endParaRPr lang="es-ES" sz="1400" dirty="0">
              <a:latin typeface="Arial" panose="020B0604020202020204" pitchFamily="34" charset="0"/>
              <a:cs typeface="Arial" panose="020B0604020202020204" pitchFamily="34" charset="0"/>
            </a:endParaRPr>
          </a:p>
          <a:p>
            <a:pPr marL="257175" indent="-257175" algn="just">
              <a:lnSpc>
                <a:spcPct val="160000"/>
              </a:lnSpc>
              <a:spcAft>
                <a:spcPts val="600"/>
              </a:spcAft>
              <a:buFont typeface="Wingdings" panose="05000000000000000000" pitchFamily="2" charset="2"/>
              <a:buChar char="ü"/>
            </a:pPr>
            <a:r>
              <a:rPr lang="es-ES" sz="1400" dirty="0" err="1">
                <a:latin typeface="Arial" panose="020B0604020202020204" pitchFamily="34" charset="0"/>
                <a:cs typeface="Arial" panose="020B0604020202020204" pitchFamily="34" charset="0"/>
              </a:rPr>
              <a:t>Check</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always</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your</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inbox</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for</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any</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announcement</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from</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your</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teacher</a:t>
            </a:r>
            <a:r>
              <a:rPr lang="es-ES" sz="1400" dirty="0">
                <a:latin typeface="Arial" panose="020B0604020202020204" pitchFamily="34" charset="0"/>
                <a:cs typeface="Arial" panose="020B0604020202020204" pitchFamily="34" charset="0"/>
              </a:rPr>
              <a:t>.</a:t>
            </a:r>
          </a:p>
          <a:p>
            <a:pPr marL="257175" indent="-257175" algn="just">
              <a:lnSpc>
                <a:spcPct val="160000"/>
              </a:lnSpc>
              <a:spcAft>
                <a:spcPts val="600"/>
              </a:spcAft>
              <a:buFont typeface="Wingdings" panose="05000000000000000000" pitchFamily="2" charset="2"/>
              <a:buChar char="ü"/>
            </a:pPr>
            <a:r>
              <a:rPr lang="es-ES" sz="1400" dirty="0" err="1">
                <a:latin typeface="Arial" panose="020B0604020202020204" pitchFamily="34" charset="0"/>
                <a:cs typeface="Arial" panose="020B0604020202020204" pitchFamily="34" charset="0"/>
              </a:rPr>
              <a:t>Submit</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homework</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on</a:t>
            </a:r>
            <a:r>
              <a:rPr lang="es-ES" sz="1400" dirty="0">
                <a:latin typeface="Arial" panose="020B0604020202020204" pitchFamily="34" charset="0"/>
                <a:cs typeface="Arial" panose="020B0604020202020204" pitchFamily="34" charset="0"/>
              </a:rPr>
              <a:t> time.</a:t>
            </a:r>
          </a:p>
          <a:p>
            <a:pPr marL="257175" indent="-257175" algn="just">
              <a:lnSpc>
                <a:spcPct val="160000"/>
              </a:lnSpc>
              <a:spcAft>
                <a:spcPts val="600"/>
              </a:spcAft>
              <a:buFont typeface="Wingdings" panose="05000000000000000000" pitchFamily="2" charset="2"/>
              <a:buChar char="ü"/>
            </a:pPr>
            <a:r>
              <a:rPr lang="es-ES" sz="1400" dirty="0">
                <a:latin typeface="Arial" panose="020B0604020202020204" pitchFamily="34" charset="0"/>
                <a:cs typeface="Arial" panose="020B0604020202020204" pitchFamily="34" charset="0"/>
              </a:rPr>
              <a:t>Do </a:t>
            </a:r>
            <a:r>
              <a:rPr lang="es-ES" sz="1400" dirty="0" err="1">
                <a:latin typeface="Arial" panose="020B0604020202020204" pitchFamily="34" charset="0"/>
                <a:cs typeface="Arial" panose="020B0604020202020204" pitchFamily="34" charset="0"/>
              </a:rPr>
              <a:t>not</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eat</a:t>
            </a:r>
            <a:r>
              <a:rPr lang="es-ES" sz="1400" dirty="0">
                <a:latin typeface="Arial" panose="020B0604020202020204" pitchFamily="34" charset="0"/>
                <a:cs typeface="Arial" panose="020B0604020202020204" pitchFamily="34" charset="0"/>
              </a:rPr>
              <a:t> in </a:t>
            </a:r>
            <a:r>
              <a:rPr lang="es-ES" sz="1400" dirty="0" err="1">
                <a:latin typeface="Arial" panose="020B0604020202020204" pitchFamily="34" charset="0"/>
                <a:cs typeface="Arial" panose="020B0604020202020204" pitchFamily="34" charset="0"/>
              </a:rPr>
              <a:t>class</a:t>
            </a:r>
            <a:r>
              <a:rPr lang="es-ES" sz="1400" dirty="0">
                <a:latin typeface="Arial" panose="020B0604020202020204" pitchFamily="34" charset="0"/>
                <a:cs typeface="Arial" panose="020B0604020202020204" pitchFamily="34" charset="0"/>
              </a:rPr>
              <a:t>. </a:t>
            </a:r>
          </a:p>
        </p:txBody>
      </p:sp>
      <p:sp>
        <p:nvSpPr>
          <p:cNvPr id="5" name="Rectángulo 4"/>
          <p:cNvSpPr/>
          <p:nvPr/>
        </p:nvSpPr>
        <p:spPr>
          <a:xfrm>
            <a:off x="4454165" y="4751870"/>
            <a:ext cx="6110319" cy="1575881"/>
          </a:xfrm>
          <a:prstGeom prst="rect">
            <a:avLst/>
          </a:prstGeom>
        </p:spPr>
        <p:txBody>
          <a:bodyPr wrap="square">
            <a:spAutoFit/>
          </a:bodyPr>
          <a:lstStyle/>
          <a:p>
            <a:pPr marL="214313" indent="-214313" algn="just">
              <a:lnSpc>
                <a:spcPct val="150000"/>
              </a:lnSpc>
              <a:spcAft>
                <a:spcPts val="600"/>
              </a:spcAft>
              <a:buFont typeface="Wingdings 2" panose="05020102010507070707" pitchFamily="18" charset="2"/>
              <a:buChar char=""/>
            </a:pPr>
            <a:r>
              <a:rPr lang="en-US" sz="1400" dirty="0">
                <a:solidFill>
                  <a:prstClr val="black"/>
                </a:solidFill>
                <a:latin typeface="Arial" panose="020B0604020202020204" pitchFamily="34" charset="0"/>
                <a:cs typeface="Arial" panose="020B0604020202020204" pitchFamily="34" charset="0"/>
              </a:rPr>
              <a:t>Arrive late or miss the class.</a:t>
            </a:r>
          </a:p>
          <a:p>
            <a:pPr marL="214313" indent="-214313" algn="just">
              <a:lnSpc>
                <a:spcPct val="150000"/>
              </a:lnSpc>
              <a:spcAft>
                <a:spcPts val="600"/>
              </a:spcAft>
              <a:buFont typeface="Wingdings 2" panose="05020102010507070707" pitchFamily="18" charset="2"/>
              <a:buChar char=""/>
            </a:pPr>
            <a:r>
              <a:rPr lang="en-US" sz="1400" dirty="0">
                <a:solidFill>
                  <a:prstClr val="black"/>
                </a:solidFill>
                <a:latin typeface="Arial" panose="020B0604020202020204" pitchFamily="34" charset="0"/>
                <a:cs typeface="Arial" panose="020B0604020202020204" pitchFamily="34" charset="0"/>
              </a:rPr>
              <a:t>Sleep during a class.</a:t>
            </a:r>
          </a:p>
          <a:p>
            <a:pPr marL="214313" indent="-214313" algn="just">
              <a:lnSpc>
                <a:spcPct val="150000"/>
              </a:lnSpc>
              <a:spcAft>
                <a:spcPts val="600"/>
              </a:spcAft>
              <a:buFont typeface="Wingdings 2" panose="05020102010507070707" pitchFamily="18" charset="2"/>
              <a:buChar char=""/>
            </a:pPr>
            <a:r>
              <a:rPr lang="en-US" sz="1400" dirty="0">
                <a:solidFill>
                  <a:prstClr val="black"/>
                </a:solidFill>
                <a:latin typeface="Arial" panose="020B0604020202020204" pitchFamily="34" charset="0"/>
                <a:cs typeface="Arial" panose="020B0604020202020204" pitchFamily="34" charset="0"/>
              </a:rPr>
              <a:t>Read or do anything during class which is not related to class activities.</a:t>
            </a:r>
          </a:p>
          <a:p>
            <a:pPr marL="214313" indent="-214313" algn="just">
              <a:lnSpc>
                <a:spcPct val="150000"/>
              </a:lnSpc>
              <a:spcAft>
                <a:spcPts val="600"/>
              </a:spcAft>
              <a:buFont typeface="Wingdings 2" panose="05020102010507070707" pitchFamily="18" charset="2"/>
              <a:buChar char=""/>
            </a:pPr>
            <a:r>
              <a:rPr lang="en-US" sz="1400" dirty="0">
                <a:solidFill>
                  <a:prstClr val="black"/>
                </a:solidFill>
                <a:latin typeface="Arial" panose="020B0604020202020204" pitchFamily="34" charset="0"/>
                <a:cs typeface="Arial" panose="020B0604020202020204" pitchFamily="34" charset="0"/>
              </a:rPr>
              <a:t>Disrespect teacher or classmates during the class.</a:t>
            </a:r>
          </a:p>
        </p:txBody>
      </p:sp>
      <p:sp>
        <p:nvSpPr>
          <p:cNvPr id="6" name="Rectángulo 5"/>
          <p:cNvSpPr/>
          <p:nvPr/>
        </p:nvSpPr>
        <p:spPr>
          <a:xfrm>
            <a:off x="4234021" y="4444093"/>
            <a:ext cx="4928905" cy="307777"/>
          </a:xfrm>
          <a:prstGeom prst="rect">
            <a:avLst/>
          </a:prstGeom>
        </p:spPr>
        <p:txBody>
          <a:bodyPr wrap="square">
            <a:spAutoFit/>
          </a:bodyPr>
          <a:lstStyle/>
          <a:p>
            <a:pPr lvl="0" algn="ctr"/>
            <a:r>
              <a:rPr lang="en-US" sz="1400" b="1" dirty="0">
                <a:solidFill>
                  <a:prstClr val="black"/>
                </a:solidFill>
                <a:latin typeface="Arial" panose="020B0604020202020204" pitchFamily="34" charset="0"/>
                <a:cs typeface="Arial" panose="020B0604020202020204" pitchFamily="34" charset="0"/>
              </a:rPr>
              <a:t>Class participation grade will be affected if you:</a:t>
            </a:r>
          </a:p>
        </p:txBody>
      </p:sp>
      <p:sp>
        <p:nvSpPr>
          <p:cNvPr id="9" name="1 Título"/>
          <p:cNvSpPr txBox="1">
            <a:spLocks/>
          </p:cNvSpPr>
          <p:nvPr/>
        </p:nvSpPr>
        <p:spPr>
          <a:xfrm>
            <a:off x="1646829" y="114953"/>
            <a:ext cx="3475284" cy="5089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50" b="1" dirty="0" err="1">
                <a:solidFill>
                  <a:schemeClr val="tx2">
                    <a:lumMod val="60000"/>
                    <a:lumOff val="40000"/>
                  </a:schemeClr>
                </a:solidFill>
                <a:latin typeface="Comic Sans MS" panose="030F0702030302020204" pitchFamily="66" charset="0"/>
              </a:rPr>
              <a:t>Course</a:t>
            </a:r>
            <a:r>
              <a:rPr lang="es-MX" sz="4050" b="1" dirty="0">
                <a:solidFill>
                  <a:schemeClr val="tx2">
                    <a:lumMod val="60000"/>
                    <a:lumOff val="40000"/>
                  </a:schemeClr>
                </a:solidFill>
                <a:latin typeface="Comic Sans MS" panose="030F0702030302020204" pitchFamily="66" charset="0"/>
              </a:rPr>
              <a:t> rules</a:t>
            </a:r>
          </a:p>
        </p:txBody>
      </p:sp>
      <p:pic>
        <p:nvPicPr>
          <p:cNvPr id="11" name="Picture 2" descr="5 สิ่งอย่าทำ...ในการสอนภาษาอังกฤษในเด็กทุกเพศทุกวัย - English Gang">
            <a:extLst>
              <a:ext uri="{FF2B5EF4-FFF2-40B4-BE49-F238E27FC236}">
                <a16:creationId xmlns:a16="http://schemas.microsoft.com/office/drawing/2014/main" id="{F03653E3-750C-4B6E-AD13-D40CCB0B64F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28" t="7047" r="55660" b="1677"/>
          <a:stretch/>
        </p:blipFill>
        <p:spPr bwMode="auto">
          <a:xfrm>
            <a:off x="2231879" y="860096"/>
            <a:ext cx="1514901" cy="26049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5 สิ่งอย่าทำ...ในการสอนภาษาอังกฤษในเด็กทุกเพศทุกวัย - English Gang">
            <a:extLst>
              <a:ext uri="{FF2B5EF4-FFF2-40B4-BE49-F238E27FC236}">
                <a16:creationId xmlns:a16="http://schemas.microsoft.com/office/drawing/2014/main" id="{C60EBD38-94E1-4E74-88D6-F1B0979B3CB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88" t="8522" r="4613" b="3354"/>
          <a:stretch/>
        </p:blipFill>
        <p:spPr bwMode="auto">
          <a:xfrm>
            <a:off x="2205086" y="4071072"/>
            <a:ext cx="1564175" cy="25400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61 imágenes de Respect others icon - Imágenes, fotos y vectores de stock |  Shutterstock">
            <a:extLst>
              <a:ext uri="{FF2B5EF4-FFF2-40B4-BE49-F238E27FC236}">
                <a16:creationId xmlns:a16="http://schemas.microsoft.com/office/drawing/2014/main" id="{3A9608DE-118E-46B0-871C-838C7B1610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70" t="8325" r="6831" b="16958"/>
          <a:stretch/>
        </p:blipFill>
        <p:spPr bwMode="auto">
          <a:xfrm>
            <a:off x="8140931" y="530250"/>
            <a:ext cx="2182013" cy="158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5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2095166" y="990592"/>
            <a:ext cx="9502063" cy="57960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es-MX" sz="1600" b="1" dirty="0">
                <a:latin typeface="Arial" panose="020B0604020202020204" pitchFamily="34" charset="0"/>
                <a:cs typeface="Arial" panose="020B0604020202020204" pitchFamily="34" charset="0"/>
              </a:rPr>
              <a:t>Material: </a:t>
            </a:r>
            <a:r>
              <a:rPr lang="en-US" sz="1600" dirty="0">
                <a:latin typeface="Arial" panose="020B0604020202020204" pitchFamily="34" charset="0"/>
                <a:cs typeface="Arial" panose="020B0604020202020204" pitchFamily="34" charset="0"/>
              </a:rPr>
              <a:t>Bring complete material (books, notebook, others) to every session. </a:t>
            </a:r>
            <a:r>
              <a:rPr lang="en-US" sz="1600" b="1" dirty="0">
                <a:latin typeface="Arial" panose="020B0604020202020204" pitchFamily="34" charset="0"/>
                <a:cs typeface="Arial" panose="020B0604020202020204" pitchFamily="34" charset="0"/>
              </a:rPr>
              <a:t>Compulsory.</a:t>
            </a:r>
          </a:p>
          <a:p>
            <a:pPr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Work: </a:t>
            </a:r>
            <a:r>
              <a:rPr lang="en-US" sz="1600" dirty="0">
                <a:latin typeface="Arial" panose="020B0604020202020204" pitchFamily="34" charset="0"/>
                <a:cs typeface="Arial" panose="020B0604020202020204" pitchFamily="34" charset="0"/>
              </a:rPr>
              <a:t>Study and review the lesson everyday at home. It is your responsibility to turn in homework assignments on time. Homework, classwork, assignments or projects turned in after the established due date (*NO more than one week after), will be accepted if the students submits an exculpatory evidence signed by the Academic Vice-Principal, </a:t>
            </a:r>
            <a:r>
              <a:rPr lang="en-US" sz="1600" b="1" dirty="0">
                <a:latin typeface="Arial" panose="020B0604020202020204" pitchFamily="34" charset="0"/>
                <a:cs typeface="Arial" panose="020B0604020202020204" pitchFamily="34" charset="0"/>
              </a:rPr>
              <a:t>the maximum passing grade will be  6.</a:t>
            </a:r>
          </a:p>
          <a:p>
            <a:pPr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Attendance: </a:t>
            </a:r>
            <a:r>
              <a:rPr lang="en-US" sz="1600" dirty="0">
                <a:latin typeface="Arial" panose="020B0604020202020204" pitchFamily="34" charset="0"/>
                <a:cs typeface="Arial" panose="020B0604020202020204" pitchFamily="34" charset="0"/>
              </a:rPr>
              <a:t>The student </a:t>
            </a:r>
            <a:r>
              <a:rPr lang="en-US" sz="1600" b="1" dirty="0">
                <a:latin typeface="Arial" panose="020B0604020202020204" pitchFamily="34" charset="0"/>
                <a:cs typeface="Arial" panose="020B0604020202020204" pitchFamily="34" charset="0"/>
              </a:rPr>
              <a:t>must attend 85% </a:t>
            </a:r>
            <a:r>
              <a:rPr lang="en-US" sz="1600" dirty="0">
                <a:latin typeface="Arial" panose="020B0604020202020204" pitchFamily="34" charset="0"/>
                <a:cs typeface="Arial" panose="020B0604020202020204" pitchFamily="34" charset="0"/>
              </a:rPr>
              <a:t>of class time hours in accordance with “</a:t>
            </a:r>
            <a:r>
              <a:rPr lang="en-US" sz="1600" dirty="0" err="1">
                <a:latin typeface="Arial" panose="020B0604020202020204" pitchFamily="34" charset="0"/>
                <a:cs typeface="Arial" panose="020B0604020202020204" pitchFamily="34" charset="0"/>
              </a:rPr>
              <a:t>Normas</a:t>
            </a:r>
            <a:r>
              <a:rPr lang="en-US" sz="1600" dirty="0">
                <a:latin typeface="Arial" panose="020B0604020202020204" pitchFamily="34" charset="0"/>
                <a:cs typeface="Arial" panose="020B0604020202020204" pitchFamily="34" charset="0"/>
              </a:rPr>
              <a:t> de Control Escolar”. Arriving to class 5 minutes after the class schedule, results in a time delay, and 10 minutes after, results in an absence. Leaving classroom early counts as an absence too. It's the students</a:t>
            </a:r>
            <a:r>
              <a:rPr lang="en-US" sz="1600" dirty="0">
                <a:solidFill>
                  <a:prstClr val="black"/>
                </a:solidFill>
                <a:latin typeface="Arial" panose="020B0604020202020204" pitchFamily="34" charset="0"/>
                <a:cs typeface="Arial" panose="020B0604020202020204" pitchFamily="34" charset="0"/>
              </a:rPr>
              <a:t> responsibility to find out the homework assigned when absent. </a:t>
            </a:r>
          </a:p>
          <a:p>
            <a:pPr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Behavior</a:t>
            </a:r>
            <a:r>
              <a:rPr lang="en-US" sz="1600" dirty="0">
                <a:latin typeface="Arial" panose="020B0604020202020204" pitchFamily="34" charset="0"/>
                <a:cs typeface="Arial" panose="020B0604020202020204" pitchFamily="34" charset="0"/>
              </a:rPr>
              <a:t>: Eating and performing activities not related to the English class (cell phones, leaving the classroom, buying and selling) is </a:t>
            </a:r>
            <a:r>
              <a:rPr lang="en-US" sz="1600" u="sng" dirty="0">
                <a:latin typeface="Arial" panose="020B0604020202020204" pitchFamily="34" charset="0"/>
                <a:cs typeface="Arial" panose="020B0604020202020204" pitchFamily="34" charset="0"/>
              </a:rPr>
              <a:t>not permitted </a:t>
            </a:r>
            <a:r>
              <a:rPr lang="en-US" sz="1600" dirty="0">
                <a:latin typeface="Arial" panose="020B0604020202020204" pitchFamily="34" charset="0"/>
                <a:cs typeface="Arial" panose="020B0604020202020204" pitchFamily="34" charset="0"/>
              </a:rPr>
              <a:t>in the classroom.</a:t>
            </a:r>
          </a:p>
          <a:p>
            <a:pPr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Grading: </a:t>
            </a:r>
            <a:r>
              <a:rPr lang="en-US" sz="1600" dirty="0">
                <a:latin typeface="Arial" panose="020B0604020202020204" pitchFamily="34" charset="0"/>
                <a:cs typeface="Arial" panose="020B0604020202020204" pitchFamily="34" charset="0"/>
              </a:rPr>
              <a:t>The course grade will depend on tests’, speeches and class and homework participation’s </a:t>
            </a:r>
            <a:r>
              <a:rPr lang="en-US" sz="1600" b="1" dirty="0">
                <a:latin typeface="Arial" panose="020B0604020202020204" pitchFamily="34" charset="0"/>
                <a:cs typeface="Arial" panose="020B0604020202020204" pitchFamily="34" charset="0"/>
              </a:rPr>
              <a:t>performance. </a:t>
            </a:r>
            <a:r>
              <a:rPr lang="en-US" sz="1600" dirty="0">
                <a:latin typeface="Arial" panose="020B0604020202020204" pitchFamily="34" charset="0"/>
                <a:cs typeface="Arial" panose="020B0604020202020204" pitchFamily="34" charset="0"/>
              </a:rPr>
              <a:t>This means that if a student is not in class for this work, he or she will receive a grade of 0 for the missed work.</a:t>
            </a:r>
          </a:p>
        </p:txBody>
      </p:sp>
      <p:pic>
        <p:nvPicPr>
          <p:cNvPr id="10" name="Imagen 10">
            <a:extLst>
              <a:ext uri="{FF2B5EF4-FFF2-40B4-BE49-F238E27FC236}">
                <a16:creationId xmlns:a16="http://schemas.microsoft.com/office/drawing/2014/main" id="{8AD72F82-8C57-49D6-9991-46D0996FD381}"/>
              </a:ext>
            </a:extLst>
          </p:cNvPr>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102320" y="89827"/>
            <a:ext cx="905776" cy="1125748"/>
          </a:xfrm>
          <a:prstGeom prst="rect">
            <a:avLst/>
          </a:prstGeom>
          <a:noFill/>
        </p:spPr>
      </p:pic>
      <p:sp>
        <p:nvSpPr>
          <p:cNvPr id="11" name="1 Título">
            <a:extLst>
              <a:ext uri="{FF2B5EF4-FFF2-40B4-BE49-F238E27FC236}">
                <a16:creationId xmlns:a16="http://schemas.microsoft.com/office/drawing/2014/main" id="{44937038-0409-4A4A-B58D-89DAFD66FC26}"/>
              </a:ext>
            </a:extLst>
          </p:cNvPr>
          <p:cNvSpPr txBox="1">
            <a:spLocks/>
          </p:cNvSpPr>
          <p:nvPr/>
        </p:nvSpPr>
        <p:spPr>
          <a:xfrm>
            <a:off x="3170785" y="250654"/>
            <a:ext cx="2976927" cy="7763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951" b="1" dirty="0" err="1">
                <a:solidFill>
                  <a:srgbClr val="4473D0"/>
                </a:solidFill>
                <a:latin typeface="Arial" panose="020B0604020202020204" pitchFamily="34" charset="0"/>
                <a:cs typeface="Arial" panose="020B0604020202020204" pitchFamily="34" charset="0"/>
              </a:rPr>
              <a:t>Course</a:t>
            </a:r>
            <a:endParaRPr lang="es-MX" sz="4951" b="1" dirty="0">
              <a:solidFill>
                <a:srgbClr val="4473D0"/>
              </a:solidFill>
              <a:latin typeface="Arial" panose="020B0604020202020204" pitchFamily="34" charset="0"/>
              <a:cs typeface="Arial" panose="020B0604020202020204" pitchFamily="34" charset="0"/>
            </a:endParaRPr>
          </a:p>
        </p:txBody>
      </p:sp>
      <p:pic>
        <p:nvPicPr>
          <p:cNvPr id="12" name="Picture 2" descr="Policies - IAR - Institute of Advanced Research">
            <a:extLst>
              <a:ext uri="{FF2B5EF4-FFF2-40B4-BE49-F238E27FC236}">
                <a16:creationId xmlns:a16="http://schemas.microsoft.com/office/drawing/2014/main" id="{FB59AAA1-368D-4DD5-B12E-EDDF430A108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3270" y="71338"/>
            <a:ext cx="2504430" cy="994175"/>
          </a:xfrm>
          <a:prstGeom prst="rect">
            <a:avLst/>
          </a:prstGeom>
          <a:noFill/>
          <a:extLst>
            <a:ext uri="{909E8E84-426E-40DD-AFC4-6F175D3DCCD1}">
              <a14:hiddenFill xmlns:a14="http://schemas.microsoft.com/office/drawing/2010/main">
                <a:solidFill>
                  <a:srgbClr val="FFFFFF"/>
                </a:solidFill>
              </a14:hiddenFill>
            </a:ext>
          </a:extLst>
        </p:spPr>
      </p:pic>
      <p:sp>
        <p:nvSpPr>
          <p:cNvPr id="16" name="1 Rectángulo">
            <a:extLst>
              <a:ext uri="{FF2B5EF4-FFF2-40B4-BE49-F238E27FC236}">
                <a16:creationId xmlns:a16="http://schemas.microsoft.com/office/drawing/2014/main" id="{003189E4-9688-18D8-0375-27610A54FF6E}"/>
              </a:ext>
            </a:extLst>
          </p:cNvPr>
          <p:cNvSpPr/>
          <p:nvPr/>
        </p:nvSpPr>
        <p:spPr>
          <a:xfrm>
            <a:off x="326906" y="4409926"/>
            <a:ext cx="1519147" cy="1600438"/>
          </a:xfrm>
          <a:prstGeom prst="rect">
            <a:avLst/>
          </a:prstGeom>
          <a:solidFill>
            <a:srgbClr val="FFDF57"/>
          </a:solidFill>
        </p:spPr>
        <p:txBody>
          <a:bodyPr wrap="square">
            <a:spAutoFit/>
          </a:bodyPr>
          <a:lstStyle/>
          <a:p>
            <a:pPr lvl="0" algn="ctr"/>
            <a:r>
              <a:rPr lang="en-US" sz="1400" b="1" dirty="0">
                <a:solidFill>
                  <a:prstClr val="black"/>
                </a:solidFill>
                <a:latin typeface="Arial" panose="020B0604020202020204" pitchFamily="34" charset="0"/>
                <a:cs typeface="Arial" panose="020B0604020202020204" pitchFamily="34" charset="0"/>
              </a:rPr>
              <a:t>Class participation grade will be affected if you do not follow the rules.</a:t>
            </a:r>
          </a:p>
          <a:p>
            <a:pPr lvl="0" algn="ctr"/>
            <a:endParaRPr lang="es-ES" sz="1400" dirty="0"/>
          </a:p>
        </p:txBody>
      </p:sp>
      <p:pic>
        <p:nvPicPr>
          <p:cNvPr id="1038" name="Picture 14" descr="Pencil Character Is Pointing Stock Photo - Download Image Now - Cartoon,  Pencil, Artist - iStock">
            <a:extLst>
              <a:ext uri="{FF2B5EF4-FFF2-40B4-BE49-F238E27FC236}">
                <a16:creationId xmlns:a16="http://schemas.microsoft.com/office/drawing/2014/main" id="{F0602558-3E88-6BFB-2A67-47A251261FD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80" t="7507" r="3121" b="8225"/>
          <a:stretch/>
        </p:blipFill>
        <p:spPr bwMode="auto">
          <a:xfrm>
            <a:off x="379562" y="1215575"/>
            <a:ext cx="2190037" cy="3052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portant – Bethune Academy">
            <a:extLst>
              <a:ext uri="{FF2B5EF4-FFF2-40B4-BE49-F238E27FC236}">
                <a16:creationId xmlns:a16="http://schemas.microsoft.com/office/drawing/2014/main" id="{63EEBC39-684C-4117-992F-AAE4210F810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07250">
            <a:off x="10487229" y="7243"/>
            <a:ext cx="1353826" cy="144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63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EF02EB9-BEAE-49C9-854B-6BED01F57701}"/>
              </a:ext>
            </a:extLst>
          </p:cNvPr>
          <p:cNvSpPr txBox="1"/>
          <p:nvPr/>
        </p:nvSpPr>
        <p:spPr>
          <a:xfrm>
            <a:off x="604911" y="1107826"/>
            <a:ext cx="10850879" cy="5647700"/>
          </a:xfrm>
          <a:prstGeom prst="rect">
            <a:avLst/>
          </a:prstGeom>
          <a:noFill/>
        </p:spPr>
        <p:txBody>
          <a:bodyPr wrap="square">
            <a:spAutoFit/>
          </a:bodyPr>
          <a:lstStyle/>
          <a:p>
            <a:pPr marL="285750" indent="-285750">
              <a:buFont typeface="Wingdings" panose="05000000000000000000" pitchFamily="2" charset="2"/>
              <a:buChar char="ü"/>
            </a:pPr>
            <a:r>
              <a:rPr lang="en-US" sz="1900" dirty="0">
                <a:solidFill>
                  <a:srgbClr val="202124"/>
                </a:solidFill>
                <a:latin typeface="Arial" panose="020B0604020202020204" pitchFamily="34" charset="0"/>
                <a:cs typeface="Arial" panose="020B0604020202020204" pitchFamily="34" charset="0"/>
              </a:rPr>
              <a:t>Participations, homework, projects and exams (written and oral) are </a:t>
            </a:r>
            <a:r>
              <a:rPr lang="en-US" sz="1900" b="1" dirty="0">
                <a:solidFill>
                  <a:srgbClr val="202124"/>
                </a:solidFill>
                <a:latin typeface="Arial" panose="020B0604020202020204" pitchFamily="34" charset="0"/>
                <a:cs typeface="Arial" panose="020B0604020202020204" pitchFamily="34" charset="0"/>
              </a:rPr>
              <a:t>mandatory elements of the evaluation criteria </a:t>
            </a:r>
            <a:r>
              <a:rPr lang="en-US" sz="1900" dirty="0">
                <a:solidFill>
                  <a:srgbClr val="202124"/>
                </a:solidFill>
                <a:latin typeface="Arial" panose="020B0604020202020204" pitchFamily="34" charset="0"/>
                <a:cs typeface="Arial" panose="020B0604020202020204" pitchFamily="34" charset="0"/>
              </a:rPr>
              <a:t>in this course, as they testify the effectiveness of teaching and learning.</a:t>
            </a:r>
          </a:p>
          <a:p>
            <a:pPr marL="285750" indent="-285750">
              <a:buFont typeface="Wingdings" panose="05000000000000000000" pitchFamily="2" charset="2"/>
              <a:buChar char="ü"/>
            </a:pPr>
            <a:endParaRPr lang="en-US" sz="1900" dirty="0">
              <a:solidFill>
                <a:srgbClr val="202124"/>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900" b="1" dirty="0">
                <a:solidFill>
                  <a:srgbClr val="202124"/>
                </a:solidFill>
                <a:latin typeface="Arial" panose="020B0604020202020204" pitchFamily="34" charset="0"/>
                <a:cs typeface="Arial" panose="020B0604020202020204" pitchFamily="34" charset="0"/>
              </a:rPr>
              <a:t>Exams</a:t>
            </a:r>
            <a:r>
              <a:rPr lang="en-US" sz="1900" dirty="0">
                <a:solidFill>
                  <a:srgbClr val="202124"/>
                </a:solidFill>
                <a:latin typeface="Arial" panose="020B0604020202020204" pitchFamily="34" charset="0"/>
                <a:cs typeface="Arial" panose="020B0604020202020204" pitchFamily="34" charset="0"/>
              </a:rPr>
              <a:t> will be held according to the </a:t>
            </a:r>
            <a:r>
              <a:rPr lang="en-US" sz="1900" b="1" dirty="0">
                <a:solidFill>
                  <a:srgbClr val="202124"/>
                </a:solidFill>
                <a:latin typeface="Arial" panose="020B0604020202020204" pitchFamily="34" charset="0"/>
                <a:cs typeface="Arial" panose="020B0604020202020204" pitchFamily="34" charset="0"/>
              </a:rPr>
              <a:t>unit calendar</a:t>
            </a:r>
            <a:r>
              <a:rPr lang="en-US" sz="1900" dirty="0">
                <a:solidFill>
                  <a:srgbClr val="202124"/>
                </a:solidFill>
                <a:latin typeface="Arial" panose="020B0604020202020204" pitchFamily="34" charset="0"/>
                <a:cs typeface="Arial" panose="020B0604020202020204" pitchFamily="34" charset="0"/>
              </a:rPr>
              <a:t>. They will be carried out </a:t>
            </a:r>
            <a:r>
              <a:rPr lang="en-US" sz="1900" b="1" dirty="0">
                <a:solidFill>
                  <a:srgbClr val="202124"/>
                </a:solidFill>
                <a:latin typeface="Arial" panose="020B0604020202020204" pitchFamily="34" charset="0"/>
                <a:cs typeface="Arial" panose="020B0604020202020204" pitchFamily="34" charset="0"/>
              </a:rPr>
              <a:t>in person </a:t>
            </a:r>
            <a:r>
              <a:rPr lang="en-US" sz="1900" dirty="0">
                <a:solidFill>
                  <a:srgbClr val="202124"/>
                </a:solidFill>
                <a:latin typeface="Arial" panose="020B0604020202020204" pitchFamily="34" charset="0"/>
                <a:cs typeface="Arial" panose="020B0604020202020204" pitchFamily="34" charset="0"/>
              </a:rPr>
              <a:t>at the institution and at times strictly included within the school calendar. In the event that, the student does not take the exam, they must submit an exculpatory evidence signed by the Academic Vice-Principal, which endorses taking the exam at a later immediate date.</a:t>
            </a:r>
          </a:p>
          <a:p>
            <a:endParaRPr lang="es-MX" sz="1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900" b="1" dirty="0">
                <a:latin typeface="Arial" panose="020B0604020202020204" pitchFamily="34" charset="0"/>
                <a:cs typeface="Arial" panose="020B0604020202020204" pitchFamily="34" charset="0"/>
              </a:rPr>
              <a:t>The student will pass </a:t>
            </a:r>
            <a:r>
              <a:rPr lang="en-US" sz="1900" dirty="0">
                <a:latin typeface="Arial" panose="020B0604020202020204" pitchFamily="34" charset="0"/>
                <a:cs typeface="Arial" panose="020B0604020202020204" pitchFamily="34" charset="0"/>
              </a:rPr>
              <a:t>the subject when he obtains a performance level of </a:t>
            </a:r>
            <a:r>
              <a:rPr lang="en-US" sz="1900" b="1" dirty="0">
                <a:latin typeface="Arial" panose="020B0604020202020204" pitchFamily="34" charset="0"/>
                <a:cs typeface="Arial" panose="020B0604020202020204" pitchFamily="34" charset="0"/>
              </a:rPr>
              <a:t>6</a:t>
            </a:r>
            <a:r>
              <a:rPr lang="en-US" sz="1900" dirty="0">
                <a:latin typeface="Arial" panose="020B0604020202020204" pitchFamily="34" charset="0"/>
                <a:cs typeface="Arial" panose="020B0604020202020204" pitchFamily="34" charset="0"/>
              </a:rPr>
              <a:t> in the </a:t>
            </a:r>
            <a:r>
              <a:rPr lang="en-US" sz="1900" b="1" dirty="0">
                <a:latin typeface="Arial" panose="020B0604020202020204" pitchFamily="34" charset="0"/>
                <a:cs typeface="Arial" panose="020B0604020202020204" pitchFamily="34" charset="0"/>
              </a:rPr>
              <a:t>global evaluation</a:t>
            </a:r>
            <a:r>
              <a:rPr lang="en-US" sz="1900" dirty="0">
                <a:latin typeface="Arial" panose="020B0604020202020204" pitchFamily="34" charset="0"/>
                <a:cs typeface="Arial" panose="020B0604020202020204" pitchFamily="34" charset="0"/>
              </a:rPr>
              <a:t>.</a:t>
            </a:r>
          </a:p>
          <a:p>
            <a:endParaRPr lang="en-US" sz="1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900" b="1" dirty="0">
                <a:latin typeface="Arial" panose="020B0604020202020204" pitchFamily="34" charset="0"/>
                <a:cs typeface="Arial" panose="020B0604020202020204" pitchFamily="34" charset="0"/>
              </a:rPr>
              <a:t>The student who demonstrates to have acquired  the knowledge and skills </a:t>
            </a:r>
            <a:r>
              <a:rPr lang="en-US" sz="1900" dirty="0">
                <a:latin typeface="Arial" panose="020B0604020202020204" pitchFamily="34" charset="0"/>
                <a:cs typeface="Arial" panose="020B0604020202020204" pitchFamily="34" charset="0"/>
              </a:rPr>
              <a:t>for each of the three semester units, through participation (speaking in English at all times), homework and classwork completion, excellent performance in projects, unit exams grades of 95 or over, in addition to 0 absences, </a:t>
            </a:r>
            <a:r>
              <a:rPr lang="en-US" sz="1900" b="1" dirty="0">
                <a:latin typeface="Arial" panose="020B0604020202020204" pitchFamily="34" charset="0"/>
                <a:cs typeface="Arial" panose="020B0604020202020204" pitchFamily="34" charset="0"/>
              </a:rPr>
              <a:t>may be exempted </a:t>
            </a:r>
            <a:r>
              <a:rPr lang="en-US" sz="1900" dirty="0">
                <a:latin typeface="Arial" panose="020B0604020202020204" pitchFamily="34" charset="0"/>
                <a:cs typeface="Arial" panose="020B0604020202020204" pitchFamily="34" charset="0"/>
              </a:rPr>
              <a:t>from taking the Final evaluation exam at the teacher's discretion.</a:t>
            </a:r>
          </a:p>
          <a:p>
            <a:pPr marL="285750" indent="-285750">
              <a:buFont typeface="Wingdings" panose="05000000000000000000" pitchFamily="2" charset="2"/>
              <a:buChar char="ü"/>
            </a:pPr>
            <a:endParaRPr lang="en-US" sz="1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900" dirty="0">
                <a:latin typeface="Arial" panose="020B0604020202020204" pitchFamily="34" charset="0"/>
                <a:cs typeface="Arial" panose="020B0604020202020204" pitchFamily="34" charset="0"/>
              </a:rPr>
              <a:t>If the student </a:t>
            </a:r>
            <a:r>
              <a:rPr lang="en-US" sz="1900" b="1" dirty="0">
                <a:latin typeface="Arial" panose="020B0604020202020204" pitchFamily="34" charset="0"/>
                <a:cs typeface="Arial" panose="020B0604020202020204" pitchFamily="34" charset="0"/>
              </a:rPr>
              <a:t>does not show knowledge and skills </a:t>
            </a:r>
            <a:r>
              <a:rPr lang="en-US" sz="1900" dirty="0">
                <a:latin typeface="Arial" panose="020B0604020202020204" pitchFamily="34" charset="0"/>
                <a:cs typeface="Arial" panose="020B0604020202020204" pitchFamily="34" charset="0"/>
              </a:rPr>
              <a:t>through the unit, he/she will obtain a </a:t>
            </a:r>
            <a:r>
              <a:rPr lang="en-US" sz="1900" b="1" dirty="0">
                <a:latin typeface="Arial" panose="020B0604020202020204" pitchFamily="34" charset="0"/>
                <a:cs typeface="Arial" panose="020B0604020202020204" pitchFamily="34" charset="0"/>
              </a:rPr>
              <a:t>failing grade of 5 (five) </a:t>
            </a:r>
            <a:r>
              <a:rPr lang="en-US" sz="1900" dirty="0">
                <a:latin typeface="Arial" panose="020B0604020202020204" pitchFamily="34" charset="0"/>
                <a:cs typeface="Arial" panose="020B0604020202020204" pitchFamily="34" charset="0"/>
              </a:rPr>
              <a:t>in the unit, which means: course not accredited.</a:t>
            </a:r>
          </a:p>
        </p:txBody>
      </p:sp>
      <p:pic>
        <p:nvPicPr>
          <p:cNvPr id="12" name="Imagen 10">
            <a:extLst>
              <a:ext uri="{FF2B5EF4-FFF2-40B4-BE49-F238E27FC236}">
                <a16:creationId xmlns:a16="http://schemas.microsoft.com/office/drawing/2014/main" id="{702B3DC5-2E46-4285-8605-15EF1F39DA6D}"/>
              </a:ext>
            </a:extLst>
          </p:cNvPr>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05118" y="85506"/>
            <a:ext cx="802978" cy="994175"/>
          </a:xfrm>
          <a:prstGeom prst="rect">
            <a:avLst/>
          </a:prstGeom>
          <a:noFill/>
        </p:spPr>
      </p:pic>
      <p:sp>
        <p:nvSpPr>
          <p:cNvPr id="13" name="1 Título">
            <a:extLst>
              <a:ext uri="{FF2B5EF4-FFF2-40B4-BE49-F238E27FC236}">
                <a16:creationId xmlns:a16="http://schemas.microsoft.com/office/drawing/2014/main" id="{A502F65A-73BF-4A37-9D4E-006CDAB0327D}"/>
              </a:ext>
            </a:extLst>
          </p:cNvPr>
          <p:cNvSpPr txBox="1">
            <a:spLocks/>
          </p:cNvSpPr>
          <p:nvPr/>
        </p:nvSpPr>
        <p:spPr>
          <a:xfrm>
            <a:off x="3170785" y="250654"/>
            <a:ext cx="2976927" cy="7763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951" b="1" dirty="0" err="1">
                <a:solidFill>
                  <a:srgbClr val="4473D0"/>
                </a:solidFill>
                <a:latin typeface="Arial" panose="020B0604020202020204" pitchFamily="34" charset="0"/>
                <a:cs typeface="Arial" panose="020B0604020202020204" pitchFamily="34" charset="0"/>
              </a:rPr>
              <a:t>Course</a:t>
            </a:r>
            <a:endParaRPr lang="es-MX" sz="4951" b="1" dirty="0">
              <a:solidFill>
                <a:srgbClr val="4473D0"/>
              </a:solidFill>
              <a:latin typeface="Arial" panose="020B0604020202020204" pitchFamily="34" charset="0"/>
              <a:cs typeface="Arial" panose="020B0604020202020204" pitchFamily="34" charset="0"/>
            </a:endParaRPr>
          </a:p>
        </p:txBody>
      </p:sp>
      <p:pic>
        <p:nvPicPr>
          <p:cNvPr id="14" name="Picture 2" descr="Policies - IAR - Institute of Advanced Research">
            <a:extLst>
              <a:ext uri="{FF2B5EF4-FFF2-40B4-BE49-F238E27FC236}">
                <a16:creationId xmlns:a16="http://schemas.microsoft.com/office/drawing/2014/main" id="{B3E5C646-7CD7-4C32-88F5-9F8B6ED9DB9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3270" y="71338"/>
            <a:ext cx="2504430" cy="994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portant – Bethune Academy">
            <a:extLst>
              <a:ext uri="{FF2B5EF4-FFF2-40B4-BE49-F238E27FC236}">
                <a16:creationId xmlns:a16="http://schemas.microsoft.com/office/drawing/2014/main" id="{2471AC5E-1CCE-4B98-85D1-3A4DB495DBE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8084" y="25500"/>
            <a:ext cx="632140" cy="62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031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colección de diseño de personajes de mascota de dibujos animados de lata de  soda 6793294 Vector en Vecteezy">
            <a:extLst>
              <a:ext uri="{FF2B5EF4-FFF2-40B4-BE49-F238E27FC236}">
                <a16:creationId xmlns:a16="http://schemas.microsoft.com/office/drawing/2014/main" id="{78EF3873-B6D2-4DB3-B3B8-E32FA9D26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799" t="24512" r="7531" b="23097"/>
          <a:stretch/>
        </p:blipFill>
        <p:spPr bwMode="auto">
          <a:xfrm>
            <a:off x="0" y="240283"/>
            <a:ext cx="6899564" cy="652156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3D2826D-8269-4C37-8CE7-7F66988C3DEC}"/>
              </a:ext>
            </a:extLst>
          </p:cNvPr>
          <p:cNvSpPr txBox="1"/>
          <p:nvPr/>
        </p:nvSpPr>
        <p:spPr>
          <a:xfrm>
            <a:off x="4018429" y="2448730"/>
            <a:ext cx="2244436" cy="3293209"/>
          </a:xfrm>
          <a:prstGeom prst="rect">
            <a:avLst/>
          </a:prstGeom>
          <a:noFill/>
        </p:spPr>
        <p:txBody>
          <a:bodyPr wrap="square" rtlCol="0">
            <a:spAutoFit/>
          </a:bodyPr>
          <a:lstStyle/>
          <a:p>
            <a:r>
              <a:rPr lang="es-MX" sz="4000" b="1" dirty="0" err="1">
                <a:solidFill>
                  <a:srgbClr val="C00000"/>
                </a:solidFill>
                <a:latin typeface="Century Schoolbook" panose="02040604050505020304" pitchFamily="18" charset="0"/>
              </a:rPr>
              <a:t>Success</a:t>
            </a:r>
            <a:r>
              <a:rPr lang="es-MX" sz="4000" dirty="0">
                <a:latin typeface="Century Schoolbook" panose="02040604050505020304" pitchFamily="18" charset="0"/>
              </a:rPr>
              <a:t> comes in a </a:t>
            </a:r>
            <a:r>
              <a:rPr lang="es-MX" sz="4400" b="1" dirty="0">
                <a:solidFill>
                  <a:srgbClr val="C00000"/>
                </a:solidFill>
                <a:latin typeface="Century Schoolbook" panose="02040604050505020304" pitchFamily="18" charset="0"/>
              </a:rPr>
              <a:t>can</a:t>
            </a:r>
            <a:r>
              <a:rPr lang="es-MX" sz="4000" dirty="0">
                <a:latin typeface="Century Schoolbook" panose="02040604050505020304" pitchFamily="18" charset="0"/>
              </a:rPr>
              <a:t> </a:t>
            </a:r>
            <a:r>
              <a:rPr lang="es-MX" sz="4000" dirty="0" err="1">
                <a:latin typeface="Century Schoolbook" panose="02040604050505020304" pitchFamily="18" charset="0"/>
              </a:rPr>
              <a:t>not</a:t>
            </a:r>
            <a:r>
              <a:rPr lang="es-MX" sz="4000" dirty="0">
                <a:latin typeface="Century Schoolbook" panose="02040604050505020304" pitchFamily="18" charset="0"/>
              </a:rPr>
              <a:t> a </a:t>
            </a:r>
            <a:r>
              <a:rPr lang="es-MX" sz="4400" b="1" dirty="0" err="1">
                <a:solidFill>
                  <a:srgbClr val="C00000"/>
                </a:solidFill>
                <a:latin typeface="Century Schoolbook" panose="02040604050505020304" pitchFamily="18" charset="0"/>
              </a:rPr>
              <a:t>can´t</a:t>
            </a:r>
            <a:endParaRPr lang="es-MX" sz="4000" b="1" dirty="0">
              <a:solidFill>
                <a:srgbClr val="C00000"/>
              </a:solidFill>
              <a:latin typeface="Century Schoolbook" panose="02040604050505020304" pitchFamily="18" charset="0"/>
            </a:endParaRPr>
          </a:p>
        </p:txBody>
      </p:sp>
      <p:sp>
        <p:nvSpPr>
          <p:cNvPr id="4" name="CuadroTexto 3">
            <a:extLst>
              <a:ext uri="{FF2B5EF4-FFF2-40B4-BE49-F238E27FC236}">
                <a16:creationId xmlns:a16="http://schemas.microsoft.com/office/drawing/2014/main" id="{4E368D22-C18C-A083-9074-072E55427A04}"/>
              </a:ext>
            </a:extLst>
          </p:cNvPr>
          <p:cNvSpPr txBox="1"/>
          <p:nvPr/>
        </p:nvSpPr>
        <p:spPr>
          <a:xfrm>
            <a:off x="6937663" y="526033"/>
            <a:ext cx="5054311" cy="5615704"/>
          </a:xfrm>
          <a:prstGeom prst="rect">
            <a:avLst/>
          </a:prstGeom>
          <a:noFill/>
        </p:spPr>
        <p:txBody>
          <a:bodyPr wrap="square">
            <a:spAutoFit/>
          </a:bodyPr>
          <a:lstStyle/>
          <a:p>
            <a:pPr>
              <a:lnSpc>
                <a:spcPct val="150000"/>
              </a:lnSpc>
              <a:buFont typeface="Wingdings" panose="05000000000000000000" pitchFamily="2" charset="2"/>
              <a:buChar char="ü"/>
            </a:pPr>
            <a:r>
              <a:rPr lang="en-US" sz="2200" dirty="0">
                <a:solidFill>
                  <a:srgbClr val="C00000"/>
                </a:solidFill>
                <a:latin typeface="Arial" panose="020B0604020202020204" pitchFamily="34" charset="0"/>
                <a:cs typeface="Arial" panose="020B0604020202020204" pitchFamily="34" charset="0"/>
              </a:rPr>
              <a:t>All students </a:t>
            </a:r>
            <a:r>
              <a:rPr lang="en-US" sz="2200" dirty="0">
                <a:latin typeface="Arial" panose="020B0604020202020204" pitchFamily="34" charset="0"/>
                <a:cs typeface="Arial" panose="020B0604020202020204" pitchFamily="34" charset="0"/>
              </a:rPr>
              <a:t>at all ages </a:t>
            </a:r>
            <a:r>
              <a:rPr lang="en-US" sz="2200" dirty="0">
                <a:solidFill>
                  <a:srgbClr val="C00000"/>
                </a:solidFill>
                <a:latin typeface="Arial" panose="020B0604020202020204" pitchFamily="34" charset="0"/>
                <a:cs typeface="Arial" panose="020B0604020202020204" pitchFamily="34" charset="0"/>
              </a:rPr>
              <a:t>are capable </a:t>
            </a:r>
            <a:r>
              <a:rPr lang="en-US" sz="2200" dirty="0">
                <a:latin typeface="Arial" panose="020B0604020202020204" pitchFamily="34" charset="0"/>
                <a:cs typeface="Arial" panose="020B0604020202020204" pitchFamily="34" charset="0"/>
              </a:rPr>
              <a:t>to learn a second language.</a:t>
            </a:r>
          </a:p>
          <a:p>
            <a:pPr>
              <a:lnSpc>
                <a:spcPct val="150000"/>
              </a:lnSpc>
              <a:buFont typeface="Wingdings" panose="05000000000000000000" pitchFamily="2" charset="2"/>
              <a:buChar char="ü"/>
            </a:pPr>
            <a:r>
              <a:rPr lang="en-US" sz="2200" dirty="0">
                <a:solidFill>
                  <a:srgbClr val="C00000"/>
                </a:solidFill>
                <a:latin typeface="Arial" panose="020B0604020202020204" pitchFamily="34" charset="0"/>
                <a:cs typeface="Arial" panose="020B0604020202020204" pitchFamily="34" charset="0"/>
              </a:rPr>
              <a:t>Respect</a:t>
            </a:r>
            <a:r>
              <a:rPr lang="en-US" sz="2200" dirty="0">
                <a:latin typeface="Arial" panose="020B0604020202020204" pitchFamily="34" charset="0"/>
                <a:cs typeface="Arial" panose="020B0604020202020204" pitchFamily="34" charset="0"/>
              </a:rPr>
              <a:t> is a key to a healthy learning environment.</a:t>
            </a:r>
          </a:p>
          <a:p>
            <a:pPr>
              <a:lnSpc>
                <a:spcPct val="150000"/>
              </a:lnSpc>
              <a:buFont typeface="Wingdings" panose="05000000000000000000" pitchFamily="2" charset="2"/>
              <a:buChar char="ü"/>
            </a:pPr>
            <a:r>
              <a:rPr lang="en-US" sz="2200" dirty="0">
                <a:solidFill>
                  <a:srgbClr val="C00000"/>
                </a:solidFill>
                <a:latin typeface="Arial" panose="020B0604020202020204" pitchFamily="34" charset="0"/>
                <a:cs typeface="Arial" panose="020B0604020202020204" pitchFamily="34" charset="0"/>
              </a:rPr>
              <a:t>Learning depends </a:t>
            </a:r>
            <a:r>
              <a:rPr lang="en-US" sz="2200" dirty="0">
                <a:latin typeface="Arial" panose="020B0604020202020204" pitchFamily="34" charset="0"/>
                <a:cs typeface="Arial" panose="020B0604020202020204" pitchFamily="34" charset="0"/>
              </a:rPr>
              <a:t>on the </a:t>
            </a:r>
            <a:r>
              <a:rPr lang="en-US" sz="2200" dirty="0">
                <a:solidFill>
                  <a:srgbClr val="C00000"/>
                </a:solidFill>
                <a:latin typeface="Arial" panose="020B0604020202020204" pitchFamily="34" charset="0"/>
                <a:cs typeface="Arial" panose="020B0604020202020204" pitchFamily="34" charset="0"/>
              </a:rPr>
              <a:t>attitude</a:t>
            </a:r>
            <a:r>
              <a:rPr lang="en-US" sz="2200" dirty="0">
                <a:latin typeface="Arial" panose="020B0604020202020204" pitchFamily="34" charset="0"/>
                <a:cs typeface="Arial" panose="020B0604020202020204" pitchFamily="34" charset="0"/>
              </a:rPr>
              <a:t>, the passion for, the time and concentration quality spent on the language practice.</a:t>
            </a:r>
          </a:p>
          <a:p>
            <a:pPr>
              <a:lnSpc>
                <a:spcPct val="150000"/>
              </a:lnSpc>
              <a:buFont typeface="Wingdings" panose="05000000000000000000" pitchFamily="2" charset="2"/>
              <a:buChar char="ü"/>
            </a:pPr>
            <a:r>
              <a:rPr lang="en-US" sz="2200" dirty="0">
                <a:solidFill>
                  <a:srgbClr val="C00000"/>
                </a:solidFill>
                <a:latin typeface="Arial" panose="020B0604020202020204" pitchFamily="34" charset="0"/>
                <a:cs typeface="Arial" panose="020B0604020202020204" pitchFamily="34" charset="0"/>
              </a:rPr>
              <a:t>Connecting words </a:t>
            </a:r>
            <a:r>
              <a:rPr lang="en-US" sz="2200" dirty="0">
                <a:latin typeface="Arial" panose="020B0604020202020204" pitchFamily="34" charset="0"/>
                <a:cs typeface="Arial" panose="020B0604020202020204" pitchFamily="34" charset="0"/>
              </a:rPr>
              <a:t>and ideas helps language acquisition.</a:t>
            </a:r>
          </a:p>
          <a:p>
            <a:pPr>
              <a:lnSpc>
                <a:spcPct val="150000"/>
              </a:lnSpc>
              <a:buFont typeface="Wingdings" panose="05000000000000000000" pitchFamily="2" charset="2"/>
              <a:buChar char="ü"/>
            </a:pPr>
            <a:r>
              <a:rPr lang="en-US" sz="2200" dirty="0">
                <a:solidFill>
                  <a:srgbClr val="C00000"/>
                </a:solidFill>
                <a:latin typeface="Arial" panose="020B0604020202020204" pitchFamily="34" charset="0"/>
                <a:cs typeface="Arial" panose="020B0604020202020204" pitchFamily="34" charset="0"/>
              </a:rPr>
              <a:t>Technology</a:t>
            </a:r>
            <a:r>
              <a:rPr lang="en-US" sz="2200" dirty="0">
                <a:latin typeface="Arial" panose="020B0604020202020204" pitchFamily="34" charset="0"/>
                <a:cs typeface="Arial" panose="020B0604020202020204" pitchFamily="34" charset="0"/>
              </a:rPr>
              <a:t> use is very helpful.</a:t>
            </a:r>
          </a:p>
          <a:p>
            <a:pPr>
              <a:lnSpc>
                <a:spcPct val="150000"/>
              </a:lnSpc>
              <a:buFont typeface="Wingdings" panose="05000000000000000000" pitchFamily="2" charset="2"/>
              <a:buChar char="ü"/>
            </a:pPr>
            <a:r>
              <a:rPr lang="en-US" sz="2200" dirty="0">
                <a:solidFill>
                  <a:srgbClr val="C00000"/>
                </a:solidFill>
                <a:latin typeface="Arial" panose="020B0604020202020204" pitchFamily="34" charset="0"/>
                <a:cs typeface="Arial" panose="020B0604020202020204" pitchFamily="34" charset="0"/>
              </a:rPr>
              <a:t>Don´t be afraid </a:t>
            </a:r>
            <a:r>
              <a:rPr lang="en-US" sz="2200" dirty="0">
                <a:latin typeface="Arial" panose="020B0604020202020204" pitchFamily="34" charset="0"/>
                <a:cs typeface="Arial" panose="020B0604020202020204" pitchFamily="34" charset="0"/>
              </a:rPr>
              <a:t>of making mistakes</a:t>
            </a:r>
          </a:p>
        </p:txBody>
      </p:sp>
    </p:spTree>
    <p:extLst>
      <p:ext uri="{BB962C8B-B14F-4D97-AF65-F5344CB8AC3E}">
        <p14:creationId xmlns:p14="http://schemas.microsoft.com/office/powerpoint/2010/main" val="4140682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2954FDA-3743-2235-1DC6-1C77CC3B8F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pic>
        <p:nvPicPr>
          <p:cNvPr id="6" name="Picture 8" descr="http://t3.gstatic.com/images?q=tbn:ANd9GcQhNalRX0_UN1_bdjF9Kmq0TDZirc6RoPjBhcmL5inLKVSEd_7W">
            <a:extLst>
              <a:ext uri="{FF2B5EF4-FFF2-40B4-BE49-F238E27FC236}">
                <a16:creationId xmlns:a16="http://schemas.microsoft.com/office/drawing/2014/main" id="{EB307584-1B57-6864-1676-94538C3A65E5}"/>
              </a:ext>
            </a:extLst>
          </p:cNvPr>
          <p:cNvPicPr>
            <a:picLocks noChangeAspect="1" noChangeArrowheads="1"/>
          </p:cNvPicPr>
          <p:nvPr/>
        </p:nvPicPr>
        <p:blipFill>
          <a:blip r:embed="rId2" cstate="print"/>
          <a:srcRect/>
          <a:stretch>
            <a:fillRect/>
          </a:stretch>
        </p:blipFill>
        <p:spPr bwMode="auto">
          <a:xfrm>
            <a:off x="1" y="73453"/>
            <a:ext cx="12192000" cy="6648022"/>
          </a:xfrm>
          <a:prstGeom prst="rect">
            <a:avLst/>
          </a:prstGeom>
          <a:noFill/>
        </p:spPr>
      </p:pic>
    </p:spTree>
    <p:extLst>
      <p:ext uri="{BB962C8B-B14F-4D97-AF65-F5344CB8AC3E}">
        <p14:creationId xmlns:p14="http://schemas.microsoft.com/office/powerpoint/2010/main" val="201712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6B26BA91-6960-51B3-A934-8EEECBF9CC3E}"/>
              </a:ext>
            </a:extLst>
          </p:cNvPr>
          <p:cNvSpPr txBox="1">
            <a:spLocks/>
          </p:cNvSpPr>
          <p:nvPr/>
        </p:nvSpPr>
        <p:spPr>
          <a:xfrm>
            <a:off x="2779640" y="4329629"/>
            <a:ext cx="6858000" cy="4174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1800" dirty="0">
              <a:solidFill>
                <a:srgbClr val="990099"/>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30D5E9F-94E4-0D6B-55EE-7D085B28F02A}"/>
              </a:ext>
            </a:extLst>
          </p:cNvPr>
          <p:cNvPicPr/>
          <p:nvPr/>
        </p:nvPicPr>
        <p:blipFill rotWithShape="1">
          <a:blip r:embed="rId2">
            <a:extLst>
              <a:ext uri="{28A0092B-C50C-407E-A947-70E740481C1C}">
                <a14:useLocalDpi xmlns:a14="http://schemas.microsoft.com/office/drawing/2010/main" val="0"/>
              </a:ext>
            </a:extLst>
          </a:blip>
          <a:srcRect l="16340"/>
          <a:stretch/>
        </p:blipFill>
        <p:spPr bwMode="auto">
          <a:xfrm>
            <a:off x="1643921" y="182692"/>
            <a:ext cx="1918744" cy="2185754"/>
          </a:xfrm>
          <a:prstGeom prst="rect">
            <a:avLst/>
          </a:prstGeom>
          <a:noFill/>
        </p:spPr>
      </p:pic>
      <p:sp>
        <p:nvSpPr>
          <p:cNvPr id="8" name="CuadroTexto 7">
            <a:extLst>
              <a:ext uri="{FF2B5EF4-FFF2-40B4-BE49-F238E27FC236}">
                <a16:creationId xmlns:a16="http://schemas.microsoft.com/office/drawing/2014/main" id="{4B11A5B4-EF1B-EA3F-64E2-E11409661C97}"/>
              </a:ext>
            </a:extLst>
          </p:cNvPr>
          <p:cNvSpPr txBox="1"/>
          <p:nvPr/>
        </p:nvSpPr>
        <p:spPr>
          <a:xfrm>
            <a:off x="1674481" y="2776521"/>
            <a:ext cx="8867642" cy="646331"/>
          </a:xfrm>
          <a:prstGeom prst="rect">
            <a:avLst/>
          </a:prstGeom>
          <a:noFill/>
        </p:spPr>
        <p:txBody>
          <a:bodyPr wrap="square">
            <a:spAutoFit/>
          </a:bodyPr>
          <a:lstStyle/>
          <a:p>
            <a:pPr algn="ctr"/>
            <a:r>
              <a:rPr lang="es-MX" sz="3600" b="1" dirty="0" err="1">
                <a:solidFill>
                  <a:schemeClr val="tx2">
                    <a:lumMod val="60000"/>
                    <a:lumOff val="40000"/>
                  </a:schemeClr>
                </a:solidFill>
                <a:latin typeface="Arial" panose="020B0604020202020204" pitchFamily="34" charset="0"/>
                <a:cs typeface="Arial" panose="020B0604020202020204" pitchFamily="34" charset="0"/>
              </a:rPr>
              <a:t>Building</a:t>
            </a:r>
            <a:r>
              <a:rPr lang="es-MX" sz="3600" b="1" dirty="0">
                <a:solidFill>
                  <a:schemeClr val="tx2">
                    <a:lumMod val="60000"/>
                    <a:lumOff val="40000"/>
                  </a:schemeClr>
                </a:solidFill>
                <a:latin typeface="Arial" panose="020B0604020202020204" pitchFamily="34" charset="0"/>
                <a:cs typeface="Arial" panose="020B0604020202020204" pitchFamily="34" charset="0"/>
              </a:rPr>
              <a:t> </a:t>
            </a:r>
            <a:r>
              <a:rPr lang="es-MX" sz="3600" b="1" dirty="0" err="1">
                <a:solidFill>
                  <a:schemeClr val="tx2">
                    <a:lumMod val="60000"/>
                    <a:lumOff val="40000"/>
                  </a:schemeClr>
                </a:solidFill>
                <a:latin typeface="Arial" panose="020B0604020202020204" pitchFamily="34" charset="0"/>
                <a:cs typeface="Arial" panose="020B0604020202020204" pitchFamily="34" charset="0"/>
              </a:rPr>
              <a:t>Confidence</a:t>
            </a:r>
            <a:r>
              <a:rPr lang="es-MX" sz="3600" b="1" dirty="0">
                <a:solidFill>
                  <a:schemeClr val="tx2">
                    <a:lumMod val="60000"/>
                    <a:lumOff val="40000"/>
                  </a:schemeClr>
                </a:solidFill>
                <a:latin typeface="Arial" panose="020B0604020202020204" pitchFamily="34" charset="0"/>
                <a:cs typeface="Arial" panose="020B0604020202020204" pitchFamily="34" charset="0"/>
              </a:rPr>
              <a:t> in </a:t>
            </a:r>
            <a:r>
              <a:rPr lang="es-MX" sz="3600" b="1" dirty="0" err="1">
                <a:solidFill>
                  <a:schemeClr val="tx2">
                    <a:lumMod val="60000"/>
                    <a:lumOff val="40000"/>
                  </a:schemeClr>
                </a:solidFill>
                <a:latin typeface="Arial" panose="020B0604020202020204" pitchFamily="34" charset="0"/>
                <a:cs typeface="Arial" panose="020B0604020202020204" pitchFamily="34" charset="0"/>
              </a:rPr>
              <a:t>Communication</a:t>
            </a:r>
            <a:endParaRPr lang="es-MX" sz="3600" dirty="0"/>
          </a:p>
        </p:txBody>
      </p:sp>
      <p:sp>
        <p:nvSpPr>
          <p:cNvPr id="10" name="CuadroTexto 9">
            <a:extLst>
              <a:ext uri="{FF2B5EF4-FFF2-40B4-BE49-F238E27FC236}">
                <a16:creationId xmlns:a16="http://schemas.microsoft.com/office/drawing/2014/main" id="{3E7FA80A-F2B3-495E-02EE-82E1E7E45B22}"/>
              </a:ext>
            </a:extLst>
          </p:cNvPr>
          <p:cNvSpPr txBox="1"/>
          <p:nvPr/>
        </p:nvSpPr>
        <p:spPr>
          <a:xfrm>
            <a:off x="1524000" y="3706253"/>
            <a:ext cx="9326880" cy="450123"/>
          </a:xfrm>
          <a:prstGeom prst="rect">
            <a:avLst/>
          </a:prstGeom>
          <a:noFill/>
        </p:spPr>
        <p:txBody>
          <a:bodyPr wrap="square">
            <a:spAutoFit/>
          </a:bodyPr>
          <a:lstStyle/>
          <a:p>
            <a:r>
              <a:rPr lang="en-US" sz="2325" b="1" dirty="0">
                <a:solidFill>
                  <a:srgbClr val="990099"/>
                </a:solidFill>
                <a:latin typeface="Arial" panose="020B0604020202020204" pitchFamily="34" charset="0"/>
                <a:cs typeface="Arial" panose="020B0604020202020204" pitchFamily="34" charset="0"/>
              </a:rPr>
              <a:t>Teacher: MAYELA ALEJANDRA DEL CARMEN GAONA GARCIA</a:t>
            </a:r>
            <a:endParaRPr lang="es-ES" sz="2325" dirty="0">
              <a:solidFill>
                <a:srgbClr val="990099"/>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1E8A60BA-E40A-507C-797B-6E882D0B5C17}"/>
              </a:ext>
            </a:extLst>
          </p:cNvPr>
          <p:cNvSpPr txBox="1">
            <a:spLocks/>
          </p:cNvSpPr>
          <p:nvPr/>
        </p:nvSpPr>
        <p:spPr>
          <a:xfrm>
            <a:off x="2863889" y="633035"/>
            <a:ext cx="7699182" cy="29422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latin typeface="Arial" panose="020B0604020202020204" pitchFamily="34" charset="0"/>
                <a:cs typeface="Arial" panose="020B0604020202020204" pitchFamily="34" charset="0"/>
              </a:rPr>
              <a:t>Escuela Normal de Educación Preescolar</a:t>
            </a:r>
            <a:br>
              <a:rPr lang="es-ES" sz="3600" b="1" dirty="0"/>
            </a:br>
            <a:br>
              <a:rPr lang="es-ES" sz="3600" b="1" dirty="0"/>
            </a:br>
            <a:r>
              <a:rPr lang="es-ES" sz="6600" b="1" dirty="0">
                <a:solidFill>
                  <a:schemeClr val="tx2">
                    <a:lumMod val="60000"/>
                    <a:lumOff val="40000"/>
                  </a:schemeClr>
                </a:solidFill>
              </a:rPr>
              <a:t>English A2.2</a:t>
            </a:r>
            <a:br>
              <a:rPr lang="es-ES" sz="6600" b="1" dirty="0">
                <a:solidFill>
                  <a:schemeClr val="tx2">
                    <a:lumMod val="60000"/>
                    <a:lumOff val="40000"/>
                  </a:schemeClr>
                </a:solidFill>
              </a:rPr>
            </a:br>
            <a:endParaRPr lang="es-ES"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2" name="Google Shape;95;p2">
            <a:extLst>
              <a:ext uri="{FF2B5EF4-FFF2-40B4-BE49-F238E27FC236}">
                <a16:creationId xmlns:a16="http://schemas.microsoft.com/office/drawing/2014/main" id="{6DC7561E-3016-D497-E3AA-DBE3C97738D6}"/>
              </a:ext>
            </a:extLst>
          </p:cNvPr>
          <p:cNvSpPr/>
          <p:nvPr/>
        </p:nvSpPr>
        <p:spPr>
          <a:xfrm>
            <a:off x="271603" y="4274169"/>
            <a:ext cx="11570329"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i="0" u="none" strike="noStrike" cap="none" dirty="0" err="1">
                <a:solidFill>
                  <a:schemeClr val="dk1"/>
                </a:solidFill>
                <a:latin typeface="Arial"/>
                <a:ea typeface="Arial"/>
                <a:cs typeface="Arial"/>
                <a:sym typeface="Arial"/>
              </a:rPr>
              <a:t>Term</a:t>
            </a:r>
            <a:r>
              <a:rPr lang="es-MX" sz="2400" b="1" i="0" u="none" strike="noStrike" cap="none" dirty="0">
                <a:solidFill>
                  <a:schemeClr val="dk1"/>
                </a:solidFill>
                <a:latin typeface="Arial"/>
                <a:ea typeface="Arial"/>
                <a:cs typeface="Arial"/>
                <a:sym typeface="Arial"/>
              </a:rPr>
              <a:t> I</a:t>
            </a:r>
            <a:r>
              <a:rPr lang="es-MX" sz="2400" b="1" dirty="0">
                <a:solidFill>
                  <a:schemeClr val="dk1"/>
                </a:solidFill>
              </a:rPr>
              <a:t>I</a:t>
            </a:r>
            <a:endParaRPr sz="2400" dirty="0"/>
          </a:p>
          <a:p>
            <a:pPr marL="0" marR="0" lvl="0" indent="0" algn="ctr" rtl="0">
              <a:spcBef>
                <a:spcPts val="0"/>
              </a:spcBef>
              <a:spcAft>
                <a:spcPts val="0"/>
              </a:spcAft>
              <a:buNone/>
            </a:pPr>
            <a:r>
              <a:rPr lang="es-MX" sz="2400" b="1" i="0" u="none" strike="noStrike" cap="none" dirty="0" err="1">
                <a:solidFill>
                  <a:srgbClr val="000000"/>
                </a:solidFill>
                <a:latin typeface="Arial"/>
                <a:ea typeface="Arial"/>
                <a:cs typeface="Arial"/>
                <a:sym typeface="Arial"/>
              </a:rPr>
              <a:t>Number</a:t>
            </a:r>
            <a:r>
              <a:rPr lang="es-MX" sz="2400" b="1" i="0" u="none" strike="noStrike" cap="none" dirty="0">
                <a:solidFill>
                  <a:srgbClr val="000000"/>
                </a:solidFill>
                <a:latin typeface="Arial"/>
                <a:ea typeface="Arial"/>
                <a:cs typeface="Arial"/>
                <a:sym typeface="Arial"/>
              </a:rPr>
              <a:t> of </a:t>
            </a:r>
            <a:r>
              <a:rPr lang="es-MX" sz="2400" b="1" i="0" u="none" strike="noStrike" cap="none" dirty="0" err="1">
                <a:solidFill>
                  <a:srgbClr val="000000"/>
                </a:solidFill>
                <a:latin typeface="Arial"/>
                <a:ea typeface="Arial"/>
                <a:cs typeface="Arial"/>
                <a:sym typeface="Arial"/>
              </a:rPr>
              <a:t>hours</a:t>
            </a:r>
            <a:r>
              <a:rPr lang="es-MX" sz="2400" b="1" i="0" u="none" strike="noStrike" cap="none" dirty="0">
                <a:solidFill>
                  <a:srgbClr val="000000"/>
                </a:solidFill>
                <a:latin typeface="Arial"/>
                <a:ea typeface="Arial"/>
                <a:cs typeface="Arial"/>
                <a:sym typeface="Arial"/>
              </a:rPr>
              <a:t>/ </a:t>
            </a:r>
            <a:r>
              <a:rPr lang="es-MX" sz="2400" b="1" i="0" u="none" strike="noStrike" cap="none" dirty="0" err="1">
                <a:solidFill>
                  <a:srgbClr val="000000"/>
                </a:solidFill>
                <a:latin typeface="Arial"/>
                <a:ea typeface="Arial"/>
                <a:cs typeface="Arial"/>
                <a:sym typeface="Arial"/>
              </a:rPr>
              <a:t>Credits</a:t>
            </a:r>
            <a:r>
              <a:rPr lang="es-MX" sz="2400" b="1" i="0" u="none" strike="noStrike" cap="none" dirty="0">
                <a:solidFill>
                  <a:srgbClr val="000000"/>
                </a:solidFill>
                <a:latin typeface="Arial"/>
                <a:ea typeface="Arial"/>
                <a:cs typeface="Arial"/>
                <a:sym typeface="Arial"/>
              </a:rPr>
              <a:t>: </a:t>
            </a:r>
            <a:r>
              <a:rPr lang="es-MX" sz="2400" i="0" u="none" strike="noStrike" cap="none" dirty="0">
                <a:solidFill>
                  <a:prstClr val="black"/>
                </a:solidFill>
                <a:latin typeface="Arial" panose="020B0604020202020204" pitchFamily="34" charset="0"/>
                <a:ea typeface="Arial"/>
                <a:cs typeface="Arial" panose="020B0604020202020204" pitchFamily="34" charset="0"/>
                <a:sym typeface="Arial"/>
              </a:rPr>
              <a:t>6</a:t>
            </a:r>
            <a:r>
              <a:rPr lang="es-MX" altLang="es-ES" sz="2400" dirty="0">
                <a:solidFill>
                  <a:prstClr val="black"/>
                </a:solidFill>
                <a:latin typeface="Arial" panose="020B0604020202020204" pitchFamily="34" charset="0"/>
                <a:cs typeface="Arial" panose="020B0604020202020204" pitchFamily="34" charset="0"/>
              </a:rPr>
              <a:t>/ 6.75 </a:t>
            </a:r>
          </a:p>
          <a:p>
            <a:pPr marL="0" marR="0" lvl="0" indent="0" algn="ctr" rtl="0">
              <a:spcBef>
                <a:spcPts val="0"/>
              </a:spcBef>
              <a:spcAft>
                <a:spcPts val="0"/>
              </a:spcAft>
              <a:buNone/>
            </a:pPr>
            <a:r>
              <a:rPr lang="es-MX" sz="2400" b="1" i="0" u="none" strike="noStrike" cap="none" dirty="0" err="1">
                <a:solidFill>
                  <a:schemeClr val="dk1"/>
                </a:solidFill>
                <a:latin typeface="Arial"/>
                <a:ea typeface="Arial"/>
                <a:cs typeface="Arial"/>
                <a:sym typeface="Arial"/>
              </a:rPr>
              <a:t>Class</a:t>
            </a:r>
            <a:r>
              <a:rPr lang="es-MX" sz="2400" b="1" i="0" u="none" strike="noStrike" cap="none" dirty="0">
                <a:solidFill>
                  <a:schemeClr val="dk1"/>
                </a:solidFill>
                <a:latin typeface="Arial"/>
                <a:ea typeface="Arial"/>
                <a:cs typeface="Arial"/>
                <a:sym typeface="Arial"/>
              </a:rPr>
              <a:t> </a:t>
            </a:r>
            <a:r>
              <a:rPr lang="es-MX" sz="2400" b="1" i="0" u="none" strike="noStrike" cap="none" dirty="0" err="1">
                <a:solidFill>
                  <a:schemeClr val="dk1"/>
                </a:solidFill>
                <a:latin typeface="Arial"/>
                <a:ea typeface="Arial"/>
                <a:cs typeface="Arial"/>
                <a:sym typeface="Arial"/>
              </a:rPr>
              <a:t>schedule</a:t>
            </a:r>
            <a:r>
              <a:rPr lang="es-MX" sz="2400" b="1" i="0" u="none" strike="noStrike" cap="none" dirty="0">
                <a:solidFill>
                  <a:schemeClr val="dk1"/>
                </a:solidFill>
                <a:latin typeface="Arial"/>
                <a:ea typeface="Arial"/>
                <a:cs typeface="Arial"/>
                <a:sym typeface="Arial"/>
              </a:rPr>
              <a:t>:</a:t>
            </a:r>
            <a:r>
              <a:rPr lang="es-MX" b="1" i="0" u="none" strike="noStrike" cap="none" dirty="0">
                <a:solidFill>
                  <a:schemeClr val="dk1"/>
                </a:solidFill>
                <a:latin typeface="Arial"/>
                <a:ea typeface="Arial"/>
                <a:cs typeface="Arial"/>
                <a:sym typeface="Arial"/>
              </a:rPr>
              <a:t> </a:t>
            </a:r>
            <a:r>
              <a:rPr lang="es-MX" sz="1600" i="0" u="sng" strike="noStrike" cap="none" dirty="0" err="1">
                <a:latin typeface="Arial"/>
                <a:ea typeface="Arial"/>
                <a:cs typeface="Arial"/>
                <a:sym typeface="Arial"/>
              </a:rPr>
              <a:t>Monday</a:t>
            </a:r>
            <a:r>
              <a:rPr lang="es-MX" sz="1600" i="0" u="none" strike="noStrike" cap="none" dirty="0">
                <a:latin typeface="Arial"/>
                <a:ea typeface="Arial"/>
                <a:cs typeface="Arial"/>
                <a:sym typeface="Arial"/>
              </a:rPr>
              <a:t> 9:15 A.M. – 10:45 A.M.  </a:t>
            </a:r>
            <a:r>
              <a:rPr lang="es-MX" sz="1600" i="0" u="sng" strike="noStrike" cap="none" dirty="0" err="1">
                <a:latin typeface="Arial"/>
                <a:ea typeface="Arial"/>
                <a:cs typeface="Arial"/>
                <a:sym typeface="Arial"/>
              </a:rPr>
              <a:t>Tuesday</a:t>
            </a:r>
            <a:r>
              <a:rPr lang="es-MX" sz="1600" i="0" u="none" strike="noStrike" cap="none" dirty="0">
                <a:latin typeface="Arial"/>
                <a:ea typeface="Arial"/>
                <a:cs typeface="Arial"/>
                <a:sym typeface="Arial"/>
              </a:rPr>
              <a:t> 7:4</a:t>
            </a:r>
            <a:r>
              <a:rPr lang="es-MX" sz="1600" dirty="0">
                <a:latin typeface="Arial"/>
                <a:ea typeface="Arial"/>
                <a:cs typeface="Arial"/>
                <a:sym typeface="Arial"/>
              </a:rPr>
              <a:t>5</a:t>
            </a:r>
            <a:r>
              <a:rPr lang="es-MX" sz="1600" i="0" u="none" strike="noStrike" cap="none" dirty="0">
                <a:latin typeface="Arial"/>
                <a:ea typeface="Arial"/>
                <a:cs typeface="Arial"/>
                <a:sym typeface="Arial"/>
              </a:rPr>
              <a:t> A.M. – 9:15 A.M.  </a:t>
            </a:r>
            <a:r>
              <a:rPr lang="es-MX" sz="1600" i="0" u="sng" strike="noStrike" cap="none" dirty="0" err="1">
                <a:latin typeface="Arial"/>
                <a:ea typeface="Arial"/>
                <a:cs typeface="Arial"/>
                <a:sym typeface="Arial"/>
              </a:rPr>
              <a:t>Thrusday</a:t>
            </a:r>
            <a:r>
              <a:rPr lang="es-MX" sz="1600" i="0" u="none" strike="noStrike" cap="none" dirty="0">
                <a:latin typeface="Arial"/>
                <a:ea typeface="Arial"/>
                <a:cs typeface="Arial"/>
                <a:sym typeface="Arial"/>
              </a:rPr>
              <a:t> 11:00 A.M. – 12:30 </a:t>
            </a:r>
            <a:r>
              <a:rPr lang="es-MX" sz="1600" dirty="0">
                <a:latin typeface="Arial"/>
                <a:ea typeface="Arial"/>
                <a:cs typeface="Arial"/>
                <a:sym typeface="Arial"/>
              </a:rPr>
              <a:t>P</a:t>
            </a:r>
            <a:r>
              <a:rPr lang="es-MX" sz="1600" i="0" u="none" strike="noStrike" cap="none" dirty="0">
                <a:latin typeface="Arial"/>
                <a:ea typeface="Arial"/>
                <a:cs typeface="Arial"/>
                <a:sym typeface="Arial"/>
              </a:rPr>
              <a:t>.M. </a:t>
            </a:r>
            <a:endParaRPr lang="es-MX" sz="2000" i="0" u="none" strike="noStrike" cap="none" dirty="0">
              <a:latin typeface="Arial"/>
              <a:ea typeface="Arial"/>
              <a:cs typeface="Arial"/>
              <a:sym typeface="Arial"/>
            </a:endParaRPr>
          </a:p>
          <a:p>
            <a:pPr algn="ctr"/>
            <a:r>
              <a:rPr lang="es-MX" altLang="es-ES" sz="2000" b="1" dirty="0" err="1">
                <a:solidFill>
                  <a:prstClr val="black"/>
                </a:solidFill>
                <a:latin typeface="Arial" panose="020B0604020202020204" pitchFamily="34" charset="0"/>
                <a:cs typeface="Arial" panose="020B0604020202020204" pitchFamily="34" charset="0"/>
              </a:rPr>
              <a:t>Term</a:t>
            </a:r>
            <a:r>
              <a:rPr lang="es-MX" altLang="es-ES" sz="2000" b="1" dirty="0">
                <a:solidFill>
                  <a:prstClr val="black"/>
                </a:solidFill>
                <a:latin typeface="Arial" panose="020B0604020202020204" pitchFamily="34" charset="0"/>
                <a:cs typeface="Arial" panose="020B0604020202020204" pitchFamily="34" charset="0"/>
              </a:rPr>
              <a:t>: </a:t>
            </a:r>
            <a:r>
              <a:rPr lang="es-MX" altLang="es-ES" sz="2000" dirty="0">
                <a:solidFill>
                  <a:prstClr val="black"/>
                </a:solidFill>
                <a:latin typeface="Arial" panose="020B0604020202020204" pitchFamily="34" charset="0"/>
                <a:cs typeface="Arial" panose="020B0604020202020204" pitchFamily="34" charset="0"/>
              </a:rPr>
              <a:t> </a:t>
            </a:r>
            <a:r>
              <a:rPr lang="es-MX" altLang="es-ES" sz="2000" dirty="0" err="1">
                <a:solidFill>
                  <a:prstClr val="black"/>
                </a:solidFill>
                <a:latin typeface="Arial" panose="020B0604020202020204" pitchFamily="34" charset="0"/>
                <a:cs typeface="Arial" panose="020B0604020202020204" pitchFamily="34" charset="0"/>
              </a:rPr>
              <a:t>February</a:t>
            </a:r>
            <a:r>
              <a:rPr lang="es-MX" altLang="es-ES" sz="2000" dirty="0">
                <a:solidFill>
                  <a:prstClr val="black"/>
                </a:solidFill>
                <a:latin typeface="Arial" panose="020B0604020202020204" pitchFamily="34" charset="0"/>
                <a:cs typeface="Arial" panose="020B0604020202020204" pitchFamily="34" charset="0"/>
              </a:rPr>
              <a:t>-June 2024</a:t>
            </a:r>
          </a:p>
          <a:p>
            <a:pPr marL="0" marR="0" lvl="0" indent="0" algn="ctr" rtl="0">
              <a:spcBef>
                <a:spcPts val="0"/>
              </a:spcBef>
              <a:spcAft>
                <a:spcPts val="0"/>
              </a:spcAft>
              <a:buNone/>
            </a:pPr>
            <a:r>
              <a:rPr lang="es-MX" sz="2000" i="0" u="none" strike="noStrike" cap="none" dirty="0">
                <a:latin typeface="Arial"/>
                <a:ea typeface="Arial"/>
                <a:cs typeface="Arial"/>
                <a:sym typeface="Arial"/>
              </a:rPr>
              <a:t> </a:t>
            </a:r>
          </a:p>
        </p:txBody>
      </p:sp>
    </p:spTree>
    <p:extLst>
      <p:ext uri="{BB962C8B-B14F-4D97-AF65-F5344CB8AC3E}">
        <p14:creationId xmlns:p14="http://schemas.microsoft.com/office/powerpoint/2010/main" val="71020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571309" y="858302"/>
            <a:ext cx="1483379" cy="1458299"/>
          </a:xfrm>
          <a:prstGeom prst="rect">
            <a:avLst/>
          </a:prstGeom>
          <a:noFill/>
        </p:spPr>
      </p:pic>
      <p:sp>
        <p:nvSpPr>
          <p:cNvPr id="5" name="1 Título"/>
          <p:cNvSpPr>
            <a:spLocks noGrp="1"/>
          </p:cNvSpPr>
          <p:nvPr>
            <p:ph type="title"/>
          </p:nvPr>
        </p:nvSpPr>
        <p:spPr>
          <a:xfrm>
            <a:off x="2152650" y="1131094"/>
            <a:ext cx="7886700" cy="994172"/>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pic>
        <p:nvPicPr>
          <p:cNvPr id="4" name="Marcador de contenido 3"/>
          <p:cNvPicPr>
            <a:picLocks noGrp="1" noChangeAspect="1"/>
          </p:cNvPicPr>
          <p:nvPr>
            <p:ph idx="1"/>
          </p:nvPr>
        </p:nvPicPr>
        <p:blipFill rotWithShape="1">
          <a:blip r:embed="rId3"/>
          <a:srcRect l="25182" t="37283" r="25008" b="10812"/>
          <a:stretch/>
        </p:blipFill>
        <p:spPr>
          <a:xfrm>
            <a:off x="2718254" y="1879480"/>
            <a:ext cx="7034411" cy="4121270"/>
          </a:xfrm>
          <a:prstGeom prst="rect">
            <a:avLst/>
          </a:prstGeom>
        </p:spPr>
      </p:pic>
      <p:sp>
        <p:nvSpPr>
          <p:cNvPr id="3" name="2 Flecha izquierda"/>
          <p:cNvSpPr/>
          <p:nvPr/>
        </p:nvSpPr>
        <p:spPr>
          <a:xfrm>
            <a:off x="9382686" y="4135970"/>
            <a:ext cx="1186132" cy="685800"/>
          </a:xfrm>
          <a:prstGeom prst="leftArrow">
            <a:avLst/>
          </a:prstGeom>
          <a:solidFill>
            <a:srgbClr val="7030A0"/>
          </a:solidFill>
          <a:ln>
            <a:solidFill>
              <a:srgbClr val="BC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262886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5" name="2 Flecha izquierda">
            <a:extLst>
              <a:ext uri="{FF2B5EF4-FFF2-40B4-BE49-F238E27FC236}">
                <a16:creationId xmlns:a16="http://schemas.microsoft.com/office/drawing/2014/main" id="{7AAF5AF7-E5BC-41A6-9891-D1C57AFC53E6}"/>
              </a:ext>
            </a:extLst>
          </p:cNvPr>
          <p:cNvSpPr/>
          <p:nvPr/>
        </p:nvSpPr>
        <p:spPr>
          <a:xfrm flipH="1">
            <a:off x="2385972" y="4532787"/>
            <a:ext cx="1168111" cy="685800"/>
          </a:xfrm>
          <a:prstGeom prst="leftArrow">
            <a:avLst/>
          </a:prstGeom>
          <a:solidFill>
            <a:srgbClr val="7030A0"/>
          </a:solidFill>
          <a:ln>
            <a:solidFill>
              <a:srgbClr val="BC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68524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normAutofit/>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br>
              <a:rPr lang="es-MX" b="1" dirty="0">
                <a:solidFill>
                  <a:schemeClr val="tx2">
                    <a:lumMod val="60000"/>
                    <a:lumOff val="40000"/>
                  </a:schemeClr>
                </a:solidFill>
              </a:rPr>
            </a:b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9842</TotalTime>
  <Words>1769</Words>
  <Application>Microsoft Office PowerPoint</Application>
  <PresentationFormat>Panorámica</PresentationFormat>
  <Paragraphs>258</Paragraphs>
  <Slides>27</Slides>
  <Notes>1</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Arial</vt:lpstr>
      <vt:lpstr>Arial</vt:lpstr>
      <vt:lpstr>Calibri</vt:lpstr>
      <vt:lpstr>Calibri Light</vt:lpstr>
      <vt:lpstr>Century Schoolbook</vt:lpstr>
      <vt:lpstr>Comic Sans MS</vt:lpstr>
      <vt:lpstr>Times</vt:lpstr>
      <vt:lpstr>Wingdings</vt:lpstr>
      <vt:lpstr>Wingdings 2</vt:lpstr>
      <vt:lpstr>Office Theme</vt:lpstr>
      <vt:lpstr>Presentación de PowerPoint</vt:lpstr>
      <vt:lpstr>Presentación de PowerPoint</vt:lpstr>
      <vt:lpstr>Presentación de PowerPoint</vt:lpstr>
      <vt:lpstr>Course Progression</vt:lpstr>
      <vt:lpstr>Presentación de PowerPoint</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MAYELA ALEJANDRA DEL CARMEN GAONA GARCIA</cp:lastModifiedBy>
  <cp:revision>194</cp:revision>
  <dcterms:created xsi:type="dcterms:W3CDTF">2018-08-18T02:13:40Z</dcterms:created>
  <dcterms:modified xsi:type="dcterms:W3CDTF">2024-02-12T15:22:21Z</dcterms:modified>
</cp:coreProperties>
</file>