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62" r:id="rId2"/>
    <p:sldId id="266" r:id="rId3"/>
    <p:sldId id="260" r:id="rId4"/>
    <p:sldId id="261" r:id="rId5"/>
    <p:sldId id="264" r:id="rId6"/>
    <p:sldId id="265" r:id="rId7"/>
    <p:sldId id="259" r:id="rId8"/>
    <p:sldId id="263" r:id="rId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autoAdjust="0"/>
    <p:restoredTop sz="94660"/>
  </p:normalViewPr>
  <p:slideViewPr>
    <p:cSldViewPr snapToGrid="0" showGuides="1">
      <p:cViewPr varScale="1">
        <p:scale>
          <a:sx n="96" d="100"/>
          <a:sy n="96" d="100"/>
        </p:scale>
        <p:origin x="3280" y="176"/>
      </p:cViewPr>
      <p:guideLst>
        <p:guide orient="horz" pos="2880"/>
        <p:guide pos="216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27EEB-5573-BB42-9A5D-3D45BC43D986}" type="datetimeFigureOut">
              <a:rPr lang="es-MX" smtClean="0"/>
              <a:t>09/04/24</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92367-701D-4445-8BBB-229419184F9A}" type="slidenum">
              <a:rPr lang="es-MX" smtClean="0"/>
              <a:t>‹Nº›</a:t>
            </a:fld>
            <a:endParaRPr lang="es-MX"/>
          </a:p>
        </p:txBody>
      </p:sp>
    </p:spTree>
    <p:extLst>
      <p:ext uri="{BB962C8B-B14F-4D97-AF65-F5344CB8AC3E}">
        <p14:creationId xmlns:p14="http://schemas.microsoft.com/office/powerpoint/2010/main" val="194643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792367-701D-4445-8BBB-229419184F9A}" type="slidenum">
              <a:rPr lang="es-MX" smtClean="0"/>
              <a:t>1</a:t>
            </a:fld>
            <a:endParaRPr lang="es-MX"/>
          </a:p>
        </p:txBody>
      </p:sp>
    </p:spTree>
    <p:extLst>
      <p:ext uri="{BB962C8B-B14F-4D97-AF65-F5344CB8AC3E}">
        <p14:creationId xmlns:p14="http://schemas.microsoft.com/office/powerpoint/2010/main" val="128221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F7B7308-964C-445A-86C5-7E4E49B78731}" type="datetimeFigureOut">
              <a:rPr lang="es-MX" smtClean="0"/>
              <a:t>09/04/24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391014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7B7308-964C-445A-86C5-7E4E49B78731}" type="datetimeFigureOut">
              <a:rPr lang="es-MX" smtClean="0"/>
              <a:t>09/04/24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274465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7B7308-964C-445A-86C5-7E4E49B78731}" type="datetimeFigureOut">
              <a:rPr lang="es-MX" smtClean="0"/>
              <a:t>09/04/24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418648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7B7308-964C-445A-86C5-7E4E49B78731}" type="datetimeFigureOut">
              <a:rPr lang="es-MX" smtClean="0"/>
              <a:t>09/04/24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332155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F7B7308-964C-445A-86C5-7E4E49B78731}" type="datetimeFigureOut">
              <a:rPr lang="es-MX" smtClean="0"/>
              <a:t>09/04/24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409301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F7B7308-964C-445A-86C5-7E4E49B78731}" type="datetimeFigureOut">
              <a:rPr lang="es-MX" smtClean="0"/>
              <a:t>09/04/24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385629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F7B7308-964C-445A-86C5-7E4E49B78731}" type="datetimeFigureOut">
              <a:rPr lang="es-MX" smtClean="0"/>
              <a:t>09/04/24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64870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F7B7308-964C-445A-86C5-7E4E49B78731}" type="datetimeFigureOut">
              <a:rPr lang="es-MX" smtClean="0"/>
              <a:t>09/04/24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428364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B7308-964C-445A-86C5-7E4E49B78731}" type="datetimeFigureOut">
              <a:rPr lang="es-MX" smtClean="0"/>
              <a:t>09/04/24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296008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F7B7308-964C-445A-86C5-7E4E49B78731}" type="datetimeFigureOut">
              <a:rPr lang="es-MX" smtClean="0"/>
              <a:t>09/04/24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361001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F7B7308-964C-445A-86C5-7E4E49B78731}" type="datetimeFigureOut">
              <a:rPr lang="es-MX" smtClean="0"/>
              <a:t>09/04/24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39A809-87F0-40C4-B306-2F47B8EF2AD9}" type="slidenum">
              <a:rPr lang="es-MX" smtClean="0"/>
              <a:t>‹Nº›</a:t>
            </a:fld>
            <a:endParaRPr lang="es-MX"/>
          </a:p>
        </p:txBody>
      </p:sp>
    </p:spTree>
    <p:extLst>
      <p:ext uri="{BB962C8B-B14F-4D97-AF65-F5344CB8AC3E}">
        <p14:creationId xmlns:p14="http://schemas.microsoft.com/office/powerpoint/2010/main" val="22075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FF7B7308-964C-445A-86C5-7E4E49B78731}" type="datetimeFigureOut">
              <a:rPr lang="es-MX" smtClean="0"/>
              <a:t>09/04/24</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6A39A809-87F0-40C4-B306-2F47B8EF2AD9}" type="slidenum">
              <a:rPr lang="es-MX" smtClean="0"/>
              <a:t>‹Nº›</a:t>
            </a:fld>
            <a:endParaRPr lang="es-MX"/>
          </a:p>
        </p:txBody>
      </p:sp>
    </p:spTree>
    <p:extLst>
      <p:ext uri="{BB962C8B-B14F-4D97-AF65-F5344CB8AC3E}">
        <p14:creationId xmlns:p14="http://schemas.microsoft.com/office/powerpoint/2010/main" val="21772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docentecoahuila-my.sharepoint.com/:v:/g/personal/mariafernanda_bazaldua_b0505_alumnocoahuila_gob_mx/ESE3foXGDPRMssocxFPVH1EB6dcm4_J8y3sc81CuU67YOQ?e=dtLcew"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xlsemanal.com/conocer/sociedad/20170804/mundo-musulman-religion-divisiones-religion.html" TargetMode="External"/><Relationship Id="rId2" Type="http://schemas.openxmlformats.org/officeDocument/2006/relationships/hyperlink" Target="https://www.muyinteresante.com/naturaleza/9050.html" TargetMode="External"/><Relationship Id="rId1" Type="http://schemas.openxmlformats.org/officeDocument/2006/relationships/slideLayout" Target="../slideLayouts/slideLayout6.xml"/><Relationship Id="rId4" Type="http://schemas.openxmlformats.org/officeDocument/2006/relationships/hyperlink" Target="https://www.xlsemanal.com/conocer/historia/20170801/descubrimiento-america-quien-grito-tierra-la-vista.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0526ACE-AD20-6CD3-BE5B-9E90F217C204}"/>
              </a:ext>
            </a:extLst>
          </p:cNvPr>
          <p:cNvSpPr txBox="1"/>
          <p:nvPr/>
        </p:nvSpPr>
        <p:spPr>
          <a:xfrm>
            <a:off x="124428" y="162044"/>
            <a:ext cx="6609144" cy="9079409"/>
          </a:xfrm>
          <a:prstGeom prst="rect">
            <a:avLst/>
          </a:prstGeom>
          <a:noFill/>
        </p:spPr>
        <p:txBody>
          <a:bodyPr wrap="square" rtlCol="0">
            <a:spAutoFit/>
          </a:bodyPr>
          <a:lstStyle/>
          <a:p>
            <a:pPr algn="ctr"/>
            <a:r>
              <a:rPr lang="es-MX" sz="1400" b="1" dirty="0"/>
              <a:t>GOBIERNO DEL ESTADO DE COAHUILA DE ZARAGOZA</a:t>
            </a:r>
          </a:p>
          <a:p>
            <a:pPr algn="ctr"/>
            <a:r>
              <a:rPr lang="es-MX" sz="1400" b="1" dirty="0"/>
              <a:t> SECRETARÍA DE EDUCACIÓN PÚBLICA</a:t>
            </a:r>
          </a:p>
          <a:p>
            <a:pPr algn="ctr"/>
            <a:endParaRPr lang="es-MX" sz="1400" b="1" dirty="0"/>
          </a:p>
          <a:p>
            <a:pPr algn="ctr"/>
            <a:r>
              <a:rPr lang="es-MX" sz="1400" b="1" dirty="0"/>
              <a:t>ESCUELA NORMAL DE EDUCACIÓN PREESCOLAR</a:t>
            </a:r>
          </a:p>
          <a:p>
            <a:endParaRPr lang="es-MX" dirty="0"/>
          </a:p>
          <a:p>
            <a:endParaRPr lang="es-MX" dirty="0"/>
          </a:p>
          <a:p>
            <a:endParaRPr lang="es-MX" dirty="0"/>
          </a:p>
          <a:p>
            <a:endParaRPr lang="es-MX" dirty="0"/>
          </a:p>
          <a:p>
            <a:r>
              <a:rPr lang="es-MX" dirty="0"/>
              <a:t> </a:t>
            </a:r>
          </a:p>
          <a:p>
            <a:endParaRPr lang="es-MX" dirty="0"/>
          </a:p>
          <a:p>
            <a:pPr algn="ctr"/>
            <a:r>
              <a:rPr lang="es-MX" sz="1400" b="1" dirty="0"/>
              <a:t>CREACION DE CONTENIDOS DIGITALES PARA PREESCOLAR </a:t>
            </a:r>
          </a:p>
          <a:p>
            <a:pPr algn="ctr"/>
            <a:endParaRPr lang="es-MX" sz="1400" b="1" dirty="0"/>
          </a:p>
          <a:p>
            <a:pPr algn="ctr"/>
            <a:r>
              <a:rPr lang="es-MX" sz="1400" b="1" dirty="0"/>
              <a:t>NOMBRE DEL TRABAJO </a:t>
            </a:r>
          </a:p>
          <a:p>
            <a:pPr algn="ctr"/>
            <a:r>
              <a:rPr lang="es-MX" sz="1400" b="1" dirty="0"/>
              <a:t>PODCAST DEL ECLIPSE </a:t>
            </a:r>
          </a:p>
          <a:p>
            <a:pPr algn="ctr"/>
            <a:endParaRPr lang="es-MX" sz="1400" b="1" dirty="0"/>
          </a:p>
          <a:p>
            <a:pPr algn="ctr"/>
            <a:endParaRPr lang="es-MX" sz="1400" dirty="0"/>
          </a:p>
          <a:p>
            <a:pPr algn="ctr"/>
            <a:r>
              <a:rPr lang="es-MX" sz="1400" b="1" dirty="0"/>
              <a:t>PRESENTADO POR:</a:t>
            </a:r>
          </a:p>
          <a:p>
            <a:pPr algn="ctr"/>
            <a:r>
              <a:rPr lang="es-MX" sz="1400" b="1" dirty="0"/>
              <a:t>María Fernanda Bazaldúa Ramadán #5</a:t>
            </a:r>
          </a:p>
          <a:p>
            <a:pPr algn="ctr"/>
            <a:endParaRPr lang="es-MX" sz="1400" dirty="0"/>
          </a:p>
          <a:p>
            <a:pPr algn="ctr"/>
            <a:endParaRPr lang="es-MX" sz="1400" dirty="0"/>
          </a:p>
          <a:p>
            <a:pPr algn="ctr"/>
            <a:endParaRPr lang="es-MX" sz="1400" dirty="0"/>
          </a:p>
          <a:p>
            <a:pPr algn="ctr"/>
            <a:endParaRPr lang="es-MX" sz="1400" dirty="0"/>
          </a:p>
          <a:p>
            <a:pPr algn="ctr"/>
            <a:r>
              <a:rPr lang="es-MX" sz="1400" b="1" dirty="0"/>
              <a:t>MAESTRO:</a:t>
            </a:r>
          </a:p>
          <a:p>
            <a:pPr algn="ctr"/>
            <a:r>
              <a:rPr lang="es-MX" sz="1400" b="1" dirty="0"/>
              <a:t>Mario Alejandro Gutiérrez Hernández </a:t>
            </a:r>
          </a:p>
          <a:p>
            <a:pPr algn="ctr"/>
            <a:endParaRPr lang="es-MX" sz="1400" b="1" dirty="0"/>
          </a:p>
          <a:p>
            <a:pPr algn="ctr"/>
            <a:r>
              <a:rPr lang="es-MX" sz="1400" b="1" dirty="0"/>
              <a:t>Dominios y desempeños del perfil de egreso</a:t>
            </a:r>
          </a:p>
          <a:p>
            <a:pPr algn="ctr"/>
            <a:endParaRPr lang="es-MX" sz="1400" dirty="0"/>
          </a:p>
          <a:p>
            <a:pPr marL="285750" indent="-285750" algn="just">
              <a:buFont typeface="Arial" panose="020B0604020202020204" pitchFamily="34" charset="0"/>
              <a:buChar char="•"/>
            </a:pPr>
            <a:r>
              <a:rPr lang="es-MX" sz="1400" dirty="0">
                <a:solidFill>
                  <a:srgbClr val="000000"/>
                </a:solidFill>
                <a:effectLst/>
                <a:highlight>
                  <a:srgbClr val="FFFFFF"/>
                </a:highlight>
                <a:ea typeface="Montserrat" panose="00000500000000000000" pitchFamily="2" charset="0"/>
                <a:cs typeface="Montserrat" panose="00000500000000000000" pitchFamily="2" charset="0"/>
              </a:rPr>
              <a:t>Diseña, desarrolla y aplica planeaciones didácticas situadas, globalizadoras y pertinentes a su contexto de aplicación, desde una interculturalidad crítica, considerando el plan</a:t>
            </a:r>
            <a:r>
              <a:rPr lang="es-MX" sz="1400" dirty="0">
                <a:solidFill>
                  <a:srgbClr val="00000A"/>
                </a:solidFill>
                <a:effectLst/>
                <a:highlight>
                  <a:srgbClr val="FFFFFF"/>
                </a:highlight>
                <a:ea typeface="Montserrat" panose="00000500000000000000" pitchFamily="2" charset="0"/>
                <a:cs typeface="Montserrat" panose="00000500000000000000" pitchFamily="2" charset="0"/>
              </a:rPr>
              <a:t> </a:t>
            </a:r>
            <a:r>
              <a:rPr lang="es-MX" sz="1400" dirty="0">
                <a:solidFill>
                  <a:srgbClr val="000000"/>
                </a:solidFill>
                <a:effectLst/>
                <a:highlight>
                  <a:srgbClr val="FFFFFF"/>
                </a:highlight>
                <a:ea typeface="Montserrat" panose="00000500000000000000" pitchFamily="2" charset="0"/>
                <a:cs typeface="Montserrat" panose="00000500000000000000" pitchFamily="2" charset="0"/>
              </a:rPr>
              <a:t>y programas de estudio vigentes.</a:t>
            </a:r>
            <a:endParaRPr lang="es-MX" sz="1400" dirty="0">
              <a:effectLst/>
              <a:ea typeface="Noto Sans Symbols"/>
              <a:cs typeface="Noto Sans Symbols"/>
            </a:endParaRPr>
          </a:p>
          <a:p>
            <a:pPr marL="285750" indent="-285750" algn="just">
              <a:buFont typeface="Arial" panose="020B0604020202020204" pitchFamily="34" charset="0"/>
              <a:buChar char="•"/>
            </a:pPr>
            <a:r>
              <a:rPr lang="es-MX" sz="1400" dirty="0">
                <a:solidFill>
                  <a:srgbClr val="000000"/>
                </a:solidFill>
                <a:effectLst/>
                <a:highlight>
                  <a:srgbClr val="FFFFFF"/>
                </a:highlight>
                <a:ea typeface="Montserrat" panose="00000500000000000000" pitchFamily="2" charset="0"/>
                <a:cs typeface="Montserrat" panose="00000500000000000000" pitchFamily="2" charset="0"/>
              </a:rPr>
              <a:t>Desarrolla una cultura digital para generar procesos de aprendizaje significativo, colaborativo, ético e incluyente en diferentes escenarios y contextos coherentes con el plan y programas de estudio vigentes.</a:t>
            </a:r>
            <a:endParaRPr lang="es-MX" sz="1400" dirty="0">
              <a:effectLst/>
              <a:ea typeface="Noto Sans Symbols"/>
              <a:cs typeface="Noto Sans Symbols"/>
            </a:endParaRPr>
          </a:p>
          <a:p>
            <a:pPr marL="285750" indent="-285750" algn="just">
              <a:buFont typeface="Arial" panose="020B0604020202020204" pitchFamily="34" charset="0"/>
              <a:buChar char="•"/>
            </a:pPr>
            <a:r>
              <a:rPr lang="es-MX" sz="1400" dirty="0">
                <a:solidFill>
                  <a:srgbClr val="000000"/>
                </a:solidFill>
                <a:effectLst/>
                <a:highlight>
                  <a:srgbClr val="FFFFFF"/>
                </a:highlight>
                <a:ea typeface="Montserrat" panose="00000500000000000000" pitchFamily="2" charset="0"/>
                <a:cs typeface="Montserrat" panose="00000500000000000000" pitchFamily="2" charset="0"/>
              </a:rPr>
              <a:t>Crea y utiliza materiales didácticos físicos y virtuales, y recupera los recursos con los que cuenta la comunidad, para favorecer la reflexión y el aprendizaje en diversas áreas del conocimiento y vida social de las niñas y los niños de preescolar, considerando la diversidad de su grupo, con enfoque inclusivo.</a:t>
            </a:r>
            <a:endParaRPr lang="es-MX" sz="1400" dirty="0">
              <a:effectLst/>
              <a:ea typeface="Noto Sans Symbols"/>
              <a:cs typeface="Noto Sans Symbols"/>
            </a:endParaRPr>
          </a:p>
          <a:p>
            <a:pPr algn="just"/>
            <a:endParaRPr lang="es-MX" sz="1400" dirty="0"/>
          </a:p>
          <a:p>
            <a:pPr algn="just"/>
            <a:endParaRPr lang="es-MX" sz="1400" dirty="0"/>
          </a:p>
          <a:p>
            <a:pPr algn="ctr"/>
            <a:r>
              <a:rPr lang="es-MX" sz="1400" b="1" dirty="0"/>
              <a:t>Saltillo, Coahuila de Zaragoza 					                            Abril 2024</a:t>
            </a:r>
          </a:p>
        </p:txBody>
      </p:sp>
      <p:pic>
        <p:nvPicPr>
          <p:cNvPr id="3" name="image1.png">
            <a:extLst>
              <a:ext uri="{FF2B5EF4-FFF2-40B4-BE49-F238E27FC236}">
                <a16:creationId xmlns:a16="http://schemas.microsoft.com/office/drawing/2014/main" id="{B629D905-F7BD-9BF4-A3C9-D3B3766CC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1155" y="1245058"/>
            <a:ext cx="1075690" cy="1289795"/>
          </a:xfrm>
          <a:prstGeom prst="rect">
            <a:avLst/>
          </a:prstGeom>
        </p:spPr>
      </p:pic>
    </p:spTree>
    <p:extLst>
      <p:ext uri="{BB962C8B-B14F-4D97-AF65-F5344CB8AC3E}">
        <p14:creationId xmlns:p14="http://schemas.microsoft.com/office/powerpoint/2010/main" val="249069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576FD4-0F6D-27D0-6E1E-6BE64E3A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410818"/>
            <a:ext cx="4800600" cy="8534400"/>
          </a:xfrm>
          <a:prstGeom prst="rect">
            <a:avLst/>
          </a:prstGeom>
        </p:spPr>
      </p:pic>
    </p:spTree>
    <p:extLst>
      <p:ext uri="{BB962C8B-B14F-4D97-AF65-F5344CB8AC3E}">
        <p14:creationId xmlns:p14="http://schemas.microsoft.com/office/powerpoint/2010/main" val="241941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1A96143-26C7-0134-D74C-FD97EF88610C}"/>
              </a:ext>
            </a:extLst>
          </p:cNvPr>
          <p:cNvSpPr txBox="1"/>
          <p:nvPr/>
        </p:nvSpPr>
        <p:spPr>
          <a:xfrm>
            <a:off x="292768" y="81214"/>
            <a:ext cx="6272463" cy="8894743"/>
          </a:xfrm>
          <a:prstGeom prst="rect">
            <a:avLst/>
          </a:prstGeom>
          <a:noFill/>
        </p:spPr>
        <p:txBody>
          <a:bodyPr wrap="square" rtlCol="0">
            <a:spAutoFit/>
          </a:bodyPr>
          <a:lstStyle/>
          <a:p>
            <a:r>
              <a:rPr lang="es-ES" sz="1400" b="1" dirty="0"/>
              <a:t>Tarea: Creación de podcast informativo</a:t>
            </a:r>
          </a:p>
          <a:p>
            <a:endParaRPr lang="es-ES" sz="1200" dirty="0"/>
          </a:p>
          <a:p>
            <a:r>
              <a:rPr lang="es-ES" sz="1400" b="1" dirty="0"/>
              <a:t>Tema: "Eclipse solar“</a:t>
            </a:r>
          </a:p>
          <a:p>
            <a:endParaRPr lang="es-ES" sz="1400" b="1" dirty="0"/>
          </a:p>
          <a:p>
            <a:r>
              <a:rPr lang="es-ES" sz="1400" b="1" dirty="0"/>
              <a:t>Trabajo en binas y solo un equipo de 3 </a:t>
            </a:r>
          </a:p>
          <a:p>
            <a:endParaRPr lang="es-ES" sz="1200" dirty="0"/>
          </a:p>
          <a:p>
            <a:r>
              <a:rPr lang="es-ES" sz="1200" b="1" dirty="0"/>
              <a:t>Objetivo</a:t>
            </a:r>
            <a:r>
              <a:rPr lang="es-ES" sz="1200" dirty="0"/>
              <a:t>: Investigar sobre el fenómeno natural del eclipse solar y crear un podcast informativo de manera creativa utilizando diferentes fuentes de información confiables.</a:t>
            </a:r>
          </a:p>
          <a:p>
            <a:endParaRPr lang="es-ES" sz="1200" dirty="0"/>
          </a:p>
          <a:p>
            <a:r>
              <a:rPr lang="es-ES" sz="1200" b="1" dirty="0"/>
              <a:t>Descripción:</a:t>
            </a:r>
          </a:p>
          <a:p>
            <a:r>
              <a:rPr lang="es-ES" sz="1200" dirty="0"/>
              <a:t>1. Realiza una investigación exhaustiva sobre el tema del eclipse solar en libros, internet, videos educativos, etc. Busca información sobre su definición, tipos de eclipses, cómo se produce, curiosidades, datos históricos relevantes, mitos y leyendas, entre otros aspectos interesantes.</a:t>
            </a:r>
          </a:p>
          <a:p>
            <a:endParaRPr lang="es-ES" sz="1200" dirty="0"/>
          </a:p>
          <a:p>
            <a:r>
              <a:rPr lang="es-ES" sz="1200" dirty="0"/>
              <a:t>2. Elabora un </a:t>
            </a:r>
            <a:r>
              <a:rPr lang="es-ES" sz="1200" dirty="0" err="1"/>
              <a:t>guión</a:t>
            </a:r>
            <a:r>
              <a:rPr lang="es-ES" sz="1200" dirty="0"/>
              <a:t> ordenando la información recopilada de manera lógica y coherente. Define cómo introducirás el tema, qué contenidos desarrollarás en el cuerpo del podcast y cómo concluirás.</a:t>
            </a:r>
          </a:p>
          <a:p>
            <a:endParaRPr lang="es-ES" sz="1200" dirty="0"/>
          </a:p>
          <a:p>
            <a:r>
              <a:rPr lang="es-ES" sz="1200" dirty="0"/>
              <a:t>3. Graba un podcast informativo en audio siguiendo el </a:t>
            </a:r>
            <a:r>
              <a:rPr lang="es-ES" sz="1200" dirty="0" err="1"/>
              <a:t>guión</a:t>
            </a:r>
            <a:r>
              <a:rPr lang="es-ES" sz="1200" dirty="0"/>
              <a:t> elaborado. Procura proyectar una buena locución, con un tono de voz claro y entusiasta para mantener la atención del oyente. Puedes emplear recursos adicionales como efectos de sonido, música de fondo, entrevistas, etc. para hacerlo más ameno y creativo.</a:t>
            </a:r>
          </a:p>
          <a:p>
            <a:endParaRPr lang="es-ES" sz="1200" dirty="0"/>
          </a:p>
          <a:p>
            <a:r>
              <a:rPr lang="es-ES" sz="1200" dirty="0"/>
              <a:t>4. La duración mínima del podcast debe ser de 5 minutos y máxima de 10 minutos.</a:t>
            </a:r>
          </a:p>
          <a:p>
            <a:endParaRPr lang="es-ES" sz="1200" dirty="0"/>
          </a:p>
          <a:p>
            <a:r>
              <a:rPr lang="es-ES" sz="1200" dirty="0"/>
              <a:t>5. Al finalizar, exporta el archivo de audio en formato MP3 o similar para poder ser reproducido.   </a:t>
            </a:r>
          </a:p>
          <a:p>
            <a:endParaRPr lang="es-ES" sz="1200" dirty="0"/>
          </a:p>
          <a:p>
            <a:r>
              <a:rPr lang="es-ES" sz="1200" b="1" dirty="0"/>
              <a:t>6. Entregar el podcast con portada de grabado con el link de donde lo suban o lo guarden y  junto con el con vídeo (.mp4), el  </a:t>
            </a:r>
            <a:r>
              <a:rPr lang="es-ES" sz="1200" b="1" dirty="0" err="1"/>
              <a:t>guión</a:t>
            </a:r>
            <a:r>
              <a:rPr lang="es-ES" sz="1200" b="1" dirty="0"/>
              <a:t> escrito empleado, la portada creada en </a:t>
            </a:r>
            <a:r>
              <a:rPr lang="es-ES" sz="1200" b="1" dirty="0" err="1"/>
              <a:t>Canva</a:t>
            </a:r>
            <a:r>
              <a:rPr lang="es-ES" sz="1200" b="1" dirty="0"/>
              <a:t>, portada con los dominios y nota reflexiva. </a:t>
            </a:r>
            <a:r>
              <a:rPr lang="es-ES" sz="1200" dirty="0"/>
              <a:t>(archivo .</a:t>
            </a:r>
            <a:r>
              <a:rPr lang="es-ES" sz="1200" dirty="0" err="1"/>
              <a:t>pdf</a:t>
            </a:r>
            <a:r>
              <a:rPr lang="es-ES" sz="1200" dirty="0"/>
              <a:t>)</a:t>
            </a:r>
          </a:p>
          <a:p>
            <a:endParaRPr lang="es-ES" sz="1200" dirty="0"/>
          </a:p>
          <a:p>
            <a:r>
              <a:rPr lang="es-ES" sz="1200" dirty="0"/>
              <a:t>Esta tarea permite poner en práctica habilidades de investigación, organización, expresión oral, creatividad y uso de las tecnologías. ¡Pongámosle entusiasmo y aprendamos del fascinante fenómeno del eclipse solar!</a:t>
            </a:r>
          </a:p>
          <a:p>
            <a:endParaRPr lang="es-ES" sz="1200" dirty="0"/>
          </a:p>
          <a:p>
            <a:r>
              <a:rPr lang="es-ES" sz="1200" dirty="0"/>
              <a:t>Rúbrica de evaluación:</a:t>
            </a:r>
          </a:p>
          <a:p>
            <a:r>
              <a:rPr lang="es-ES" sz="1200" dirty="0"/>
              <a:t>Se evaluará el producto final (podcast) y el proceso (</a:t>
            </a:r>
            <a:r>
              <a:rPr lang="es-ES" sz="1200" dirty="0" err="1"/>
              <a:t>guión</a:t>
            </a:r>
            <a:r>
              <a:rPr lang="es-ES" sz="1200" dirty="0"/>
              <a:t>) tomando en cuenta:</a:t>
            </a:r>
          </a:p>
          <a:p>
            <a:r>
              <a:rPr lang="es-ES" sz="1200" dirty="0"/>
              <a:t>- Calidad y riqueza de la información</a:t>
            </a:r>
          </a:p>
          <a:p>
            <a:r>
              <a:rPr lang="es-ES" sz="1200" dirty="0"/>
              <a:t>- Organización y estructura del contenido  </a:t>
            </a:r>
          </a:p>
          <a:p>
            <a:r>
              <a:rPr lang="es-ES" sz="1200" dirty="0"/>
              <a:t>- Proyección de la locución y calidad del audio</a:t>
            </a:r>
          </a:p>
          <a:p>
            <a:r>
              <a:rPr lang="es-ES" sz="1200" dirty="0"/>
              <a:t>- Creatividad y originalidad</a:t>
            </a:r>
          </a:p>
          <a:p>
            <a:r>
              <a:rPr lang="es-ES" sz="1200" dirty="0"/>
              <a:t>- Cumplimiento de las instrucciones y tiempo establecido</a:t>
            </a:r>
          </a:p>
          <a:p>
            <a:endParaRPr lang="es-ES" sz="1200" dirty="0"/>
          </a:p>
          <a:p>
            <a:r>
              <a:rPr lang="es-ES" sz="1200" dirty="0"/>
              <a:t>¡A trabajar y mucho éxito! Estoy disponible para cualquier duda o comentario que tengan durante la elaboración del podcast.</a:t>
            </a:r>
            <a:endParaRPr lang="es-MX" sz="1200" dirty="0"/>
          </a:p>
        </p:txBody>
      </p:sp>
    </p:spTree>
    <p:extLst>
      <p:ext uri="{BB962C8B-B14F-4D97-AF65-F5344CB8AC3E}">
        <p14:creationId xmlns:p14="http://schemas.microsoft.com/office/powerpoint/2010/main" val="336025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0EDAE9-B44A-2B64-FF5D-E8837A337FC1}"/>
              </a:ext>
            </a:extLst>
          </p:cNvPr>
          <p:cNvSpPr txBox="1"/>
          <p:nvPr/>
        </p:nvSpPr>
        <p:spPr>
          <a:xfrm>
            <a:off x="293400" y="730730"/>
            <a:ext cx="6271200" cy="6432530"/>
          </a:xfrm>
          <a:prstGeom prst="rect">
            <a:avLst/>
          </a:prstGeom>
          <a:noFill/>
        </p:spPr>
        <p:txBody>
          <a:bodyPr wrap="square" rtlCol="0">
            <a:spAutoFit/>
          </a:bodyPr>
          <a:lstStyle/>
          <a:p>
            <a:pPr algn="l"/>
            <a:r>
              <a:rPr lang="es-ES" sz="1600" b="1" i="0" dirty="0">
                <a:solidFill>
                  <a:srgbClr val="29261B"/>
                </a:solidFill>
                <a:effectLst/>
              </a:rPr>
              <a:t>Indicadores de evaluación:</a:t>
            </a:r>
          </a:p>
          <a:p>
            <a:pPr algn="l"/>
            <a:endParaRPr lang="es-ES" sz="1200" b="0" i="0" dirty="0">
              <a:solidFill>
                <a:srgbClr val="29261B"/>
              </a:solidFill>
              <a:effectLst/>
            </a:endParaRPr>
          </a:p>
          <a:p>
            <a:pPr algn="l">
              <a:buFont typeface="+mj-lt"/>
              <a:buAutoNum type="arabicPeriod"/>
            </a:pPr>
            <a:r>
              <a:rPr lang="es-ES" sz="1200" b="1" i="0" dirty="0">
                <a:solidFill>
                  <a:srgbClr val="29261B"/>
                </a:solidFill>
                <a:effectLst/>
              </a:rPr>
              <a:t>Calidad y riqueza de la información:</a:t>
            </a:r>
          </a:p>
          <a:p>
            <a:pPr marL="628650" lvl="1" indent="-171450">
              <a:buFont typeface="Arial" panose="020B0604020202020204" pitchFamily="34" charset="0"/>
              <a:buChar char="•"/>
            </a:pPr>
            <a:r>
              <a:rPr lang="es-ES" sz="1200" b="0" i="0" dirty="0">
                <a:solidFill>
                  <a:srgbClr val="29261B"/>
                </a:solidFill>
                <a:effectLst/>
              </a:rPr>
              <a:t>Profundidad de los contenidos presentados</a:t>
            </a:r>
          </a:p>
          <a:p>
            <a:pPr marL="628650" lvl="1" indent="-171450">
              <a:buFont typeface="Arial" panose="020B0604020202020204" pitchFamily="34" charset="0"/>
              <a:buChar char="•"/>
            </a:pPr>
            <a:r>
              <a:rPr lang="es-ES" sz="1200" b="0" i="0" dirty="0">
                <a:solidFill>
                  <a:srgbClr val="29261B"/>
                </a:solidFill>
                <a:effectLst/>
              </a:rPr>
              <a:t>Utilización de fuentes confiables y actualizadas</a:t>
            </a:r>
          </a:p>
          <a:p>
            <a:pPr marL="628650" lvl="1" indent="-171450">
              <a:buFont typeface="Arial" panose="020B0604020202020204" pitchFamily="34" charset="0"/>
              <a:buChar char="•"/>
            </a:pPr>
            <a:r>
              <a:rPr lang="es-ES" sz="1200" b="0" i="0" dirty="0">
                <a:solidFill>
                  <a:srgbClr val="29261B"/>
                </a:solidFill>
                <a:effectLst/>
              </a:rPr>
              <a:t>Manejo de datos, conceptos y curiosidades relevantes sobre el tema</a:t>
            </a:r>
          </a:p>
          <a:p>
            <a:pPr algn="l"/>
            <a:endParaRPr lang="es-ES" sz="1200" b="0" i="0" dirty="0">
              <a:solidFill>
                <a:srgbClr val="29261B"/>
              </a:solidFill>
              <a:effectLst/>
            </a:endParaRPr>
          </a:p>
          <a:p>
            <a:pPr algn="l">
              <a:buFont typeface="+mj-lt"/>
              <a:buAutoNum type="arabicPeriod" startAt="2"/>
            </a:pPr>
            <a:r>
              <a:rPr lang="es-ES" sz="1200" b="1" i="0" dirty="0">
                <a:solidFill>
                  <a:srgbClr val="29261B"/>
                </a:solidFill>
                <a:effectLst/>
              </a:rPr>
              <a:t>Organización y estructura del contenido:</a:t>
            </a:r>
          </a:p>
          <a:p>
            <a:pPr marL="628650" lvl="1" indent="-171450">
              <a:buFont typeface="Arial" panose="020B0604020202020204" pitchFamily="34" charset="0"/>
              <a:buChar char="•"/>
            </a:pPr>
            <a:r>
              <a:rPr lang="es-ES" sz="1200" b="0" i="0" dirty="0">
                <a:solidFill>
                  <a:srgbClr val="29261B"/>
                </a:solidFill>
                <a:effectLst/>
              </a:rPr>
              <a:t>Secuencia lógica del contenido (introducción, desarrollo, conclusión)</a:t>
            </a:r>
          </a:p>
          <a:p>
            <a:pPr marL="628650" lvl="1" indent="-171450">
              <a:buFont typeface="Arial" panose="020B0604020202020204" pitchFamily="34" charset="0"/>
              <a:buChar char="•"/>
            </a:pPr>
            <a:r>
              <a:rPr lang="es-ES" sz="1200" b="0" i="0" dirty="0">
                <a:solidFill>
                  <a:srgbClr val="29261B"/>
                </a:solidFill>
                <a:effectLst/>
              </a:rPr>
              <a:t>Transiciones apropiadas entre las distintas secciones</a:t>
            </a:r>
          </a:p>
          <a:p>
            <a:pPr marL="628650" lvl="1" indent="-171450">
              <a:buFont typeface="Arial" panose="020B0604020202020204" pitchFamily="34" charset="0"/>
              <a:buChar char="•"/>
            </a:pPr>
            <a:r>
              <a:rPr lang="es-ES" sz="1200" b="0" i="0" dirty="0">
                <a:solidFill>
                  <a:srgbClr val="29261B"/>
                </a:solidFill>
                <a:effectLst/>
              </a:rPr>
              <a:t>Coherencia y claridad en la exposición de las ideas</a:t>
            </a:r>
          </a:p>
          <a:p>
            <a:pPr algn="l"/>
            <a:endParaRPr lang="es-ES" sz="1200" b="0" i="0" dirty="0">
              <a:solidFill>
                <a:srgbClr val="29261B"/>
              </a:solidFill>
              <a:effectLst/>
            </a:endParaRPr>
          </a:p>
          <a:p>
            <a:pPr algn="l">
              <a:buFont typeface="+mj-lt"/>
              <a:buAutoNum type="arabicPeriod" startAt="3"/>
            </a:pPr>
            <a:r>
              <a:rPr lang="es-ES" sz="1200" b="1" i="0" dirty="0">
                <a:solidFill>
                  <a:srgbClr val="29261B"/>
                </a:solidFill>
                <a:effectLst/>
              </a:rPr>
              <a:t>Proyección de la locución y calidad del audio:</a:t>
            </a:r>
          </a:p>
          <a:p>
            <a:pPr marL="628650" lvl="1" indent="-171450">
              <a:buFont typeface="Arial" panose="020B0604020202020204" pitchFamily="34" charset="0"/>
              <a:buChar char="•"/>
            </a:pPr>
            <a:r>
              <a:rPr lang="es-ES" sz="1200" b="0" i="0" dirty="0">
                <a:solidFill>
                  <a:srgbClr val="29261B"/>
                </a:solidFill>
                <a:effectLst/>
              </a:rPr>
              <a:t>Dicción y fluidez en la locución</a:t>
            </a:r>
          </a:p>
          <a:p>
            <a:pPr marL="628650" lvl="1" indent="-171450">
              <a:buFont typeface="Arial" panose="020B0604020202020204" pitchFamily="34" charset="0"/>
              <a:buChar char="•"/>
            </a:pPr>
            <a:r>
              <a:rPr lang="es-ES" sz="1200" b="0" i="0" dirty="0">
                <a:solidFill>
                  <a:srgbClr val="29261B"/>
                </a:solidFill>
                <a:effectLst/>
              </a:rPr>
              <a:t>Proyección y modulación de la voz</a:t>
            </a:r>
          </a:p>
          <a:p>
            <a:pPr marL="628650" lvl="1" indent="-171450">
              <a:buFont typeface="Arial" panose="020B0604020202020204" pitchFamily="34" charset="0"/>
              <a:buChar char="•"/>
            </a:pPr>
            <a:r>
              <a:rPr lang="es-ES" sz="1200" b="0" i="0" dirty="0">
                <a:solidFill>
                  <a:srgbClr val="29261B"/>
                </a:solidFill>
                <a:effectLst/>
              </a:rPr>
              <a:t>Ausencia de ruidos o interferencias en el audio</a:t>
            </a:r>
          </a:p>
          <a:p>
            <a:pPr marL="628650" lvl="1" indent="-171450">
              <a:buFont typeface="Arial" panose="020B0604020202020204" pitchFamily="34" charset="0"/>
              <a:buChar char="•"/>
            </a:pPr>
            <a:r>
              <a:rPr lang="es-ES" sz="1200" b="0" i="0" dirty="0">
                <a:solidFill>
                  <a:srgbClr val="29261B"/>
                </a:solidFill>
                <a:effectLst/>
              </a:rPr>
              <a:t>Niveles de volumen adecuados</a:t>
            </a:r>
          </a:p>
          <a:p>
            <a:pPr algn="l"/>
            <a:endParaRPr lang="es-ES" sz="1200" b="0" i="0" dirty="0">
              <a:solidFill>
                <a:srgbClr val="29261B"/>
              </a:solidFill>
              <a:effectLst/>
            </a:endParaRPr>
          </a:p>
          <a:p>
            <a:pPr algn="l">
              <a:buFont typeface="+mj-lt"/>
              <a:buAutoNum type="arabicPeriod" startAt="4"/>
            </a:pPr>
            <a:r>
              <a:rPr lang="es-ES" sz="1200" b="1" i="0" dirty="0">
                <a:solidFill>
                  <a:srgbClr val="29261B"/>
                </a:solidFill>
                <a:effectLst/>
              </a:rPr>
              <a:t>Creatividad y originalidad:</a:t>
            </a:r>
          </a:p>
          <a:p>
            <a:pPr marL="628650" lvl="1" indent="-171450">
              <a:buFont typeface="Arial" panose="020B0604020202020204" pitchFamily="34" charset="0"/>
              <a:buChar char="•"/>
            </a:pPr>
            <a:r>
              <a:rPr lang="es-ES" sz="1200" b="0" i="0" dirty="0">
                <a:solidFill>
                  <a:srgbClr val="29261B"/>
                </a:solidFill>
                <a:effectLst/>
              </a:rPr>
              <a:t>Enfoque novedoso en la presentación del contenido</a:t>
            </a:r>
          </a:p>
          <a:p>
            <a:pPr marL="628650" lvl="1" indent="-171450">
              <a:buFont typeface="Arial" panose="020B0604020202020204" pitchFamily="34" charset="0"/>
              <a:buChar char="•"/>
            </a:pPr>
            <a:r>
              <a:rPr lang="es-ES" sz="1200" b="0" i="0" dirty="0">
                <a:solidFill>
                  <a:srgbClr val="29261B"/>
                </a:solidFill>
                <a:effectLst/>
              </a:rPr>
              <a:t>Inclusión de recursos creativos (efectos, entrevistas, música, etc.)</a:t>
            </a:r>
          </a:p>
          <a:p>
            <a:pPr marL="628650" lvl="1" indent="-171450">
              <a:buFont typeface="Arial" panose="020B0604020202020204" pitchFamily="34" charset="0"/>
              <a:buChar char="•"/>
            </a:pPr>
            <a:r>
              <a:rPr lang="es-ES" sz="1200" b="0" i="0" dirty="0">
                <a:solidFill>
                  <a:srgbClr val="29261B"/>
                </a:solidFill>
                <a:effectLst/>
              </a:rPr>
              <a:t>Estilo personal y distintivo en la producción</a:t>
            </a:r>
          </a:p>
          <a:p>
            <a:pPr algn="l">
              <a:buFont typeface="Arial" panose="020B0604020202020204" pitchFamily="34" charset="0"/>
              <a:buChar char="•"/>
            </a:pPr>
            <a:endParaRPr lang="es-ES" sz="1200" b="0" i="0" dirty="0">
              <a:solidFill>
                <a:srgbClr val="29261B"/>
              </a:solidFill>
              <a:effectLst/>
            </a:endParaRPr>
          </a:p>
          <a:p>
            <a:pPr algn="l">
              <a:buFont typeface="+mj-lt"/>
              <a:buAutoNum type="arabicPeriod" startAt="5"/>
            </a:pPr>
            <a:r>
              <a:rPr lang="es-ES" sz="1200" b="1" i="0" dirty="0">
                <a:solidFill>
                  <a:srgbClr val="29261B"/>
                </a:solidFill>
                <a:effectLst/>
              </a:rPr>
              <a:t>Cumplimiento de instrucciones y tiempo:</a:t>
            </a:r>
          </a:p>
          <a:p>
            <a:pPr marL="628650" lvl="1" indent="-171450">
              <a:buFont typeface="Arial" panose="020B0604020202020204" pitchFamily="34" charset="0"/>
              <a:buChar char="•"/>
            </a:pPr>
            <a:r>
              <a:rPr lang="es-ES" sz="1200" b="0" i="0" dirty="0">
                <a:solidFill>
                  <a:srgbClr val="29261B"/>
                </a:solidFill>
                <a:effectLst/>
              </a:rPr>
              <a:t>Apego a las indicaciones de la actividad</a:t>
            </a:r>
          </a:p>
          <a:p>
            <a:pPr marL="628650" lvl="1" indent="-171450">
              <a:buFont typeface="Arial" panose="020B0604020202020204" pitchFamily="34" charset="0"/>
              <a:buChar char="•"/>
            </a:pPr>
            <a:r>
              <a:rPr lang="es-ES" sz="1200" b="0" i="0" dirty="0">
                <a:solidFill>
                  <a:srgbClr val="29261B"/>
                </a:solidFill>
                <a:effectLst/>
              </a:rPr>
              <a:t>Duración del podcast dentro del rango establecido (5-10 minutos)</a:t>
            </a:r>
          </a:p>
          <a:p>
            <a:pPr marL="628650" lvl="1" indent="-171450">
              <a:buFont typeface="Arial" panose="020B0604020202020204" pitchFamily="34" charset="0"/>
              <a:buChar char="•"/>
            </a:pPr>
            <a:r>
              <a:rPr lang="es-ES" sz="1200" b="0" i="0" dirty="0">
                <a:solidFill>
                  <a:srgbClr val="29261B"/>
                </a:solidFill>
                <a:effectLst/>
              </a:rPr>
              <a:t>Entrega del </a:t>
            </a:r>
            <a:r>
              <a:rPr lang="es-ES" sz="1200" b="0" i="0" dirty="0" err="1">
                <a:solidFill>
                  <a:srgbClr val="29261B"/>
                </a:solidFill>
                <a:effectLst/>
              </a:rPr>
              <a:t>guión</a:t>
            </a:r>
            <a:r>
              <a:rPr lang="es-ES" sz="1200" b="0" i="0" dirty="0">
                <a:solidFill>
                  <a:srgbClr val="29261B"/>
                </a:solidFill>
                <a:effectLst/>
              </a:rPr>
              <a:t> escrito junto con el podcast grabado</a:t>
            </a:r>
          </a:p>
          <a:p>
            <a:endParaRPr lang="es-MX" sz="1200" b="1" dirty="0">
              <a:solidFill>
                <a:srgbClr val="FF0000"/>
              </a:solidFill>
            </a:endParaRPr>
          </a:p>
          <a:p>
            <a:endParaRPr lang="es-MX" sz="1200" b="1" dirty="0">
              <a:solidFill>
                <a:srgbClr val="FF0000"/>
              </a:solidFill>
            </a:endParaRPr>
          </a:p>
          <a:p>
            <a:r>
              <a:rPr lang="es-MX" sz="1200" b="1" dirty="0">
                <a:solidFill>
                  <a:srgbClr val="FF0000"/>
                </a:solidFill>
              </a:rPr>
              <a:t>LINK DEL PODCAST </a:t>
            </a:r>
          </a:p>
          <a:p>
            <a:r>
              <a:rPr lang="es-MX" sz="1200" b="0" i="0" dirty="0">
                <a:solidFill>
                  <a:srgbClr val="1155CC"/>
                </a:solidFill>
                <a:effectLst/>
                <a:latin typeface="Arial" panose="020B0604020202020204" pitchFamily="34" charset="0"/>
                <a:hlinkClick r:id="rId2"/>
              </a:rPr>
              <a:t>https://docentecoahuila-my.sharepoint.com/:v:/g/personal/mariafernanda_bazaldua_b0505_alumnocoahuila_gob_mx/ESE3foXGDPRMssocxFPVH1EB6dcm4_J8y3sc81CuU67YOQ?e=dtLcew</a:t>
            </a:r>
            <a:endParaRPr lang="es-MX" sz="1200" b="0" i="0" dirty="0">
              <a:solidFill>
                <a:srgbClr val="1155CC"/>
              </a:solidFill>
              <a:effectLst/>
              <a:latin typeface="Arial" panose="020B0604020202020204" pitchFamily="34" charset="0"/>
            </a:endParaRPr>
          </a:p>
          <a:p>
            <a:endParaRPr lang="es-MX" sz="1200" b="1" dirty="0">
              <a:solidFill>
                <a:srgbClr val="FF0000"/>
              </a:solidFill>
            </a:endParaRPr>
          </a:p>
        </p:txBody>
      </p:sp>
    </p:spTree>
    <p:extLst>
      <p:ext uri="{BB962C8B-B14F-4D97-AF65-F5344CB8AC3E}">
        <p14:creationId xmlns:p14="http://schemas.microsoft.com/office/powerpoint/2010/main" val="303867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0ACAE-0954-4721-E5D9-AD8E6A5E27CF}"/>
              </a:ext>
            </a:extLst>
          </p:cNvPr>
          <p:cNvSpPr>
            <a:spLocks noGrp="1"/>
          </p:cNvSpPr>
          <p:nvPr>
            <p:ph type="title"/>
          </p:nvPr>
        </p:nvSpPr>
        <p:spPr>
          <a:xfrm>
            <a:off x="471488" y="486836"/>
            <a:ext cx="5915025" cy="679355"/>
          </a:xfrm>
        </p:spPr>
        <p:txBody>
          <a:bodyPr>
            <a:normAutofit fontScale="90000"/>
          </a:bodyPr>
          <a:lstStyle/>
          <a:p>
            <a:pPr>
              <a:lnSpc>
                <a:spcPct val="107000"/>
              </a:lnSpc>
              <a:spcAft>
                <a:spcPts val="800"/>
              </a:spcAft>
            </a:pP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br>
              <a:rPr lang="es-MX" sz="2200" dirty="0">
                <a:solidFill>
                  <a:srgbClr val="FF0000"/>
                </a:solidFill>
              </a:rPr>
            </a:br>
            <a:r>
              <a:rPr lang="es-MX" sz="2200" dirty="0">
                <a:solidFill>
                  <a:srgbClr val="FF0000"/>
                </a:solidFill>
              </a:rPr>
              <a:t>GUIÓN</a:t>
            </a:r>
            <a:br>
              <a:rPr lang="es-MX" sz="2200" dirty="0">
                <a:solidFill>
                  <a:srgbClr val="FF0000"/>
                </a:solidFill>
              </a:rPr>
            </a:br>
            <a:r>
              <a:rPr lang="es-MX" sz="1300" b="1"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OBJETIVO DEL PODCAST: </a:t>
            </a:r>
            <a:br>
              <a:rPr lang="es-MX" sz="1300" dirty="0">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El objetivo de un podcast sobre el eclipse solar podría ser educar e informar a los oyentes sobre este fenómeno natural del eclipse solar. El podcast podría abordar temas como la ciencia detrás de los eclipses solares, cómo se producen, sus curiosidades y los tipos del eclipse solar. También podría incluir información sobre cómo observar un eclipse solar de manera segura, mitos y leyendas relacionados con los eclipses solares. En resumen, el objetivo sería proporcionar una visión completa y entretenida del eclipse solar para que los oyentes puedan comprenderlo mejor y disfrutar de su belleza y misterio.</a:t>
            </a:r>
            <a:br>
              <a:rPr lang="es-MX" sz="1300" dirty="0">
                <a:effectLst/>
                <a:latin typeface="Calibri" panose="020F0502020204030204" pitchFamily="34" charset="0"/>
                <a:ea typeface="Calibri" panose="020F0502020204030204" pitchFamily="34" charset="0"/>
                <a:cs typeface="Times New Roman" panose="02020603050405020304" pitchFamily="18" charset="0"/>
              </a:rPr>
            </a:br>
            <a:r>
              <a:rPr lang="es-MX" sz="1300" b="1" dirty="0">
                <a:effectLst/>
                <a:latin typeface="Times New Roman" panose="02020603050405020304" pitchFamily="18" charset="0"/>
                <a:ea typeface="Calibri" panose="020F0502020204030204" pitchFamily="34" charset="0"/>
                <a:cs typeface="Times New Roman" panose="02020603050405020304" pitchFamily="18" charset="0"/>
              </a:rPr>
              <a:t>Definición del eclipse:  </a:t>
            </a:r>
            <a:r>
              <a:rPr lang="es-MX" sz="1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INTRODUCCIÓN</a:t>
            </a:r>
            <a:br>
              <a:rPr lang="es-MX" sz="1300" dirty="0">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rPr>
              <a:t>Los eclipses solares ocurren cuando la Luna se coloca entre el Sol y la Tierra.</a:t>
            </a:r>
            <a:br>
              <a:rPr lang="es-MX" sz="1300" dirty="0">
                <a:effectLst/>
                <a:latin typeface="Times New Roman" panose="02020603050405020304" pitchFamily="18" charset="0"/>
                <a:ea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rPr>
              <a:t>A veces, la Luna solo tapa parte de la luz del Sol: es lo que se llama «eclipse solar parcial».</a:t>
            </a:r>
            <a:br>
              <a:rPr lang="es-MX" sz="1300" dirty="0">
                <a:effectLst/>
                <a:latin typeface="Times New Roman" panose="02020603050405020304" pitchFamily="18" charset="0"/>
                <a:ea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rPr>
              <a:t>En otras ocasiones, la Luna tapa toda la luz del Sol, y entonces se llama «eclipse solar total».</a:t>
            </a:r>
            <a:br>
              <a:rPr lang="es-MX" sz="1300" dirty="0">
                <a:effectLst/>
                <a:latin typeface="Times New Roman" panose="02020603050405020304" pitchFamily="18" charset="0"/>
                <a:ea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rPr>
              <a:t>Cuando la Luna tapa la luz del Sol, proyecta una sombra en ciertas partes de la Tierra.</a:t>
            </a:r>
            <a:br>
              <a:rPr lang="es-MX" sz="1300" dirty="0">
                <a:effectLst/>
                <a:latin typeface="Times New Roman" panose="02020603050405020304" pitchFamily="18" charset="0"/>
                <a:ea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rPr>
              <a:t>La sombra de la Luna va creando un camino a medida que la Tierra rota. Este camino se llama «trayectoria de la totalidad».</a:t>
            </a:r>
            <a:br>
              <a:rPr lang="es-MX" sz="1300" dirty="0">
                <a:effectLst/>
                <a:latin typeface="Times New Roman" panose="02020603050405020304" pitchFamily="18" charset="0"/>
                <a:ea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rPr>
              <a:t>Si quieres ver cómo el día se convierte en noche durante un eclipse, tienes.</a:t>
            </a:r>
            <a:br>
              <a:rPr lang="es-MX" sz="1300" dirty="0">
                <a:effectLst/>
                <a:latin typeface="Times New Roman" panose="02020603050405020304" pitchFamily="18" charset="0"/>
                <a:ea typeface="Times New Roman" panose="02020603050405020304" pitchFamily="18" charset="0"/>
              </a:rPr>
            </a:br>
            <a:r>
              <a:rPr lang="es-MX" sz="1300" b="1" dirty="0">
                <a:effectLst/>
                <a:latin typeface="Times New Roman" panose="02020603050405020304" pitchFamily="18" charset="0"/>
                <a:ea typeface="Calibri" panose="020F0502020204030204" pitchFamily="34" charset="0"/>
                <a:cs typeface="Times New Roman" panose="02020603050405020304" pitchFamily="18" charset="0"/>
              </a:rPr>
              <a:t>Tipos de eclipses solares: </a:t>
            </a:r>
            <a:r>
              <a:rPr lang="es-MX" sz="1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INTRODUCCIÓN</a:t>
            </a:r>
            <a:br>
              <a:rPr lang="es-MX" sz="1300" dirty="0">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FF0000"/>
                </a:solidFill>
              </a:rPr>
              <a:t> </a:t>
            </a:r>
            <a:r>
              <a:rPr lang="es-MX" sz="13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Hay tres tipos de eclipses solares: total, parcial y anular. No todos los eclipses solares son iguales. La porción del Sol que cubre la Luna determina si el eclipse es parcial, anular o total.</a:t>
            </a:r>
            <a:br>
              <a:rPr lang="es-MX" sz="1300" dirty="0">
                <a:effectLst/>
                <a:latin typeface="Calibri" panose="020F0502020204030204" pitchFamily="34" charset="0"/>
                <a:ea typeface="Calibri" panose="020F0502020204030204" pitchFamily="34" charset="0"/>
                <a:cs typeface="Times New Roman" panose="02020603050405020304" pitchFamily="18" charset="0"/>
              </a:rPr>
            </a:br>
            <a:r>
              <a:rPr lang="es-MX" sz="1300" b="1" dirty="0">
                <a:effectLst/>
                <a:latin typeface="Times New Roman" panose="02020603050405020304" pitchFamily="18" charset="0"/>
                <a:ea typeface="Calibri" panose="020F0502020204030204" pitchFamily="34" charset="0"/>
                <a:cs typeface="Times New Roman" panose="02020603050405020304" pitchFamily="18" charset="0"/>
              </a:rPr>
              <a:t>Como se producen:  </a:t>
            </a:r>
            <a:r>
              <a:rPr lang="es-MX" sz="1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DESARROLLO </a:t>
            </a:r>
            <a:br>
              <a:rPr lang="es-MX" sz="1300" dirty="0">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Hace aproximadamente 4 600 millones de años, el sistema solar era una </a:t>
            </a:r>
            <a:r>
              <a:rPr lang="es-MX" sz="130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tooltip="Imágenes increíbles de las nubes"/>
              </a:rPr>
              <a:t>nube</a:t>
            </a:r>
            <a:r>
              <a:rPr lang="es-MX"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polvo y gas conocida como nebulosa solar. La gravedad colapsó el material sobre sí mismo y este comenzó a girar, formando el Sol en el centro de la nebulosa. Con el nacimiento del Sol, el material restante comenzó a agruparse.</a:t>
            </a:r>
            <a:br>
              <a:rPr lang="es-MX" sz="1300" dirty="0">
                <a:effectLst/>
                <a:latin typeface="Calibri" panose="020F0502020204030204" pitchFamily="34" charset="0"/>
                <a:ea typeface="Calibri" panose="020F0502020204030204" pitchFamily="34" charset="0"/>
                <a:cs typeface="Times New Roman" panose="02020603050405020304" pitchFamily="18" charset="0"/>
              </a:rPr>
            </a:br>
            <a:r>
              <a:rPr lang="es-MX"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Curiosidades: </a:t>
            </a:r>
            <a:r>
              <a:rPr lang="es-MX"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DESARROLLO</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s-MX"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Un eclipse ocurre en un lugar cualquiera de la Tierra cada 54 años y 34 días. El planeta Tierra es el único de nuestro sistema solar en el que puede ocurrir un eclipse solar.</a:t>
            </a:r>
            <a:br>
              <a:rPr lang="es-MX"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br>
            <a:r>
              <a:rPr lang="es-MX"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El aro que se observa alrededor de la luna durante un eclipse solar, es la atmósfera del sol.</a:t>
            </a:r>
            <a:br>
              <a:rPr lang="es-MX"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br>
            <a:r>
              <a:rPr lang="es-MX"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 un lugar cualquier de la Tierra ocurre un eclipse total de sol cada 375 años.</a:t>
            </a:r>
            <a:br>
              <a:rPr lang="es-MX"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br>
            <a:r>
              <a:rPr lang="es-MX"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Este tipo de eclipses se repiten con una frecuencia de 18 años y 11 días. Este período de 223 meses sinódicos se llama saros.</a:t>
            </a:r>
            <a:br>
              <a:rPr lang="es-MX"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br>
            <a:r>
              <a:rPr lang="es-MX"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Si hay planetas en el cielo en el momento de un eclipse solar total, pueden ser vistos como puntos de luz.</a:t>
            </a:r>
            <a:br>
              <a:rPr lang="es-MX"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br>
            <a:r>
              <a:rPr lang="es-MX"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lang="es-MX" sz="13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Datos históricos relevantes:  </a:t>
            </a:r>
            <a:r>
              <a:rPr lang="es-MX" sz="13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DESARROLLO</a:t>
            </a:r>
            <a:br>
              <a:rPr lang="es-MX" sz="1300" dirty="0">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 más lejano. El eclipse total más antiguo del que se tiene constancia ocurrió en la ciudad mesopotámica de Ugarit, en el 1375 a. C., durante la disputa de una batalla. Los ejércitos interpretaron la repentina oscuridad como la ira de los dioses.</a:t>
            </a:r>
            <a:br>
              <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 primero que se predijo. En el 584 a. C., un eclipse total de Sol ocurrió durante la batalla del Río Halys, que llevó a la paz entre Aliates y Ciaxares. Fue el primero anunciado por Tales de Mileto, que inauguró la ciencia de los eclipses.</a:t>
            </a:r>
            <a:br>
              <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 más polémico. El 24 de noviembre del añ</a:t>
            </a:r>
            <a:br>
              <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29 d. C. se produjo uno total sobre Jerusalén. Es el único que encajaría con el eclipse que, según la Biblia, ocurrió en la Crucifixión de Jesús, pero admitirlo trastocaría la fecha oficial de su muerte.</a:t>
            </a:r>
            <a:br>
              <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 del anuncio del profeta. El 24 de noviembre del año 569, un eclipse total se produjo momentos antes del nacimiento de </a:t>
            </a:r>
            <a:r>
              <a:rPr lang="es-MX" sz="13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Mahoma</a:t>
            </a: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 que alargó una guerra. Fue en el 939, durante la batalla de Simancas (Valladolid), entre las tropas de León Ramiro II y el califa Ad al-Rahman III. La oscuridad causó pánico entre ambos bandos y retrasó tres días el desenlace. Venció el rey castellano.</a:t>
            </a:r>
            <a:br>
              <a:rPr lang="es-MX"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 que ‘salvó’ a </a:t>
            </a:r>
            <a:r>
              <a:rPr lang="es-MX" sz="1300"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Colón</a:t>
            </a:r>
            <a:r>
              <a:rPr lang="es-MX" sz="1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El 29 de febrero de 1504, Colón acabó con una revuelta de su tripulación gracias a sus conocimientos astronómicos. Instantes antes de que se produjese un eclipse total de Sol les dijo que Dios estaba enojado y que mostraría su ira. El eclipse aplacó la rebelión.</a:t>
            </a:r>
            <a:b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s-MX" sz="1300" dirty="0">
              <a:solidFill>
                <a:srgbClr val="FF0000"/>
              </a:solidFill>
            </a:endParaRPr>
          </a:p>
        </p:txBody>
      </p:sp>
    </p:spTree>
    <p:extLst>
      <p:ext uri="{BB962C8B-B14F-4D97-AF65-F5344CB8AC3E}">
        <p14:creationId xmlns:p14="http://schemas.microsoft.com/office/powerpoint/2010/main" val="332886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06184-6E40-C91D-7418-F9B88ACB930E}"/>
              </a:ext>
            </a:extLst>
          </p:cNvPr>
          <p:cNvSpPr>
            <a:spLocks noGrp="1"/>
          </p:cNvSpPr>
          <p:nvPr>
            <p:ph type="title"/>
          </p:nvPr>
        </p:nvSpPr>
        <p:spPr/>
        <p:txBody>
          <a:bodyPr>
            <a:noAutofit/>
          </a:bodyPr>
          <a:lstStyle/>
          <a:p>
            <a:pPr>
              <a:lnSpc>
                <a:spcPct val="107000"/>
              </a:lnSpc>
              <a:spcAft>
                <a:spcPts val="800"/>
              </a:spcAft>
            </a:pP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Mitos y leyendas: </a:t>
            </a:r>
            <a:r>
              <a:rPr lang="es-MX"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DESARROLLO</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En las leyendas hindúes, la Luna era la copa en la que los dioses bebían el </a:t>
            </a:r>
            <a:r>
              <a:rPr lang="es-MX" sz="1200" i="1"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amrita,</a:t>
            </a:r>
            <a:r>
              <a:rPr lang="es-MX" sz="1200"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 elixir de la inmortalidad. Y los eclipses se producían cada vez que el monstruo Rahó conseguía atraparla para beberse el brebaje mágico. Pero como Rahó no tenía vientre, la Luna podía escapar de nuevo y seguir su curso.</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Para los incas, los eclipses totales de Sol tenían lugar cada vez que nuestro satélite y el Sol hacían el amor. Por ello, este acontecimiento era motivo de celebración para los indígenas.</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Los antiguos egipcios estimaban que, cuando se producía un eclipse, era porque el Sol era atacado y devorado. Cuando reaparecía, según su creencia, era un Sol nuevo, una reencarnación del antiguo.</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En la cultura china se pensaba que era un dragón el que devoraba el Sol durante los eclipses.</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Los pueblos mexicanos suponían que algún ser sobrenatural devoraba o comía el Sol o la Luna. De hecho, en todas las lenguas indígenas la palabra ‘eclipse’ procede del término ‘comer’. La creencia de que si el Sol era devorado por completo ya nunca más alumbraría dio lugar a que se intentara impedir tal desastre con sacrificios de víctimas humanas, especialmente de pelo blanco y caras blancas, como el Sol, o automortificaciones.</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Entre los chibchas, una cultura precolombina mexicana, los eclipses se producían únicamente cuando el Sol, Zuhé, y la Luna se enojaban.</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b="1"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Que hace el eclipse solar en las personas: </a:t>
            </a:r>
            <a:r>
              <a:rPr lang="es-MX"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CONCLUSION</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exposición a luz ultravioleta intensa durante un eclipse solar puede producir quemaduras en la retina que conducen a alteraciones visuales que pueden llegar a ceguera permanente. No causan dolor ya que esta capa del ojo no tiene sensibilidad por lo que los efectos pueden verse hasta horas después de la exposición.</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b="1" dirty="0">
                <a:solidFill>
                  <a:srgbClr val="313131"/>
                </a:solidFill>
                <a:effectLst/>
                <a:latin typeface="Times New Roman" panose="02020603050405020304" pitchFamily="18" charset="0"/>
                <a:ea typeface="Times New Roman" panose="02020603050405020304" pitchFamily="18" charset="0"/>
                <a:cs typeface="Times New Roman" panose="02020603050405020304" pitchFamily="18" charset="0"/>
              </a:rPr>
              <a:t>Como observar un eclipse de manera segura: </a:t>
            </a:r>
            <a:r>
              <a:rPr lang="es-MX" sz="1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CONCLUSION </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404041"/>
                </a:solidFill>
                <a:effectLst/>
                <a:latin typeface="Times New Roman" panose="02020603050405020304" pitchFamily="18" charset="0"/>
                <a:ea typeface="Times New Roman" panose="02020603050405020304" pitchFamily="18" charset="0"/>
                <a:cs typeface="Times New Roman" panose="02020603050405020304" pitchFamily="18" charset="0"/>
              </a:rPr>
              <a:t>No utilices gafas o vidrios obscuros para ver la imagen del Sol, así como papel aluminio, agua o CD´s. ¡Recuerda! Hay que mirar solamente la imagen proyectada del Sol.</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404041"/>
                </a:solidFill>
                <a:effectLst/>
                <a:latin typeface="Times New Roman" panose="02020603050405020304" pitchFamily="18" charset="0"/>
                <a:ea typeface="Times New Roman" panose="02020603050405020304" pitchFamily="18" charset="0"/>
                <a:cs typeface="Times New Roman" panose="02020603050405020304" pitchFamily="18" charset="0"/>
              </a:rPr>
              <a:t>No mires directamente el Sol, puede dañar la retina en poco tiempo.</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404041"/>
                </a:solidFill>
                <a:effectLst/>
                <a:latin typeface="Times New Roman" panose="02020603050405020304" pitchFamily="18" charset="0"/>
                <a:ea typeface="Times New Roman" panose="02020603050405020304" pitchFamily="18" charset="0"/>
                <a:cs typeface="Times New Roman" panose="02020603050405020304" pitchFamily="18" charset="0"/>
              </a:rPr>
              <a:t>Observa el eclipse con filtros para soldar del número 14.</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404041"/>
                </a:solidFill>
                <a:effectLst/>
                <a:latin typeface="Times New Roman" panose="02020603050405020304" pitchFamily="18" charset="0"/>
                <a:ea typeface="Times New Roman" panose="02020603050405020304" pitchFamily="18" charset="0"/>
                <a:cs typeface="Times New Roman" panose="02020603050405020304" pitchFamily="18" charset="0"/>
              </a:rPr>
              <a:t>Para apreciarlo, NO uses lentes de sol, binoculares, cámaras fotográficas o de video, vidrios ahumados, filtros polarizados, telescopios o películas de color expuestas.</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dirty="0">
                <a:solidFill>
                  <a:srgbClr val="404041"/>
                </a:solidFill>
                <a:effectLst/>
                <a:latin typeface="Times New Roman" panose="02020603050405020304" pitchFamily="18" charset="0"/>
                <a:ea typeface="Times New Roman" panose="02020603050405020304" pitchFamily="18" charset="0"/>
                <a:cs typeface="Times New Roman" panose="02020603050405020304" pitchFamily="18" charset="0"/>
              </a:rPr>
              <a:t>Aun con instrumentos seguros, no lo mires más de 30 segundos.</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r>
              <a:rPr lang="es-MX"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s-MX" sz="1200" dirty="0">
                <a:effectLst/>
                <a:latin typeface="Calibri" panose="020F0502020204030204" pitchFamily="34" charset="0"/>
                <a:ea typeface="Calibri" panose="020F0502020204030204" pitchFamily="34" charset="0"/>
                <a:cs typeface="Times New Roman" panose="02020603050405020304" pitchFamily="18" charset="0"/>
              </a:rPr>
            </a:br>
            <a:endParaRPr lang="es-MX" sz="1200" dirty="0"/>
          </a:p>
        </p:txBody>
      </p:sp>
    </p:spTree>
    <p:extLst>
      <p:ext uri="{BB962C8B-B14F-4D97-AF65-F5344CB8AC3E}">
        <p14:creationId xmlns:p14="http://schemas.microsoft.com/office/powerpoint/2010/main" val="368762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035F6B9-B1AC-0436-55DD-A0E5DFF6827B}"/>
              </a:ext>
            </a:extLst>
          </p:cNvPr>
          <p:cNvGraphicFramePr>
            <a:graphicFrameLocks noGrp="1"/>
          </p:cNvGraphicFramePr>
          <p:nvPr>
            <p:extLst>
              <p:ext uri="{D42A27DB-BD31-4B8C-83A1-F6EECF244321}">
                <p14:modId xmlns:p14="http://schemas.microsoft.com/office/powerpoint/2010/main" val="2373806725"/>
              </p:ext>
            </p:extLst>
          </p:nvPr>
        </p:nvGraphicFramePr>
        <p:xfrm>
          <a:off x="183776" y="2873017"/>
          <a:ext cx="6490448" cy="924572"/>
        </p:xfrm>
        <a:graphic>
          <a:graphicData uri="http://schemas.openxmlformats.org/drawingml/2006/table">
            <a:tbl>
              <a:tblPr firstRow="1" bandRow="1">
                <a:tableStyleId>{5940675A-B579-460E-94D1-54222C63F5DA}</a:tableStyleId>
              </a:tblPr>
              <a:tblGrid>
                <a:gridCol w="1622612">
                  <a:extLst>
                    <a:ext uri="{9D8B030D-6E8A-4147-A177-3AD203B41FA5}">
                      <a16:colId xmlns:a16="http://schemas.microsoft.com/office/drawing/2014/main" val="2487832891"/>
                    </a:ext>
                  </a:extLst>
                </a:gridCol>
                <a:gridCol w="1622612">
                  <a:extLst>
                    <a:ext uri="{9D8B030D-6E8A-4147-A177-3AD203B41FA5}">
                      <a16:colId xmlns:a16="http://schemas.microsoft.com/office/drawing/2014/main" val="2830333322"/>
                    </a:ext>
                  </a:extLst>
                </a:gridCol>
                <a:gridCol w="1622612">
                  <a:extLst>
                    <a:ext uri="{9D8B030D-6E8A-4147-A177-3AD203B41FA5}">
                      <a16:colId xmlns:a16="http://schemas.microsoft.com/office/drawing/2014/main" val="2959914097"/>
                    </a:ext>
                  </a:extLst>
                </a:gridCol>
                <a:gridCol w="1622612">
                  <a:extLst>
                    <a:ext uri="{9D8B030D-6E8A-4147-A177-3AD203B41FA5}">
                      <a16:colId xmlns:a16="http://schemas.microsoft.com/office/drawing/2014/main" val="550300701"/>
                    </a:ext>
                  </a:extLst>
                </a:gridCol>
              </a:tblGrid>
              <a:tr h="223532">
                <a:tc gridSpan="4">
                  <a:txBody>
                    <a:bodyPr/>
                    <a:lstStyle/>
                    <a:p>
                      <a:r>
                        <a:rPr lang="es-ES" sz="800" b="1" kern="1200" dirty="0">
                          <a:solidFill>
                            <a:schemeClr val="lt1"/>
                          </a:solidFill>
                          <a:effectLst/>
                        </a:rPr>
                        <a:t>Organización y estructura del contenido</a:t>
                      </a:r>
                      <a:endParaRPr lang="es-MX" sz="800" dirty="0"/>
                    </a:p>
                  </a:txBody>
                  <a:tcPr>
                    <a:solidFill>
                      <a:schemeClr val="accent2">
                        <a:lumMod val="40000"/>
                        <a:lumOff val="60000"/>
                      </a:schemeClr>
                    </a:solidFill>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961726204"/>
                  </a:ext>
                </a:extLst>
              </a:tr>
              <a:tr h="370840">
                <a:tc>
                  <a:txBody>
                    <a:bodyPr/>
                    <a:lstStyle/>
                    <a:p>
                      <a:pPr algn="ctr" fontAlgn="ctr"/>
                      <a:r>
                        <a:rPr lang="es-ES" sz="800" b="0" dirty="0">
                          <a:solidFill>
                            <a:schemeClr val="tx1">
                              <a:lumMod val="95000"/>
                              <a:lumOff val="5000"/>
                            </a:schemeClr>
                          </a:solidFill>
                          <a:effectLst/>
                        </a:rPr>
                        <a:t> Excelente (5): El contenido está muy bien organizado, tiene una secuencia lógica y coherente. La introducción es clara y motiva al oyente a continuar.</a:t>
                      </a:r>
                      <a:endParaRPr lang="es-ES" sz="800" b="0" i="0" dirty="0">
                        <a:solidFill>
                          <a:schemeClr val="tx1">
                            <a:lumMod val="95000"/>
                            <a:lumOff val="5000"/>
                          </a:schemeClr>
                        </a:solidFill>
                        <a:effectLst/>
                        <a:latin typeface="Helvetica Neue"/>
                      </a:endParaRPr>
                    </a:p>
                  </a:txBody>
                  <a:tcPr/>
                </a:tc>
                <a:tc>
                  <a:txBody>
                    <a:bodyPr/>
                    <a:lstStyle/>
                    <a:p>
                      <a:pPr algn="ctr" fontAlgn="ctr"/>
                      <a:r>
                        <a:rPr lang="es-ES" sz="800" b="0" dirty="0">
                          <a:solidFill>
                            <a:schemeClr val="tx1">
                              <a:lumMod val="95000"/>
                              <a:lumOff val="5000"/>
                            </a:schemeClr>
                          </a:solidFill>
                          <a:effectLst/>
                        </a:rPr>
                        <a:t>Bueno (4): El contenido está organizado, aunque algunas partes pueden mejorarse. La introducción es apropiada.</a:t>
                      </a:r>
                      <a:endParaRPr lang="es-ES" sz="800" b="0" i="0" dirty="0">
                        <a:solidFill>
                          <a:schemeClr val="tx1">
                            <a:lumMod val="95000"/>
                            <a:lumOff val="5000"/>
                          </a:schemeClr>
                        </a:solidFill>
                        <a:effectLst/>
                        <a:latin typeface="Helvetica Neue"/>
                      </a:endParaRPr>
                    </a:p>
                  </a:txBody>
                  <a:tcPr/>
                </a:tc>
                <a:tc>
                  <a:txBody>
                    <a:bodyPr/>
                    <a:lstStyle/>
                    <a:p>
                      <a:r>
                        <a:rPr lang="es-ES" sz="800" dirty="0">
                          <a:solidFill>
                            <a:schemeClr val="tx1">
                              <a:lumMod val="95000"/>
                              <a:lumOff val="5000"/>
                            </a:schemeClr>
                          </a:solidFill>
                        </a:rPr>
                        <a:t>Regular (3): La organización del contenido es deficiente en algunas partes y dificulta el seguimiento del tema.</a:t>
                      </a:r>
                      <a:endParaRPr lang="es-MX" sz="800" dirty="0">
                        <a:solidFill>
                          <a:schemeClr val="tx1">
                            <a:lumMod val="95000"/>
                            <a:lumOff val="5000"/>
                          </a:schemeClr>
                        </a:solidFill>
                      </a:endParaRPr>
                    </a:p>
                  </a:txBody>
                  <a:tcPr/>
                </a:tc>
                <a:tc>
                  <a:txBody>
                    <a:bodyPr/>
                    <a:lstStyle/>
                    <a:p>
                      <a:r>
                        <a:rPr lang="es-ES" sz="800" dirty="0">
                          <a:solidFill>
                            <a:schemeClr val="tx1">
                              <a:lumMod val="95000"/>
                              <a:lumOff val="5000"/>
                            </a:schemeClr>
                          </a:solidFill>
                        </a:rPr>
                        <a:t>Insuficiente (2): El contenido carece de una secuencia lógica y coherente. No tiene una introducción y conclusión apropiadas.</a:t>
                      </a:r>
                      <a:endParaRPr lang="es-MX" sz="800" dirty="0">
                        <a:solidFill>
                          <a:schemeClr val="tx1">
                            <a:lumMod val="95000"/>
                            <a:lumOff val="5000"/>
                          </a:schemeClr>
                        </a:solidFill>
                      </a:endParaRPr>
                    </a:p>
                  </a:txBody>
                  <a:tcPr/>
                </a:tc>
                <a:extLst>
                  <a:ext uri="{0D108BD9-81ED-4DB2-BD59-A6C34878D82A}">
                    <a16:rowId xmlns:a16="http://schemas.microsoft.com/office/drawing/2014/main" val="4273523977"/>
                  </a:ext>
                </a:extLst>
              </a:tr>
            </a:tbl>
          </a:graphicData>
        </a:graphic>
      </p:graphicFrame>
      <p:graphicFrame>
        <p:nvGraphicFramePr>
          <p:cNvPr id="4" name="Tabla 3">
            <a:extLst>
              <a:ext uri="{FF2B5EF4-FFF2-40B4-BE49-F238E27FC236}">
                <a16:creationId xmlns:a16="http://schemas.microsoft.com/office/drawing/2014/main" id="{9B9AF04C-CE52-7469-51EF-B3172F7449D9}"/>
              </a:ext>
            </a:extLst>
          </p:cNvPr>
          <p:cNvGraphicFramePr>
            <a:graphicFrameLocks noGrp="1"/>
          </p:cNvGraphicFramePr>
          <p:nvPr>
            <p:extLst>
              <p:ext uri="{D42A27DB-BD31-4B8C-83A1-F6EECF244321}">
                <p14:modId xmlns:p14="http://schemas.microsoft.com/office/powerpoint/2010/main" val="2766043836"/>
              </p:ext>
            </p:extLst>
          </p:nvPr>
        </p:nvGraphicFramePr>
        <p:xfrm>
          <a:off x="183776" y="3964379"/>
          <a:ext cx="6490448" cy="924572"/>
        </p:xfrm>
        <a:graphic>
          <a:graphicData uri="http://schemas.openxmlformats.org/drawingml/2006/table">
            <a:tbl>
              <a:tblPr firstRow="1" bandRow="1">
                <a:tableStyleId>{5940675A-B579-460E-94D1-54222C63F5DA}</a:tableStyleId>
              </a:tblPr>
              <a:tblGrid>
                <a:gridCol w="1622612">
                  <a:extLst>
                    <a:ext uri="{9D8B030D-6E8A-4147-A177-3AD203B41FA5}">
                      <a16:colId xmlns:a16="http://schemas.microsoft.com/office/drawing/2014/main" val="2487832891"/>
                    </a:ext>
                  </a:extLst>
                </a:gridCol>
                <a:gridCol w="1622612">
                  <a:extLst>
                    <a:ext uri="{9D8B030D-6E8A-4147-A177-3AD203B41FA5}">
                      <a16:colId xmlns:a16="http://schemas.microsoft.com/office/drawing/2014/main" val="2830333322"/>
                    </a:ext>
                  </a:extLst>
                </a:gridCol>
                <a:gridCol w="1622612">
                  <a:extLst>
                    <a:ext uri="{9D8B030D-6E8A-4147-A177-3AD203B41FA5}">
                      <a16:colId xmlns:a16="http://schemas.microsoft.com/office/drawing/2014/main" val="2959914097"/>
                    </a:ext>
                  </a:extLst>
                </a:gridCol>
                <a:gridCol w="1622612">
                  <a:extLst>
                    <a:ext uri="{9D8B030D-6E8A-4147-A177-3AD203B41FA5}">
                      <a16:colId xmlns:a16="http://schemas.microsoft.com/office/drawing/2014/main" val="550300701"/>
                    </a:ext>
                  </a:extLst>
                </a:gridCol>
              </a:tblGrid>
              <a:tr h="223532">
                <a:tc gridSpan="4">
                  <a:txBody>
                    <a:bodyPr/>
                    <a:lstStyle/>
                    <a:p>
                      <a:r>
                        <a:rPr lang="es-ES" sz="800" b="1" kern="1200" dirty="0">
                          <a:solidFill>
                            <a:schemeClr val="lt1"/>
                          </a:solidFill>
                          <a:effectLst/>
                        </a:rPr>
                        <a:t>Proyección de la locución y calidad del audio</a:t>
                      </a:r>
                      <a:endParaRPr lang="es-MX" sz="800" dirty="0"/>
                    </a:p>
                  </a:txBody>
                  <a:tcPr>
                    <a:solidFill>
                      <a:schemeClr val="accent3">
                        <a:lumMod val="40000"/>
                        <a:lumOff val="60000"/>
                      </a:schemeClr>
                    </a:solidFill>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961726204"/>
                  </a:ext>
                </a:extLst>
              </a:tr>
              <a:tr h="370840">
                <a:tc>
                  <a:txBody>
                    <a:bodyPr/>
                    <a:lstStyle/>
                    <a:p>
                      <a:pPr algn="ctr" fontAlgn="ctr"/>
                      <a:r>
                        <a:rPr lang="es-ES" sz="800" b="0" dirty="0">
                          <a:solidFill>
                            <a:schemeClr val="tx1">
                              <a:lumMod val="95000"/>
                              <a:lumOff val="5000"/>
                            </a:schemeClr>
                          </a:solidFill>
                          <a:effectLst/>
                        </a:rPr>
                        <a:t> Excelente (5): Excelente dicción y volumen. La voz proyecta fluidez y modulación apropiada. El audio no tiene ruidos.</a:t>
                      </a:r>
                      <a:endParaRPr lang="es-ES" sz="800" b="0" i="0" dirty="0">
                        <a:solidFill>
                          <a:schemeClr val="tx1">
                            <a:lumMod val="95000"/>
                            <a:lumOff val="5000"/>
                          </a:schemeClr>
                        </a:solidFill>
                        <a:effectLst/>
                        <a:latin typeface="Helvetica Neue"/>
                      </a:endParaRPr>
                    </a:p>
                  </a:txBody>
                  <a:tcPr/>
                </a:tc>
                <a:tc>
                  <a:txBody>
                    <a:bodyPr/>
                    <a:lstStyle/>
                    <a:p>
                      <a:pPr algn="ctr" fontAlgn="ctr"/>
                      <a:r>
                        <a:rPr lang="es-ES" sz="800" b="0" dirty="0">
                          <a:solidFill>
                            <a:schemeClr val="tx1">
                              <a:lumMod val="95000"/>
                              <a:lumOff val="5000"/>
                            </a:schemeClr>
                          </a:solidFill>
                          <a:effectLst/>
                        </a:rPr>
                        <a:t>Bueno (4): La locución es comprensible, con algunos aspectos menores por mejorar. La calidad de audio es adecuada.</a:t>
                      </a:r>
                      <a:endParaRPr lang="es-ES" sz="800" b="0" i="0" dirty="0">
                        <a:solidFill>
                          <a:schemeClr val="tx1">
                            <a:lumMod val="95000"/>
                            <a:lumOff val="5000"/>
                          </a:schemeClr>
                        </a:solidFill>
                        <a:effectLst/>
                        <a:latin typeface="Helvetica Neue"/>
                      </a:endParaRPr>
                    </a:p>
                  </a:txBody>
                  <a:tcPr/>
                </a:tc>
                <a:tc>
                  <a:txBody>
                    <a:bodyPr/>
                    <a:lstStyle/>
                    <a:p>
                      <a:r>
                        <a:rPr lang="es-ES" sz="800" dirty="0">
                          <a:solidFill>
                            <a:schemeClr val="tx1">
                              <a:lumMod val="95000"/>
                              <a:lumOff val="5000"/>
                            </a:schemeClr>
                          </a:solidFill>
                        </a:rPr>
                        <a:t>Regular (3): Existen deficiencias en la locución y/o calidad de audio que dificultan la comprensión en algunos momentos.</a:t>
                      </a:r>
                      <a:endParaRPr lang="es-MX" sz="800" dirty="0">
                        <a:solidFill>
                          <a:schemeClr val="tx1">
                            <a:lumMod val="95000"/>
                            <a:lumOff val="5000"/>
                          </a:schemeClr>
                        </a:solidFill>
                      </a:endParaRPr>
                    </a:p>
                  </a:txBody>
                  <a:tcPr/>
                </a:tc>
                <a:tc>
                  <a:txBody>
                    <a:bodyPr/>
                    <a:lstStyle/>
                    <a:p>
                      <a:r>
                        <a:rPr lang="es-ES" sz="800" dirty="0">
                          <a:solidFill>
                            <a:schemeClr val="tx1">
                              <a:lumMod val="95000"/>
                              <a:lumOff val="5000"/>
                            </a:schemeClr>
                          </a:solidFill>
                        </a:rPr>
                        <a:t>Insuficiente (2): La locución y la calidad del audio son deficientes en su mayor parte.</a:t>
                      </a:r>
                      <a:endParaRPr lang="es-MX" sz="800" dirty="0">
                        <a:solidFill>
                          <a:schemeClr val="tx1">
                            <a:lumMod val="95000"/>
                            <a:lumOff val="5000"/>
                          </a:schemeClr>
                        </a:solidFill>
                      </a:endParaRPr>
                    </a:p>
                  </a:txBody>
                  <a:tcPr/>
                </a:tc>
                <a:extLst>
                  <a:ext uri="{0D108BD9-81ED-4DB2-BD59-A6C34878D82A}">
                    <a16:rowId xmlns:a16="http://schemas.microsoft.com/office/drawing/2014/main" val="4273523977"/>
                  </a:ext>
                </a:extLst>
              </a:tr>
            </a:tbl>
          </a:graphicData>
        </a:graphic>
      </p:graphicFrame>
      <p:graphicFrame>
        <p:nvGraphicFramePr>
          <p:cNvPr id="5" name="Tabla 4">
            <a:extLst>
              <a:ext uri="{FF2B5EF4-FFF2-40B4-BE49-F238E27FC236}">
                <a16:creationId xmlns:a16="http://schemas.microsoft.com/office/drawing/2014/main" id="{78660CF9-B6FB-7DBE-3AFD-A4A4193E6E43}"/>
              </a:ext>
            </a:extLst>
          </p:cNvPr>
          <p:cNvGraphicFramePr>
            <a:graphicFrameLocks noGrp="1"/>
          </p:cNvGraphicFramePr>
          <p:nvPr>
            <p:extLst>
              <p:ext uri="{D42A27DB-BD31-4B8C-83A1-F6EECF244321}">
                <p14:modId xmlns:p14="http://schemas.microsoft.com/office/powerpoint/2010/main" val="2298605627"/>
              </p:ext>
            </p:extLst>
          </p:nvPr>
        </p:nvGraphicFramePr>
        <p:xfrm>
          <a:off x="183776" y="5055741"/>
          <a:ext cx="6490448" cy="802652"/>
        </p:xfrm>
        <a:graphic>
          <a:graphicData uri="http://schemas.openxmlformats.org/drawingml/2006/table">
            <a:tbl>
              <a:tblPr firstRow="1" bandRow="1">
                <a:tableStyleId>{5940675A-B579-460E-94D1-54222C63F5DA}</a:tableStyleId>
              </a:tblPr>
              <a:tblGrid>
                <a:gridCol w="1622612">
                  <a:extLst>
                    <a:ext uri="{9D8B030D-6E8A-4147-A177-3AD203B41FA5}">
                      <a16:colId xmlns:a16="http://schemas.microsoft.com/office/drawing/2014/main" val="2487832891"/>
                    </a:ext>
                  </a:extLst>
                </a:gridCol>
                <a:gridCol w="1622612">
                  <a:extLst>
                    <a:ext uri="{9D8B030D-6E8A-4147-A177-3AD203B41FA5}">
                      <a16:colId xmlns:a16="http://schemas.microsoft.com/office/drawing/2014/main" val="2830333322"/>
                    </a:ext>
                  </a:extLst>
                </a:gridCol>
                <a:gridCol w="1622612">
                  <a:extLst>
                    <a:ext uri="{9D8B030D-6E8A-4147-A177-3AD203B41FA5}">
                      <a16:colId xmlns:a16="http://schemas.microsoft.com/office/drawing/2014/main" val="2959914097"/>
                    </a:ext>
                  </a:extLst>
                </a:gridCol>
                <a:gridCol w="1622612">
                  <a:extLst>
                    <a:ext uri="{9D8B030D-6E8A-4147-A177-3AD203B41FA5}">
                      <a16:colId xmlns:a16="http://schemas.microsoft.com/office/drawing/2014/main" val="550300701"/>
                    </a:ext>
                  </a:extLst>
                </a:gridCol>
              </a:tblGrid>
              <a:tr h="223532">
                <a:tc gridSpan="4">
                  <a:txBody>
                    <a:bodyPr/>
                    <a:lstStyle/>
                    <a:p>
                      <a:r>
                        <a:rPr lang="es-MX" sz="800" b="1" kern="1200" dirty="0">
                          <a:solidFill>
                            <a:schemeClr val="lt1"/>
                          </a:solidFill>
                          <a:effectLst/>
                        </a:rPr>
                        <a:t>Creatividad y originalidad</a:t>
                      </a:r>
                      <a:endParaRPr lang="es-MX" sz="800" dirty="0"/>
                    </a:p>
                  </a:txBody>
                  <a:tcPr>
                    <a:solidFill>
                      <a:schemeClr val="accent4">
                        <a:lumMod val="40000"/>
                        <a:lumOff val="60000"/>
                      </a:schemeClr>
                    </a:solidFill>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961726204"/>
                  </a:ext>
                </a:extLst>
              </a:tr>
              <a:tr h="370840">
                <a:tc>
                  <a:txBody>
                    <a:bodyPr/>
                    <a:lstStyle/>
                    <a:p>
                      <a:pPr algn="ctr" fontAlgn="ctr"/>
                      <a:r>
                        <a:rPr lang="es-ES" sz="800" b="0" dirty="0">
                          <a:solidFill>
                            <a:schemeClr val="tx1">
                              <a:lumMod val="95000"/>
                              <a:lumOff val="5000"/>
                            </a:schemeClr>
                          </a:solidFill>
                          <a:effectLst/>
                        </a:rPr>
                        <a:t>Excelente (5): El enfoque es sumamente creativo y novedoso, incorporando recursos llamativos.</a:t>
                      </a:r>
                    </a:p>
                  </a:txBody>
                  <a:tcPr/>
                </a:tc>
                <a:tc>
                  <a:txBody>
                    <a:bodyPr/>
                    <a:lstStyle/>
                    <a:p>
                      <a:pPr algn="ctr" fontAlgn="ctr"/>
                      <a:r>
                        <a:rPr lang="es-ES" sz="800" b="0" dirty="0">
                          <a:solidFill>
                            <a:schemeClr val="tx1">
                              <a:lumMod val="95000"/>
                              <a:lumOff val="5000"/>
                            </a:schemeClr>
                          </a:solidFill>
                          <a:effectLst/>
                        </a:rPr>
                        <a:t>Bueno (4): Muestra elementos creativos que enriquecen la presentación del contenido.</a:t>
                      </a:r>
                    </a:p>
                  </a:txBody>
                  <a:tcPr/>
                </a:tc>
                <a:tc>
                  <a:txBody>
                    <a:bodyPr/>
                    <a:lstStyle/>
                    <a:p>
                      <a:pPr algn="ctr" fontAlgn="ctr"/>
                      <a:r>
                        <a:rPr lang="es-ES" sz="800" dirty="0">
                          <a:solidFill>
                            <a:schemeClr val="tx1">
                              <a:lumMod val="95000"/>
                              <a:lumOff val="5000"/>
                            </a:schemeClr>
                          </a:solidFill>
                        </a:rPr>
                        <a:t>Regular (3): </a:t>
                      </a:r>
                      <a:r>
                        <a:rPr lang="es-ES" sz="800" b="0" dirty="0">
                          <a:solidFill>
                            <a:schemeClr val="tx1">
                              <a:lumMod val="95000"/>
                              <a:lumOff val="5000"/>
                            </a:schemeClr>
                          </a:solidFill>
                          <a:effectLst/>
                        </a:rPr>
                        <a:t>El podcast es convencional, sin aportes significativos de creatividad.</a:t>
                      </a:r>
                    </a:p>
                  </a:txBody>
                  <a:tcPr/>
                </a:tc>
                <a:tc>
                  <a:txBody>
                    <a:bodyPr/>
                    <a:lstStyle/>
                    <a:p>
                      <a:pPr algn="ctr" fontAlgn="ctr"/>
                      <a:r>
                        <a:rPr lang="es-ES" sz="800" dirty="0">
                          <a:solidFill>
                            <a:schemeClr val="tx1">
                              <a:lumMod val="95000"/>
                              <a:lumOff val="5000"/>
                            </a:schemeClr>
                          </a:solidFill>
                        </a:rPr>
                        <a:t>Insuficiente (2): </a:t>
                      </a:r>
                      <a:endParaRPr lang="es-ES" sz="800" b="0" dirty="0">
                        <a:solidFill>
                          <a:schemeClr val="tx1">
                            <a:lumMod val="95000"/>
                            <a:lumOff val="5000"/>
                          </a:schemeClr>
                        </a:solidFill>
                        <a:effectLst/>
                      </a:endParaRPr>
                    </a:p>
                    <a:p>
                      <a:pPr algn="ctr" fontAlgn="ctr"/>
                      <a:r>
                        <a:rPr lang="es-ES" sz="800" b="0" dirty="0">
                          <a:solidFill>
                            <a:schemeClr val="tx1">
                              <a:lumMod val="95000"/>
                              <a:lumOff val="5000"/>
                            </a:schemeClr>
                          </a:solidFill>
                          <a:effectLst/>
                        </a:rPr>
                        <a:t>No se aprecia ningún elemento creativo ni original.</a:t>
                      </a:r>
                      <a:endParaRPr lang="es-ES" sz="800" b="0" i="0" dirty="0">
                        <a:solidFill>
                          <a:schemeClr val="tx1">
                            <a:lumMod val="95000"/>
                            <a:lumOff val="5000"/>
                          </a:schemeClr>
                        </a:solidFill>
                        <a:effectLst/>
                        <a:latin typeface="Helvetica Neue"/>
                      </a:endParaRPr>
                    </a:p>
                  </a:txBody>
                  <a:tcPr/>
                </a:tc>
                <a:extLst>
                  <a:ext uri="{0D108BD9-81ED-4DB2-BD59-A6C34878D82A}">
                    <a16:rowId xmlns:a16="http://schemas.microsoft.com/office/drawing/2014/main" val="4273523977"/>
                  </a:ext>
                </a:extLst>
              </a:tr>
            </a:tbl>
          </a:graphicData>
        </a:graphic>
      </p:graphicFrame>
      <p:graphicFrame>
        <p:nvGraphicFramePr>
          <p:cNvPr id="6" name="Tabla 5">
            <a:extLst>
              <a:ext uri="{FF2B5EF4-FFF2-40B4-BE49-F238E27FC236}">
                <a16:creationId xmlns:a16="http://schemas.microsoft.com/office/drawing/2014/main" id="{75D15E79-4185-482C-7407-0A6DD529C12C}"/>
              </a:ext>
            </a:extLst>
          </p:cNvPr>
          <p:cNvGraphicFramePr>
            <a:graphicFrameLocks noGrp="1"/>
          </p:cNvGraphicFramePr>
          <p:nvPr>
            <p:extLst>
              <p:ext uri="{D42A27DB-BD31-4B8C-83A1-F6EECF244321}">
                <p14:modId xmlns:p14="http://schemas.microsoft.com/office/powerpoint/2010/main" val="3514888711"/>
              </p:ext>
            </p:extLst>
          </p:nvPr>
        </p:nvGraphicFramePr>
        <p:xfrm>
          <a:off x="183776" y="6025182"/>
          <a:ext cx="6490448" cy="924572"/>
        </p:xfrm>
        <a:graphic>
          <a:graphicData uri="http://schemas.openxmlformats.org/drawingml/2006/table">
            <a:tbl>
              <a:tblPr firstRow="1" bandRow="1">
                <a:tableStyleId>{5940675A-B579-460E-94D1-54222C63F5DA}</a:tableStyleId>
              </a:tblPr>
              <a:tblGrid>
                <a:gridCol w="1622612">
                  <a:extLst>
                    <a:ext uri="{9D8B030D-6E8A-4147-A177-3AD203B41FA5}">
                      <a16:colId xmlns:a16="http://schemas.microsoft.com/office/drawing/2014/main" val="2487832891"/>
                    </a:ext>
                  </a:extLst>
                </a:gridCol>
                <a:gridCol w="1622612">
                  <a:extLst>
                    <a:ext uri="{9D8B030D-6E8A-4147-A177-3AD203B41FA5}">
                      <a16:colId xmlns:a16="http://schemas.microsoft.com/office/drawing/2014/main" val="2830333322"/>
                    </a:ext>
                  </a:extLst>
                </a:gridCol>
                <a:gridCol w="1622612">
                  <a:extLst>
                    <a:ext uri="{9D8B030D-6E8A-4147-A177-3AD203B41FA5}">
                      <a16:colId xmlns:a16="http://schemas.microsoft.com/office/drawing/2014/main" val="2959914097"/>
                    </a:ext>
                  </a:extLst>
                </a:gridCol>
                <a:gridCol w="1622612">
                  <a:extLst>
                    <a:ext uri="{9D8B030D-6E8A-4147-A177-3AD203B41FA5}">
                      <a16:colId xmlns:a16="http://schemas.microsoft.com/office/drawing/2014/main" val="550300701"/>
                    </a:ext>
                  </a:extLst>
                </a:gridCol>
              </a:tblGrid>
              <a:tr h="223532">
                <a:tc gridSpan="4">
                  <a:txBody>
                    <a:bodyPr/>
                    <a:lstStyle/>
                    <a:p>
                      <a:r>
                        <a:rPr lang="es-ES" sz="800" b="1" kern="1200" dirty="0">
                          <a:solidFill>
                            <a:schemeClr val="lt1"/>
                          </a:solidFill>
                          <a:effectLst/>
                        </a:rPr>
                        <a:t>Cumplimiento de instrucciones y tiempo</a:t>
                      </a:r>
                      <a:endParaRPr lang="es-MX" sz="800" dirty="0"/>
                    </a:p>
                  </a:txBody>
                  <a:tcPr>
                    <a:solidFill>
                      <a:schemeClr val="accent5">
                        <a:lumMod val="40000"/>
                        <a:lumOff val="60000"/>
                      </a:schemeClr>
                    </a:solidFill>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961726204"/>
                  </a:ext>
                </a:extLst>
              </a:tr>
              <a:tr h="370840">
                <a:tc>
                  <a:txBody>
                    <a:bodyPr/>
                    <a:lstStyle/>
                    <a:p>
                      <a:pPr algn="ctr" fontAlgn="ctr"/>
                      <a:r>
                        <a:rPr lang="es-ES" sz="800" b="0" dirty="0">
                          <a:solidFill>
                            <a:schemeClr val="tx1">
                              <a:lumMod val="95000"/>
                              <a:lumOff val="5000"/>
                            </a:schemeClr>
                          </a:solidFill>
                          <a:effectLst/>
                        </a:rPr>
                        <a:t>Excelente (5): Cumple con todos los requerimientos. La duración está dentro del rango (5-10 min). Incluye el </a:t>
                      </a:r>
                      <a:r>
                        <a:rPr lang="es-ES" sz="800" b="0" dirty="0" err="1">
                          <a:solidFill>
                            <a:schemeClr val="tx1">
                              <a:lumMod val="95000"/>
                              <a:lumOff val="5000"/>
                            </a:schemeClr>
                          </a:solidFill>
                          <a:effectLst/>
                        </a:rPr>
                        <a:t>guión</a:t>
                      </a:r>
                      <a:r>
                        <a:rPr lang="es-ES" sz="800" b="0" dirty="0">
                          <a:solidFill>
                            <a:schemeClr val="tx1">
                              <a:lumMod val="95000"/>
                              <a:lumOff val="5000"/>
                            </a:schemeClr>
                          </a:solidFill>
                          <a:effectLst/>
                        </a:rPr>
                        <a:t> escrito.</a:t>
                      </a:r>
                      <a:endParaRPr lang="es-ES" sz="800" b="0" i="0" dirty="0">
                        <a:solidFill>
                          <a:schemeClr val="tx1">
                            <a:lumMod val="95000"/>
                            <a:lumOff val="5000"/>
                          </a:schemeClr>
                        </a:solidFill>
                        <a:effectLst/>
                        <a:latin typeface="Helvetica Neue"/>
                      </a:endParaRPr>
                    </a:p>
                  </a:txBody>
                  <a:tcPr/>
                </a:tc>
                <a:tc>
                  <a:txBody>
                    <a:bodyPr/>
                    <a:lstStyle/>
                    <a:p>
                      <a:pPr algn="ctr" fontAlgn="ctr"/>
                      <a:r>
                        <a:rPr lang="es-ES" sz="800" b="0" dirty="0">
                          <a:solidFill>
                            <a:schemeClr val="tx1">
                              <a:lumMod val="95000"/>
                              <a:lumOff val="5000"/>
                            </a:schemeClr>
                          </a:solidFill>
                          <a:effectLst/>
                        </a:rPr>
                        <a:t>Bueno (4): Cumple con la mayoría de los requerimientos, aunque hay algún aspecto menor faltante. Duración acorde.</a:t>
                      </a:r>
                      <a:endParaRPr lang="es-ES" sz="800" b="0" i="0" dirty="0">
                        <a:solidFill>
                          <a:schemeClr val="tx1">
                            <a:lumMod val="95000"/>
                            <a:lumOff val="5000"/>
                          </a:schemeClr>
                        </a:solidFill>
                        <a:effectLst/>
                        <a:latin typeface="Helvetica Neue"/>
                      </a:endParaRPr>
                    </a:p>
                  </a:txBody>
                  <a:tcPr/>
                </a:tc>
                <a:tc>
                  <a:txBody>
                    <a:bodyPr/>
                    <a:lstStyle/>
                    <a:p>
                      <a:r>
                        <a:rPr lang="es-ES" sz="800" dirty="0">
                          <a:solidFill>
                            <a:schemeClr val="tx1">
                              <a:lumMod val="95000"/>
                              <a:lumOff val="5000"/>
                            </a:schemeClr>
                          </a:solidFill>
                        </a:rPr>
                        <a:t>Regular (3): Faltan algunos elementos importantes de los requerimientos solicitados.</a:t>
                      </a:r>
                      <a:endParaRPr lang="es-MX" sz="800" dirty="0">
                        <a:solidFill>
                          <a:schemeClr val="tx1">
                            <a:lumMod val="95000"/>
                            <a:lumOff val="5000"/>
                          </a:schemeClr>
                        </a:solidFill>
                      </a:endParaRPr>
                    </a:p>
                  </a:txBody>
                  <a:tcPr/>
                </a:tc>
                <a:tc>
                  <a:txBody>
                    <a:bodyPr/>
                    <a:lstStyle/>
                    <a:p>
                      <a:r>
                        <a:rPr lang="es-ES" sz="800" dirty="0" err="1">
                          <a:solidFill>
                            <a:schemeClr val="tx1">
                              <a:lumMod val="95000"/>
                              <a:lumOff val="5000"/>
                            </a:schemeClr>
                          </a:solidFill>
                        </a:rPr>
                        <a:t>nsuficiente</a:t>
                      </a:r>
                      <a:r>
                        <a:rPr lang="es-ES" sz="800" dirty="0">
                          <a:solidFill>
                            <a:schemeClr val="tx1">
                              <a:lumMod val="95000"/>
                              <a:lumOff val="5000"/>
                            </a:schemeClr>
                          </a:solidFill>
                        </a:rPr>
                        <a:t> (2): No cumple con los requerimientos ni con el rango de duración establecidos.</a:t>
                      </a:r>
                      <a:endParaRPr lang="es-MX" sz="800" dirty="0">
                        <a:solidFill>
                          <a:schemeClr val="tx1">
                            <a:lumMod val="95000"/>
                            <a:lumOff val="5000"/>
                          </a:schemeClr>
                        </a:solidFill>
                      </a:endParaRPr>
                    </a:p>
                  </a:txBody>
                  <a:tcPr/>
                </a:tc>
                <a:extLst>
                  <a:ext uri="{0D108BD9-81ED-4DB2-BD59-A6C34878D82A}">
                    <a16:rowId xmlns:a16="http://schemas.microsoft.com/office/drawing/2014/main" val="4273523977"/>
                  </a:ext>
                </a:extLst>
              </a:tr>
            </a:tbl>
          </a:graphicData>
        </a:graphic>
      </p:graphicFrame>
      <p:graphicFrame>
        <p:nvGraphicFramePr>
          <p:cNvPr id="3" name="Tabla 2">
            <a:extLst>
              <a:ext uri="{FF2B5EF4-FFF2-40B4-BE49-F238E27FC236}">
                <a16:creationId xmlns:a16="http://schemas.microsoft.com/office/drawing/2014/main" id="{F38AC147-10E8-BF68-D337-F1D8120B3315}"/>
              </a:ext>
            </a:extLst>
          </p:cNvPr>
          <p:cNvGraphicFramePr>
            <a:graphicFrameLocks noGrp="1"/>
          </p:cNvGraphicFramePr>
          <p:nvPr>
            <p:extLst>
              <p:ext uri="{D42A27DB-BD31-4B8C-83A1-F6EECF244321}">
                <p14:modId xmlns:p14="http://schemas.microsoft.com/office/powerpoint/2010/main" val="1649576162"/>
              </p:ext>
            </p:extLst>
          </p:nvPr>
        </p:nvGraphicFramePr>
        <p:xfrm>
          <a:off x="183776" y="1659735"/>
          <a:ext cx="6490448" cy="1046492"/>
        </p:xfrm>
        <a:graphic>
          <a:graphicData uri="http://schemas.openxmlformats.org/drawingml/2006/table">
            <a:tbl>
              <a:tblPr firstRow="1" bandRow="1">
                <a:tableStyleId>{5940675A-B579-460E-94D1-54222C63F5DA}</a:tableStyleId>
              </a:tblPr>
              <a:tblGrid>
                <a:gridCol w="1622612">
                  <a:extLst>
                    <a:ext uri="{9D8B030D-6E8A-4147-A177-3AD203B41FA5}">
                      <a16:colId xmlns:a16="http://schemas.microsoft.com/office/drawing/2014/main" val="2487832891"/>
                    </a:ext>
                  </a:extLst>
                </a:gridCol>
                <a:gridCol w="1622612">
                  <a:extLst>
                    <a:ext uri="{9D8B030D-6E8A-4147-A177-3AD203B41FA5}">
                      <a16:colId xmlns:a16="http://schemas.microsoft.com/office/drawing/2014/main" val="2830333322"/>
                    </a:ext>
                  </a:extLst>
                </a:gridCol>
                <a:gridCol w="1622612">
                  <a:extLst>
                    <a:ext uri="{9D8B030D-6E8A-4147-A177-3AD203B41FA5}">
                      <a16:colId xmlns:a16="http://schemas.microsoft.com/office/drawing/2014/main" val="2959914097"/>
                    </a:ext>
                  </a:extLst>
                </a:gridCol>
                <a:gridCol w="1622612">
                  <a:extLst>
                    <a:ext uri="{9D8B030D-6E8A-4147-A177-3AD203B41FA5}">
                      <a16:colId xmlns:a16="http://schemas.microsoft.com/office/drawing/2014/main" val="550300701"/>
                    </a:ext>
                  </a:extLst>
                </a:gridCol>
              </a:tblGrid>
              <a:tr h="223532">
                <a:tc gridSpan="4">
                  <a:txBody>
                    <a:bodyPr/>
                    <a:lstStyle/>
                    <a:p>
                      <a:r>
                        <a:rPr lang="es-ES" sz="800" b="1" kern="1200" dirty="0">
                          <a:solidFill>
                            <a:schemeClr val="lt1"/>
                          </a:solidFill>
                          <a:effectLst/>
                        </a:rPr>
                        <a:t>Calidad y riqueza de la información</a:t>
                      </a:r>
                      <a:endParaRPr lang="es-MX" sz="800" dirty="0"/>
                    </a:p>
                  </a:txBody>
                  <a:tcPr>
                    <a:solidFill>
                      <a:schemeClr val="tx2">
                        <a:lumMod val="50000"/>
                        <a:lumOff val="50000"/>
                      </a:schemeClr>
                    </a:solidFill>
                  </a:tcPr>
                </a:tc>
                <a:tc hMerge="1">
                  <a:txBody>
                    <a:bodyPr/>
                    <a:lstStyle/>
                    <a:p>
                      <a:endParaRPr lang="es-MX" dirty="0"/>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961726204"/>
                  </a:ext>
                </a:extLst>
              </a:tr>
              <a:tr h="370840">
                <a:tc>
                  <a:txBody>
                    <a:bodyPr/>
                    <a:lstStyle/>
                    <a:p>
                      <a:pPr algn="ctr" fontAlgn="ctr"/>
                      <a:r>
                        <a:rPr lang="es-ES" sz="800" b="0" dirty="0">
                          <a:solidFill>
                            <a:schemeClr val="tx1">
                              <a:lumMod val="95000"/>
                              <a:lumOff val="5000"/>
                            </a:schemeClr>
                          </a:solidFill>
                          <a:effectLst/>
                        </a:rPr>
                        <a:t> Excelente (5): Presenta información profunda, actualizada y de fuentes confiables. Explora datos, conceptos y curiosidades relevantes.</a:t>
                      </a:r>
                      <a:endParaRPr lang="es-ES" sz="800" b="0" i="0" dirty="0">
                        <a:solidFill>
                          <a:schemeClr val="tx1">
                            <a:lumMod val="95000"/>
                            <a:lumOff val="5000"/>
                          </a:schemeClr>
                        </a:solidFill>
                        <a:effectLst/>
                        <a:latin typeface="Helvetica Neue"/>
                      </a:endParaRPr>
                    </a:p>
                  </a:txBody>
                  <a:tcPr/>
                </a:tc>
                <a:tc>
                  <a:txBody>
                    <a:bodyPr/>
                    <a:lstStyle/>
                    <a:p>
                      <a:pPr algn="ctr" fontAlgn="ctr"/>
                      <a:r>
                        <a:rPr lang="es-ES" sz="800" b="0" dirty="0">
                          <a:solidFill>
                            <a:schemeClr val="tx1">
                              <a:lumMod val="95000"/>
                              <a:lumOff val="5000"/>
                            </a:schemeClr>
                          </a:solidFill>
                          <a:effectLst/>
                        </a:rPr>
                        <a:t>Bueno (4): Existe una organización general, aunque algunas partes pueden mejorarse. La introducción y conclusión son adecuadas.</a:t>
                      </a:r>
                      <a:endParaRPr lang="es-ES" sz="800" b="0" i="0" dirty="0">
                        <a:solidFill>
                          <a:schemeClr val="tx1">
                            <a:lumMod val="95000"/>
                            <a:lumOff val="5000"/>
                          </a:schemeClr>
                        </a:solidFill>
                        <a:effectLst/>
                        <a:latin typeface="Helvetica Neue"/>
                      </a:endParaRPr>
                    </a:p>
                  </a:txBody>
                  <a:tcPr/>
                </a:tc>
                <a:tc>
                  <a:txBody>
                    <a:bodyPr/>
                    <a:lstStyle/>
                    <a:p>
                      <a:r>
                        <a:rPr lang="es-ES" sz="800" dirty="0">
                          <a:solidFill>
                            <a:schemeClr val="tx1">
                              <a:lumMod val="95000"/>
                              <a:lumOff val="5000"/>
                            </a:schemeClr>
                          </a:solidFill>
                        </a:rPr>
                        <a:t>Regular (3): La organización es deficiente y dificulta el seguimiento del contenido en ciertas partes. La introducción o conclusión no son claras.</a:t>
                      </a:r>
                      <a:endParaRPr lang="es-MX" sz="800" dirty="0">
                        <a:solidFill>
                          <a:schemeClr val="tx1">
                            <a:lumMod val="95000"/>
                            <a:lumOff val="5000"/>
                          </a:schemeClr>
                        </a:solidFill>
                      </a:endParaRPr>
                    </a:p>
                  </a:txBody>
                  <a:tcPr/>
                </a:tc>
                <a:tc>
                  <a:txBody>
                    <a:bodyPr/>
                    <a:lstStyle/>
                    <a:p>
                      <a:r>
                        <a:rPr lang="es-ES" sz="800" dirty="0">
                          <a:solidFill>
                            <a:schemeClr val="tx1">
                              <a:lumMod val="95000"/>
                              <a:lumOff val="5000"/>
                            </a:schemeClr>
                          </a:solidFill>
                        </a:rPr>
                        <a:t>Insuficiente (2): La información es deficiente y hay vacíos importantes. No se utilizan fuentes confiables.</a:t>
                      </a:r>
                      <a:endParaRPr lang="es-MX" sz="800" dirty="0">
                        <a:solidFill>
                          <a:schemeClr val="tx1">
                            <a:lumMod val="95000"/>
                            <a:lumOff val="5000"/>
                          </a:schemeClr>
                        </a:solidFill>
                      </a:endParaRPr>
                    </a:p>
                  </a:txBody>
                  <a:tcPr/>
                </a:tc>
                <a:extLst>
                  <a:ext uri="{0D108BD9-81ED-4DB2-BD59-A6C34878D82A}">
                    <a16:rowId xmlns:a16="http://schemas.microsoft.com/office/drawing/2014/main" val="4273523977"/>
                  </a:ext>
                </a:extLst>
              </a:tr>
            </a:tbl>
          </a:graphicData>
        </a:graphic>
      </p:graphicFrame>
      <p:sp>
        <p:nvSpPr>
          <p:cNvPr id="7" name="CuadroTexto 6">
            <a:extLst>
              <a:ext uri="{FF2B5EF4-FFF2-40B4-BE49-F238E27FC236}">
                <a16:creationId xmlns:a16="http://schemas.microsoft.com/office/drawing/2014/main" id="{3EB335D1-454A-F6B1-20F3-B71DC5436182}"/>
              </a:ext>
            </a:extLst>
          </p:cNvPr>
          <p:cNvSpPr txBox="1"/>
          <p:nvPr/>
        </p:nvSpPr>
        <p:spPr>
          <a:xfrm>
            <a:off x="183776" y="546538"/>
            <a:ext cx="5326395" cy="861774"/>
          </a:xfrm>
          <a:prstGeom prst="rect">
            <a:avLst/>
          </a:prstGeom>
          <a:noFill/>
        </p:spPr>
        <p:txBody>
          <a:bodyPr wrap="none" rtlCol="0">
            <a:spAutoFit/>
          </a:bodyPr>
          <a:lstStyle/>
          <a:p>
            <a:pPr algn="l"/>
            <a:r>
              <a:rPr lang="es-ES" b="0" i="0" dirty="0">
                <a:solidFill>
                  <a:srgbClr val="29261B"/>
                </a:solidFill>
                <a:effectLst/>
                <a:latin typeface="__tiempos_b6f14e"/>
              </a:rPr>
              <a:t>Rúbrica de evaluación - Podcast "Eclipse solar"</a:t>
            </a:r>
          </a:p>
          <a:p>
            <a:pPr algn="l"/>
            <a:r>
              <a:rPr lang="es-ES" sz="1400" b="0" i="0" dirty="0">
                <a:solidFill>
                  <a:srgbClr val="29261B"/>
                </a:solidFill>
                <a:effectLst/>
                <a:latin typeface="__tiempos_b6f14e"/>
              </a:rPr>
              <a:t>Indicadores/Niveles Excelente (5) Bueno (4) Regular (3) Insuficiente (2)</a:t>
            </a:r>
          </a:p>
          <a:p>
            <a:endParaRPr lang="es-MX" dirty="0"/>
          </a:p>
        </p:txBody>
      </p:sp>
    </p:spTree>
    <p:extLst>
      <p:ext uri="{BB962C8B-B14F-4D97-AF65-F5344CB8AC3E}">
        <p14:creationId xmlns:p14="http://schemas.microsoft.com/office/powerpoint/2010/main" val="277683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1A96143-26C7-0134-D74C-FD97EF88610C}"/>
              </a:ext>
            </a:extLst>
          </p:cNvPr>
          <p:cNvSpPr txBox="1"/>
          <p:nvPr/>
        </p:nvSpPr>
        <p:spPr>
          <a:xfrm>
            <a:off x="292768" y="1889234"/>
            <a:ext cx="6272463" cy="6282104"/>
          </a:xfrm>
          <a:prstGeom prst="rect">
            <a:avLst/>
          </a:prstGeom>
          <a:noFill/>
        </p:spPr>
        <p:txBody>
          <a:bodyPr wrap="square" rtlCol="0">
            <a:spAutoFit/>
          </a:bodyPr>
          <a:lstStyle/>
          <a:p>
            <a:pPr algn="ctr">
              <a:lnSpc>
                <a:spcPct val="107000"/>
              </a:lnSpc>
              <a:spcBef>
                <a:spcPts val="1800"/>
              </a:spcBef>
              <a:spcAft>
                <a:spcPts val="400"/>
              </a:spcAft>
            </a:pPr>
            <a:r>
              <a:rPr lang="es-MX" sz="1800" b="1" kern="0" dirty="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Pasos recomendados para generar el guion de un podcast</a:t>
            </a:r>
            <a:endParaRPr lang="es-MX" sz="1800" b="1" kern="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MX" sz="1800" dirty="0">
                <a:effectLst/>
                <a:latin typeface="Aptos" panose="020B0004020202020204" pitchFamily="34" charset="0"/>
                <a:ea typeface="Aptos" panose="020B0004020202020204" pitchFamily="34" charset="0"/>
                <a:cs typeface="Times New Roman" panose="02020603050405020304" pitchFamily="18" charset="0"/>
              </a:rPr>
              <a:t>  </a:t>
            </a:r>
          </a:p>
          <a:p>
            <a:pPr marL="228600" lvl="0" indent="-228600">
              <a:lnSpc>
                <a:spcPct val="107000"/>
              </a:lnSpc>
              <a:buFont typeface="+mj-lt"/>
              <a:buAutoNum type="arabicPeriod"/>
            </a:pPr>
            <a:r>
              <a:rPr lang="es-MX" sz="1200" dirty="0">
                <a:effectLst/>
                <a:latin typeface="Aptos" panose="020B0004020202020204" pitchFamily="34" charset="0"/>
                <a:ea typeface="Aptos" panose="020B0004020202020204" pitchFamily="34" charset="0"/>
                <a:cs typeface="Times New Roman" panose="02020603050405020304" pitchFamily="18" charset="0"/>
              </a:rPr>
              <a:t>Define el tema y el objetivo del podcast. Decide sobre qué tratará cada episodio y cuál es el mensaje principal que quieres transmitir.</a:t>
            </a:r>
          </a:p>
          <a:p>
            <a:pPr marL="685800" indent="-228600">
              <a:lnSpc>
                <a:spcPct val="107000"/>
              </a:lnSpc>
              <a:buFont typeface="+mj-lt"/>
              <a:buAutoNum type="arabicPeriod"/>
            </a:pPr>
            <a:endParaRPr lang="es-MX" sz="1200" dirty="0">
              <a:effectLst/>
              <a:latin typeface="Aptos" panose="020B0004020202020204" pitchFamily="34" charset="0"/>
              <a:ea typeface="Aptos" panose="020B0004020202020204" pitchFamily="34" charset="0"/>
              <a:cs typeface="Times New Roman" panose="02020603050405020304" pitchFamily="18" charset="0"/>
            </a:endParaRPr>
          </a:p>
          <a:p>
            <a:pPr marL="228600" lvl="0" indent="-228600">
              <a:lnSpc>
                <a:spcPct val="107000"/>
              </a:lnSpc>
              <a:spcAft>
                <a:spcPts val="800"/>
              </a:spcAft>
              <a:buFont typeface="+mj-lt"/>
              <a:buAutoNum type="arabicPeriod"/>
            </a:pPr>
            <a:r>
              <a:rPr lang="es-MX" sz="1200" dirty="0">
                <a:effectLst/>
                <a:latin typeface="Aptos" panose="020B0004020202020204" pitchFamily="34" charset="0"/>
                <a:ea typeface="Aptos" panose="020B0004020202020204" pitchFamily="34" charset="0"/>
                <a:cs typeface="Times New Roman" panose="02020603050405020304" pitchFamily="18" charset="0"/>
              </a:rPr>
              <a:t>Investiga a fondo el tema. Realiza una investigación exhaustiva sobre el tema, recopilando información relevante, datos, estadísticas y ejemplos que puedan enriquecer el contenido.</a:t>
            </a:r>
          </a:p>
          <a:p>
            <a:pPr marL="228600" lvl="0" indent="-228600">
              <a:lnSpc>
                <a:spcPct val="107000"/>
              </a:lnSpc>
              <a:spcAft>
                <a:spcPts val="800"/>
              </a:spcAft>
              <a:buFont typeface="+mj-lt"/>
              <a:buAutoNum type="arabicPeriod"/>
            </a:pPr>
            <a:r>
              <a:rPr lang="es-MX" sz="1200" dirty="0">
                <a:effectLst/>
                <a:latin typeface="Aptos" panose="020B0004020202020204" pitchFamily="34" charset="0"/>
                <a:ea typeface="Aptos" panose="020B0004020202020204" pitchFamily="34" charset="0"/>
                <a:cs typeface="Times New Roman" panose="02020603050405020304" pitchFamily="18" charset="0"/>
              </a:rPr>
              <a:t>Estructura el guion. Divide el guion en secciones o segmentos lógicos, como una introducción, el desarrollo del tema principal, conclusiones, etc.</a:t>
            </a:r>
          </a:p>
          <a:p>
            <a:pPr marL="228600" lvl="0" indent="-228600">
              <a:lnSpc>
                <a:spcPct val="107000"/>
              </a:lnSpc>
              <a:spcAft>
                <a:spcPts val="800"/>
              </a:spcAft>
              <a:buFont typeface="+mj-lt"/>
              <a:buAutoNum type="arabicPeriod"/>
            </a:pPr>
            <a:r>
              <a:rPr lang="es-MX" sz="1200" dirty="0">
                <a:effectLst/>
                <a:latin typeface="Aptos" panose="020B0004020202020204" pitchFamily="34" charset="0"/>
                <a:ea typeface="Aptos" panose="020B0004020202020204" pitchFamily="34" charset="0"/>
                <a:cs typeface="Times New Roman" panose="02020603050405020304" pitchFamily="18" charset="0"/>
              </a:rPr>
              <a:t>Escribe un guion detallado. Redacta el guion completo, incluyendo todo el diálogo, las transiciones entre secciones, los efectos de sonido (si los hay) y cualquier otro elemento relevante.</a:t>
            </a:r>
          </a:p>
          <a:p>
            <a:pPr marL="228600" lvl="0" indent="-228600">
              <a:lnSpc>
                <a:spcPct val="107000"/>
              </a:lnSpc>
              <a:spcAft>
                <a:spcPts val="800"/>
              </a:spcAft>
              <a:buFont typeface="+mj-lt"/>
              <a:buAutoNum type="arabicPeriod"/>
            </a:pPr>
            <a:r>
              <a:rPr lang="es-MX" sz="1200" dirty="0">
                <a:effectLst/>
                <a:latin typeface="Aptos" panose="020B0004020202020204" pitchFamily="34" charset="0"/>
                <a:ea typeface="Aptos" panose="020B0004020202020204" pitchFamily="34" charset="0"/>
                <a:cs typeface="Times New Roman" panose="02020603050405020304" pitchFamily="18" charset="0"/>
              </a:rPr>
              <a:t>Incluye ganchos y llamadas a la acción. Añade frases llamativas, preguntas retóricas o llamadas a la acción para mantener el interés del oyente.</a:t>
            </a:r>
          </a:p>
          <a:p>
            <a:pPr marL="228600" lvl="0" indent="-228600">
              <a:lnSpc>
                <a:spcPct val="107000"/>
              </a:lnSpc>
              <a:buFont typeface="+mj-lt"/>
              <a:buAutoNum type="arabicPeriod"/>
            </a:pPr>
            <a:r>
              <a:rPr lang="es-MX" sz="1200" dirty="0">
                <a:effectLst/>
                <a:latin typeface="Aptos" panose="020B0004020202020204" pitchFamily="34" charset="0"/>
                <a:ea typeface="Aptos" panose="020B0004020202020204" pitchFamily="34" charset="0"/>
                <a:cs typeface="Times New Roman" panose="02020603050405020304" pitchFamily="18" charset="0"/>
              </a:rPr>
              <a:t>Revisa y edita el guion. Lee el guion en voz alta para detectar errores, frases confusas o secciones que puedan mejorarse.</a:t>
            </a:r>
          </a:p>
          <a:p>
            <a:pPr marL="685800" indent="-228600">
              <a:lnSpc>
                <a:spcPct val="107000"/>
              </a:lnSpc>
              <a:buFont typeface="+mj-lt"/>
              <a:buAutoNum type="arabicPeriod"/>
            </a:pPr>
            <a:endParaRPr lang="es-MX" sz="1200" dirty="0">
              <a:effectLst/>
              <a:latin typeface="Aptos" panose="020B0004020202020204" pitchFamily="34" charset="0"/>
              <a:ea typeface="Aptos" panose="020B0004020202020204" pitchFamily="34" charset="0"/>
              <a:cs typeface="Times New Roman" panose="02020603050405020304" pitchFamily="18" charset="0"/>
            </a:endParaRPr>
          </a:p>
          <a:p>
            <a:pPr marL="228600" lvl="0" indent="-228600">
              <a:lnSpc>
                <a:spcPct val="107000"/>
              </a:lnSpc>
              <a:buFont typeface="+mj-lt"/>
              <a:buAutoNum type="arabicPeriod"/>
            </a:pPr>
            <a:r>
              <a:rPr lang="es-MX" sz="1200" dirty="0">
                <a:effectLst/>
                <a:latin typeface="Aptos" panose="020B0004020202020204" pitchFamily="34" charset="0"/>
                <a:ea typeface="Aptos" panose="020B0004020202020204" pitchFamily="34" charset="0"/>
                <a:cs typeface="Times New Roman" panose="02020603050405020304" pitchFamily="18" charset="0"/>
              </a:rPr>
              <a:t>Practica y graba. Una vez que estés satisfecho con el guion, practica la lectura en voz alta y graba el episodio del podcast.</a:t>
            </a:r>
          </a:p>
          <a:p>
            <a:pPr marL="685800" indent="-228600">
              <a:lnSpc>
                <a:spcPct val="107000"/>
              </a:lnSpc>
              <a:buFont typeface="+mj-lt"/>
              <a:buAutoNum type="arabicPeriod"/>
            </a:pPr>
            <a:endParaRPr lang="es-MX" sz="1200" dirty="0">
              <a:effectLst/>
              <a:latin typeface="Aptos" panose="020B0004020202020204" pitchFamily="34" charset="0"/>
              <a:ea typeface="Aptos" panose="020B0004020202020204" pitchFamily="34" charset="0"/>
              <a:cs typeface="Times New Roman" panose="02020603050405020304" pitchFamily="18" charset="0"/>
            </a:endParaRPr>
          </a:p>
          <a:p>
            <a:pPr marL="228600" lvl="0" indent="-228600">
              <a:lnSpc>
                <a:spcPct val="107000"/>
              </a:lnSpc>
              <a:spcAft>
                <a:spcPts val="800"/>
              </a:spcAft>
              <a:buFont typeface="+mj-lt"/>
              <a:buAutoNum type="arabicPeriod"/>
            </a:pPr>
            <a:r>
              <a:rPr lang="es-MX" sz="1200" dirty="0">
                <a:effectLst/>
                <a:latin typeface="Aptos" panose="020B0004020202020204" pitchFamily="34" charset="0"/>
                <a:ea typeface="Aptos" panose="020B0004020202020204" pitchFamily="34" charset="0"/>
                <a:cs typeface="Times New Roman" panose="02020603050405020304" pitchFamily="18" charset="0"/>
              </a:rPr>
              <a:t>Edita y produce. Después de grabar, edita el audio eliminando errores, agregando efectos de sonido (si corresponde) y realizando cualquier otra tarea de postproducción necesaria.</a:t>
            </a:r>
          </a:p>
          <a:p>
            <a:pPr marL="228600">
              <a:lnSpc>
                <a:spcPct val="107000"/>
              </a:lnSpc>
              <a:spcAft>
                <a:spcPts val="800"/>
              </a:spcAft>
            </a:pPr>
            <a:endParaRPr lang="es-MX" sz="18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99AC3952-D482-15CC-6BBB-E61D8B82336A}"/>
              </a:ext>
            </a:extLst>
          </p:cNvPr>
          <p:cNvPicPr>
            <a:picLocks noChangeAspect="1"/>
          </p:cNvPicPr>
          <p:nvPr/>
        </p:nvPicPr>
        <p:blipFill rotWithShape="1">
          <a:blip r:embed="rId2">
            <a:extLst>
              <a:ext uri="{28A0092B-C50C-407E-A947-70E740481C1C}">
                <a14:useLocalDpi xmlns:a14="http://schemas.microsoft.com/office/drawing/2010/main" val="0"/>
              </a:ext>
            </a:extLst>
          </a:blip>
          <a:srcRect t="28448" b="12356"/>
          <a:stretch/>
        </p:blipFill>
        <p:spPr bwMode="auto">
          <a:xfrm>
            <a:off x="1333499" y="253207"/>
            <a:ext cx="4191000" cy="14389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080813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303</TotalTime>
  <Words>2768</Words>
  <Application>Microsoft Macintosh PowerPoint</Application>
  <PresentationFormat>Presentación en pantalla (4:3)</PresentationFormat>
  <Paragraphs>140</Paragraphs>
  <Slides>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__tiempos_b6f14e</vt:lpstr>
      <vt:lpstr>Aptos</vt:lpstr>
      <vt:lpstr>Aptos Display</vt:lpstr>
      <vt:lpstr>Arial</vt:lpstr>
      <vt:lpstr>Calibri</vt:lpstr>
      <vt:lpstr>Helvetica Neue</vt:lpstr>
      <vt:lpstr>Times New Roman</vt:lpstr>
      <vt:lpstr>Tema de Office</vt:lpstr>
      <vt:lpstr>Presentación de PowerPoint</vt:lpstr>
      <vt:lpstr>Presentación de PowerPoint</vt:lpstr>
      <vt:lpstr>Presentación de PowerPoint</vt:lpstr>
      <vt:lpstr>Presentación de PowerPoint</vt:lpstr>
      <vt:lpstr>              GUIÓN OBJETIVO DEL PODCAST:  El objetivo de un podcast sobre el eclipse solar podría ser educar e informar a los oyentes sobre este fenómeno natural del eclipse solar. El podcast podría abordar temas como la ciencia detrás de los eclipses solares, cómo se producen, sus curiosidades y los tipos del eclipse solar. También podría incluir información sobre cómo observar un eclipse solar de manera segura, mitos y leyendas relacionados con los eclipses solares. En resumen, el objetivo sería proporcionar una visión completa y entretenida del eclipse solar para que los oyentes puedan comprenderlo mejor y disfrutar de su belleza y misterio. Definición del eclipse:  INTRODUCCIÓN Los eclipses solares ocurren cuando la Luna se coloca entre el Sol y la Tierra. A veces, la Luna solo tapa parte de la luz del Sol: es lo que se llama «eclipse solar parcial». En otras ocasiones, la Luna tapa toda la luz del Sol, y entonces se llama «eclipse solar total». Cuando la Luna tapa la luz del Sol, proyecta una sombra en ciertas partes de la Tierra. La sombra de la Luna va creando un camino a medida que la Tierra rota. Este camino se llama «trayectoria de la totalidad». Si quieres ver cómo el día se convierte en noche durante un eclipse, tienes. Tipos de eclipses solares: INTRODUCCIÓN  Hay tres tipos de eclipses solares: total, parcial y anular. No todos los eclipses solares son iguales. La porción del Sol que cubre la Luna determina si el eclipse es parcial, anular o total. Como se producen:  DESARROLLO  Hace aproximadamente 4 600 millones de años, el sistema solar era una nube de polvo y gas conocida como nebulosa solar. La gravedad colapsó el material sobre sí mismo y este comenzó a girar, formando el Sol en el centro de la nebulosa. Con el nacimiento del Sol, el material restante comenzó a agruparse. Curiosidades: DESARROLLO Un eclipse ocurre en un lugar cualquiera de la Tierra cada 54 años y 34 días. El planeta Tierra es el único de nuestro sistema solar en el que puede ocurrir un eclipse solar. El aro que se observa alrededor de la luna durante un eclipse solar, es la atmósfera del sol. En un lugar cualquier de la Tierra ocurre un eclipse total de sol cada 375 años. Este tipo de eclipses se repiten con una frecuencia de 18 años y 11 días. Este período de 223 meses sinódicos se llama saros. Si hay planetas en el cielo en el momento de un eclipse solar total, pueden ser vistos como puntos de luz.   Datos históricos relevantes:  DESARROLLO El más lejano. El eclipse total más antiguo del que se tiene constancia ocurrió en la ciudad mesopotámica de Ugarit, en el 1375 a. C., durante la disputa de una batalla. Los ejércitos interpretaron la repentina oscuridad como la ira de los dioses. El primero que se predijo. En el 584 a. C., un eclipse total de Sol ocurrió durante la batalla del Río Halys, que llevó a la paz entre Aliates y Ciaxares. Fue el primero anunciado por Tales de Mileto, que inauguró la ciencia de los eclipses. El más polémico. El 24 de noviembre del añ o 29 d. C. se produjo uno total sobre Jerusalén. Es el único que encajaría con el eclipse que, según la Biblia, ocurrió en la Crucifixión de Jesús, pero admitirlo trastocaría la fecha oficial de su muerte. El del anuncio del profeta. El 24 de noviembre del año 569, un eclipse total se produjo momentos antes del nacimiento de Mahoma. El que alargó una guerra. Fue en el 939, durante la batalla de Simancas (Valladolid), entre las tropas de León Ramiro II y el califa Ad al-Rahman III. La oscuridad causó pánico entre ambos bandos y retrasó tres días el desenlace. Venció el rey castellano. El que ‘salvó’ a Colón. El 29 de febrero de 1504, Colón acabó con una revuelta de su tripulación gracias a sus conocimientos astronómicos. Instantes antes de que se produjese un eclipse total de Sol les dijo que Dios estaba enojado y que mostraría su ira. El eclipse aplacó la rebelión. </vt:lpstr>
      <vt:lpstr>                        Mitos y leyendas: DESARROLLO En las leyendas hindúes, la Luna era la copa en la que los dioses bebían el amrita, elixir de la inmortalidad. Y los eclipses se producían cada vez que el monstruo Rahó conseguía atraparla para beberse el brebaje mágico. Pero como Rahó no tenía vientre, la Luna podía escapar de nuevo y seguir su curso. Para los incas, los eclipses totales de Sol tenían lugar cada vez que nuestro satélite y el Sol hacían el amor. Por ello, este acontecimiento era motivo de celebración para los indígenas. Los antiguos egipcios estimaban que, cuando se producía un eclipse, era porque el Sol era atacado y devorado. Cuando reaparecía, según su creencia, era un Sol nuevo, una reencarnación del antiguo. En la cultura china se pensaba que era un dragón el que devoraba el Sol durante los eclipses. Los pueblos mexicanos suponían que algún ser sobrenatural devoraba o comía el Sol o la Luna. De hecho, en todas las lenguas indígenas la palabra ‘eclipse’ procede del término ‘comer’. La creencia de que si el Sol era devorado por completo ya nunca más alumbraría dio lugar a que se intentara impedir tal desastre con sacrificios de víctimas humanas, especialmente de pelo blanco y caras blancas, como el Sol, o automortificaciones. Entre los chibchas, una cultura precolombina mexicana, los eclipses se producían únicamente cuando el Sol, Zuhé, y la Luna se enojaban. Que hace el eclipse solar en las personas: CONCLUSION La exposición a luz ultravioleta intensa durante un eclipse solar puede producir quemaduras en la retina que conducen a alteraciones visuales que pueden llegar a ceguera permanente. No causan dolor ya que esta capa del ojo no tiene sensibilidad por lo que los efectos pueden verse hasta horas después de la exposición. Como observar un eclipse de manera segura: CONCLUSION  No utilices gafas o vidrios obscuros para ver la imagen del Sol, así como papel aluminio, agua o CD´s. ¡Recuerda! Hay que mirar solamente la imagen proyectada del Sol. No mires directamente el Sol, puede dañar la retina en poco tiempo. Observa el eclipse con filtros para soldar del número 14. Para apreciarlo, NO uses lentes de sol, binoculares, cámaras fotográficas o de video, vidrios ahumados, filtros polarizados, telescopios o películas de color expuestas. Aun con instrumentos seguros, no lo mires más de 30 segundos.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ALEJANDRO GUTIERREZ HERNANDEZ</dc:creator>
  <cp:lastModifiedBy>MARIA FERNANDA BAZALDUA RAMADAN</cp:lastModifiedBy>
  <cp:revision>12</cp:revision>
  <dcterms:created xsi:type="dcterms:W3CDTF">2024-03-15T15:07:21Z</dcterms:created>
  <dcterms:modified xsi:type="dcterms:W3CDTF">2024-04-10T04:30:28Z</dcterms:modified>
</cp:coreProperties>
</file>