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2" r:id="rId6"/>
    <p:sldId id="263" r:id="rId7"/>
    <p:sldId id="264" r:id="rId8"/>
    <p:sldId id="265" r:id="rId9"/>
    <p:sldId id="266" r:id="rId10"/>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9966FF"/>
    <a:srgbClr val="99FF33"/>
    <a:srgbClr val="FF5050"/>
    <a:srgbClr val="99CCFF"/>
    <a:srgbClr val="CCECFF"/>
    <a:srgbClr val="66CCFF"/>
    <a:srgbClr val="FFFF99"/>
    <a:srgbClr val="FF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21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32577-DF4E-41F7-A5F5-D14E80F6CF5B}" type="datetimeFigureOut">
              <a:rPr lang="es-MX" smtClean="0"/>
              <a:t>01/06/2024</a:t>
            </a:fld>
            <a:endParaRPr lang="es-MX"/>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9D1B5-5DDE-43CF-8B81-07E43F38F7BC}" type="slidenum">
              <a:rPr lang="es-MX" smtClean="0"/>
              <a:t>‹Nº›</a:t>
            </a:fld>
            <a:endParaRPr lang="es-MX"/>
          </a:p>
        </p:txBody>
      </p:sp>
    </p:spTree>
    <p:extLst>
      <p:ext uri="{BB962C8B-B14F-4D97-AF65-F5344CB8AC3E}">
        <p14:creationId xmlns:p14="http://schemas.microsoft.com/office/powerpoint/2010/main" val="2377374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143125" y="685800"/>
            <a:ext cx="2571750" cy="3429000"/>
          </a:xfrm>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56B74A2F-55FB-432A-A96A-45A75FF8FEA0}" type="slidenum">
              <a:rPr lang="es-MX" smtClean="0"/>
              <a:t>1</a:t>
            </a:fld>
            <a:endParaRPr lang="es-MX"/>
          </a:p>
        </p:txBody>
      </p:sp>
    </p:spTree>
    <p:extLst>
      <p:ext uri="{BB962C8B-B14F-4D97-AF65-F5344CB8AC3E}">
        <p14:creationId xmlns:p14="http://schemas.microsoft.com/office/powerpoint/2010/main" val="3408864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70"/>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225084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1398344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8"/>
            <a:ext cx="1543050" cy="780203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342900" y="366188"/>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1529591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3427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330591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173992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21802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1154516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374373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2"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311913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1"/>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FB7408A-0A60-4419-839D-358DDE55860B}" type="datetimeFigureOut">
              <a:rPr lang="es-MX" smtClean="0"/>
              <a:t>01/06/2024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42F3F01-9DAD-471C-9FA3-9F5E4D08A648}" type="slidenum">
              <a:rPr lang="es-MX" smtClean="0"/>
              <a:t>‹Nº›</a:t>
            </a:fld>
            <a:endParaRPr lang="es-MX"/>
          </a:p>
        </p:txBody>
      </p:sp>
    </p:spTree>
    <p:extLst>
      <p:ext uri="{BB962C8B-B14F-4D97-AF65-F5344CB8AC3E}">
        <p14:creationId xmlns:p14="http://schemas.microsoft.com/office/powerpoint/2010/main" val="23342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FB7408A-0A60-4419-839D-358DDE55860B}" type="datetimeFigureOut">
              <a:rPr lang="es-MX" smtClean="0"/>
              <a:t>01/06/2024</a:t>
            </a:fld>
            <a:endParaRPr lang="es-MX"/>
          </a:p>
        </p:txBody>
      </p:sp>
      <p:sp>
        <p:nvSpPr>
          <p:cNvPr id="5" name="4 Marcador de pie de página"/>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42F3F01-9DAD-471C-9FA3-9F5E4D08A648}" type="slidenum">
              <a:rPr lang="es-MX" smtClean="0"/>
              <a:t>‹Nº›</a:t>
            </a:fld>
            <a:endParaRPr lang="es-MX"/>
          </a:p>
        </p:txBody>
      </p:sp>
    </p:spTree>
    <p:extLst>
      <p:ext uri="{BB962C8B-B14F-4D97-AF65-F5344CB8AC3E}">
        <p14:creationId xmlns:p14="http://schemas.microsoft.com/office/powerpoint/2010/main" val="1541087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614429862"/>
              </p:ext>
            </p:extLst>
          </p:nvPr>
        </p:nvGraphicFramePr>
        <p:xfrm>
          <a:off x="188640" y="107504"/>
          <a:ext cx="6336704" cy="360040"/>
        </p:xfrm>
        <a:graphic>
          <a:graphicData uri="http://schemas.openxmlformats.org/drawingml/2006/table">
            <a:tbl>
              <a:tblPr firstRow="1" bandRow="1">
                <a:tableStyleId>{5C22544A-7EE6-4342-B048-85BDC9FD1C3A}</a:tableStyleId>
              </a:tblPr>
              <a:tblGrid>
                <a:gridCol w="6336704"/>
              </a:tblGrid>
              <a:tr h="360040">
                <a:tc>
                  <a:txBody>
                    <a:bodyPr/>
                    <a:lstStyle/>
                    <a:p>
                      <a:pPr algn="ctr"/>
                      <a:r>
                        <a:rPr lang="es-MX" sz="1400" b="0" dirty="0" smtClean="0">
                          <a:solidFill>
                            <a:schemeClr val="tx1"/>
                          </a:solidFill>
                          <a:latin typeface="Arial Rounded MT Bold" panose="020F0704030504030204" pitchFamily="34" charset="0"/>
                        </a:rPr>
                        <a:t>Jardín de Niños Elia Emma Badillo Mendoza.</a:t>
                      </a:r>
                      <a:r>
                        <a:rPr lang="es-MX" sz="1400" b="0" baseline="0" dirty="0" smtClean="0">
                          <a:solidFill>
                            <a:schemeClr val="tx1"/>
                          </a:solidFill>
                          <a:latin typeface="Arial Rounded MT Bold" panose="020F0704030504030204" pitchFamily="34" charset="0"/>
                        </a:rPr>
                        <a:t>    Turno Matutino</a:t>
                      </a:r>
                      <a:endParaRPr lang="es-MX" sz="1400" b="0" dirty="0">
                        <a:solidFill>
                          <a:schemeClr val="tx1"/>
                        </a:solidFill>
                        <a:latin typeface="Arial Rounded MT Bold" panose="020F0704030504030204" pitchFamily="34" charset="0"/>
                      </a:endParaRPr>
                    </a:p>
                  </a:txBody>
                  <a:tcPr marL="68580" marR="68580" marT="60960" marB="60960">
                    <a:solidFill>
                      <a:schemeClr val="bg1"/>
                    </a:solidFill>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311436145"/>
              </p:ext>
            </p:extLst>
          </p:nvPr>
        </p:nvGraphicFramePr>
        <p:xfrm>
          <a:off x="116632" y="467544"/>
          <a:ext cx="2232248" cy="853440"/>
        </p:xfrm>
        <a:graphic>
          <a:graphicData uri="http://schemas.openxmlformats.org/drawingml/2006/table">
            <a:tbl>
              <a:tblPr firstRow="1" bandRow="1">
                <a:tableStyleId>{5C22544A-7EE6-4342-B048-85BDC9FD1C3A}</a:tableStyleId>
              </a:tblPr>
              <a:tblGrid>
                <a:gridCol w="2232248"/>
              </a:tblGrid>
              <a:tr h="853440">
                <a:tc>
                  <a:txBody>
                    <a:bodyPr/>
                    <a:lstStyle/>
                    <a:p>
                      <a:pPr algn="l"/>
                      <a:r>
                        <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Clave</a:t>
                      </a:r>
                      <a:r>
                        <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 05EJN0161N   </a:t>
                      </a:r>
                      <a:endPar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endParaRPr>
                    </a:p>
                    <a:p>
                      <a:pPr algn="l"/>
                      <a:r>
                        <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Calle </a:t>
                      </a:r>
                      <a:r>
                        <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25 #798</a:t>
                      </a:r>
                      <a:r>
                        <a:rPr lang="es-MX" sz="1400" b="0" baseline="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 </a:t>
                      </a:r>
                      <a:r>
                        <a:rPr lang="es-MX" sz="1400" b="0" dirty="0" smtClean="0">
                          <a:solidFill>
                            <a:schemeClr val="tx1"/>
                          </a:solidFill>
                          <a:latin typeface="DotumChe" panose="020B0609000101010101" pitchFamily="49" charset="-127"/>
                          <a:ea typeface="DotumChe" panose="020B0609000101010101" pitchFamily="49" charset="-127"/>
                          <a:cs typeface="Arial Unicode MS" panose="020B0604020202020204" pitchFamily="34" charset="-128"/>
                        </a:rPr>
                        <a:t>Col. Ciudad Mirasierra</a:t>
                      </a:r>
                      <a:endParaRPr lang="es-MX" sz="1400" b="0" dirty="0">
                        <a:solidFill>
                          <a:schemeClr val="tx1"/>
                        </a:solidFill>
                        <a:latin typeface="DotumChe" panose="020B0609000101010101" pitchFamily="49" charset="-127"/>
                        <a:ea typeface="DotumChe" panose="020B0609000101010101" pitchFamily="49" charset="-127"/>
                        <a:cs typeface="Arial Unicode MS" panose="020B0604020202020204" pitchFamily="34" charset="-128"/>
                      </a:endParaRPr>
                    </a:p>
                  </a:txBody>
                  <a:tcPr marL="68580" marR="68580" marT="60960" marB="60960">
                    <a:solidFill>
                      <a:schemeClr val="bg1"/>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1695967621"/>
              </p:ext>
            </p:extLst>
          </p:nvPr>
        </p:nvGraphicFramePr>
        <p:xfrm>
          <a:off x="2132856" y="467544"/>
          <a:ext cx="3024336" cy="792480"/>
        </p:xfrm>
        <a:graphic>
          <a:graphicData uri="http://schemas.openxmlformats.org/drawingml/2006/table">
            <a:tbl>
              <a:tblPr firstRow="1" bandRow="1">
                <a:tableStyleId>{5940675A-B579-460E-94D1-54222C63F5DA}</a:tableStyleId>
              </a:tblPr>
              <a:tblGrid>
                <a:gridCol w="3024336"/>
              </a:tblGrid>
              <a:tr h="288032">
                <a:tc>
                  <a:txBody>
                    <a:bodyPr/>
                    <a:lstStyle/>
                    <a:p>
                      <a:r>
                        <a:rPr lang="es-MX" sz="1200" dirty="0" smtClean="0">
                          <a:latin typeface="Century Gothic" panose="020B0502020202020204" pitchFamily="34" charset="0"/>
                        </a:rPr>
                        <a:t>Docente:</a:t>
                      </a:r>
                      <a:r>
                        <a:rPr lang="es-MX" sz="1200" baseline="0" dirty="0" smtClean="0">
                          <a:latin typeface="Century Gothic" panose="020B0502020202020204" pitchFamily="34" charset="0"/>
                        </a:rPr>
                        <a:t> Cecilia </a:t>
                      </a:r>
                      <a:r>
                        <a:rPr lang="es-MX" sz="1200" baseline="0" dirty="0" err="1" smtClean="0">
                          <a:latin typeface="Century Gothic" panose="020B0502020202020204" pitchFamily="34" charset="0"/>
                        </a:rPr>
                        <a:t>Garanzuay</a:t>
                      </a:r>
                      <a:r>
                        <a:rPr lang="es-MX" sz="1200" baseline="0" dirty="0" smtClean="0">
                          <a:latin typeface="Century Gothic" panose="020B0502020202020204" pitchFamily="34" charset="0"/>
                        </a:rPr>
                        <a:t> Lozano</a:t>
                      </a:r>
                      <a:endParaRPr lang="es-MX" sz="1200" dirty="0">
                        <a:latin typeface="Century Gothic" panose="020B0502020202020204" pitchFamily="34"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325120">
                <a:tc>
                  <a:txBody>
                    <a:bodyPr/>
                    <a:lstStyle/>
                    <a:p>
                      <a:r>
                        <a:rPr lang="es-MX" sz="1200" dirty="0" smtClean="0">
                          <a:latin typeface="Century Gothic" panose="020B0502020202020204" pitchFamily="34" charset="0"/>
                        </a:rPr>
                        <a:t>Practicante: Alondra Esmeralda Cortes </a:t>
                      </a:r>
                      <a:r>
                        <a:rPr lang="es-MX" sz="1200" dirty="0" err="1" smtClean="0">
                          <a:latin typeface="Century Gothic" panose="020B0502020202020204" pitchFamily="34" charset="0"/>
                        </a:rPr>
                        <a:t>Albizo</a:t>
                      </a:r>
                      <a:endParaRPr lang="es-MX" sz="1200" dirty="0">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66"/>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217628721"/>
              </p:ext>
            </p:extLst>
          </p:nvPr>
        </p:nvGraphicFramePr>
        <p:xfrm>
          <a:off x="908720" y="3059832"/>
          <a:ext cx="5436604" cy="441451"/>
        </p:xfrm>
        <a:graphic>
          <a:graphicData uri="http://schemas.openxmlformats.org/drawingml/2006/table">
            <a:tbl>
              <a:tblPr firstRow="1" bandRow="1">
                <a:tableStyleId>{5C22544A-7EE6-4342-B048-85BDC9FD1C3A}</a:tableStyleId>
              </a:tblPr>
              <a:tblGrid>
                <a:gridCol w="5436604"/>
              </a:tblGrid>
              <a:tr h="441451">
                <a:tc>
                  <a:txBody>
                    <a:bodyPr/>
                    <a:lstStyle/>
                    <a:p>
                      <a:pPr algn="ctr"/>
                      <a:r>
                        <a:rPr lang="es-MX" sz="1500" b="0" baseline="0" dirty="0" smtClean="0">
                          <a:solidFill>
                            <a:schemeClr val="tx1"/>
                          </a:solidFill>
                          <a:latin typeface="Kristen ITC" panose="03050502040202030202" pitchFamily="66" charset="0"/>
                        </a:rPr>
                        <a:t>Proyecto de evaluación: Feria de conocimiento  </a:t>
                      </a:r>
                      <a:endParaRPr lang="es-MX" sz="1500" b="0" dirty="0">
                        <a:solidFill>
                          <a:schemeClr val="tx1"/>
                        </a:solidFill>
                        <a:latin typeface="Kristen ITC" panose="03050502040202030202" pitchFamily="66" charset="0"/>
                      </a:endParaRPr>
                    </a:p>
                  </a:txBody>
                  <a:tcPr marL="68580" marR="68580" marT="60960" marB="60960">
                    <a:solidFill>
                      <a:srgbClr val="FF7C80"/>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3132909734"/>
              </p:ext>
            </p:extLst>
          </p:nvPr>
        </p:nvGraphicFramePr>
        <p:xfrm>
          <a:off x="1196752" y="1259632"/>
          <a:ext cx="4644516" cy="289560"/>
        </p:xfrm>
        <a:graphic>
          <a:graphicData uri="http://schemas.openxmlformats.org/drawingml/2006/table">
            <a:tbl>
              <a:tblPr firstRow="1" bandRow="1">
                <a:tableStyleId>{5C22544A-7EE6-4342-B048-85BDC9FD1C3A}</a:tableStyleId>
              </a:tblPr>
              <a:tblGrid>
                <a:gridCol w="4644516"/>
              </a:tblGrid>
              <a:tr h="289560">
                <a:tc>
                  <a:txBody>
                    <a:bodyPr/>
                    <a:lstStyle/>
                    <a:p>
                      <a:pPr algn="ctr"/>
                      <a:r>
                        <a:rPr lang="es-MX" sz="1100" b="0" dirty="0" smtClean="0">
                          <a:solidFill>
                            <a:schemeClr val="tx1"/>
                          </a:solidFill>
                          <a:latin typeface="Century Gothic" panose="020B0502020202020204" pitchFamily="34" charset="0"/>
                        </a:rPr>
                        <a:t>Fecha: Del </a:t>
                      </a:r>
                      <a:r>
                        <a:rPr lang="es-MX" sz="1100" b="0" dirty="0" smtClean="0">
                          <a:solidFill>
                            <a:schemeClr val="tx1"/>
                          </a:solidFill>
                          <a:latin typeface="Century Gothic" panose="020B0502020202020204" pitchFamily="34" charset="0"/>
                        </a:rPr>
                        <a:t>3</a:t>
                      </a:r>
                      <a:r>
                        <a:rPr lang="es-MX" sz="1100" b="0" baseline="0" dirty="0" smtClean="0">
                          <a:solidFill>
                            <a:schemeClr val="tx1"/>
                          </a:solidFill>
                          <a:latin typeface="Century Gothic" panose="020B0502020202020204" pitchFamily="34" charset="0"/>
                        </a:rPr>
                        <a:t> </a:t>
                      </a:r>
                      <a:r>
                        <a:rPr lang="es-MX" sz="1100" b="0" baseline="0" dirty="0" smtClean="0">
                          <a:solidFill>
                            <a:schemeClr val="tx1"/>
                          </a:solidFill>
                          <a:latin typeface="Century Gothic" panose="020B0502020202020204" pitchFamily="34" charset="0"/>
                        </a:rPr>
                        <a:t>al </a:t>
                      </a:r>
                      <a:r>
                        <a:rPr lang="es-MX" sz="1100" b="0" baseline="0" dirty="0" smtClean="0">
                          <a:solidFill>
                            <a:schemeClr val="tx1"/>
                          </a:solidFill>
                          <a:latin typeface="Century Gothic" panose="020B0502020202020204" pitchFamily="34" charset="0"/>
                        </a:rPr>
                        <a:t>7 </a:t>
                      </a:r>
                      <a:r>
                        <a:rPr lang="es-MX" sz="1100" b="0" baseline="0" dirty="0" smtClean="0">
                          <a:solidFill>
                            <a:schemeClr val="tx1"/>
                          </a:solidFill>
                          <a:latin typeface="Century Gothic" panose="020B0502020202020204" pitchFamily="34" charset="0"/>
                        </a:rPr>
                        <a:t>de </a:t>
                      </a:r>
                      <a:r>
                        <a:rPr lang="es-MX" sz="1100" b="0" baseline="0" dirty="0" smtClean="0">
                          <a:solidFill>
                            <a:schemeClr val="tx1"/>
                          </a:solidFill>
                          <a:latin typeface="Century Gothic" panose="020B0502020202020204" pitchFamily="34" charset="0"/>
                        </a:rPr>
                        <a:t>junio                </a:t>
                      </a:r>
                      <a:r>
                        <a:rPr lang="es-MX" sz="1100" b="0" baseline="0" dirty="0" smtClean="0">
                          <a:solidFill>
                            <a:schemeClr val="tx1"/>
                          </a:solidFill>
                          <a:latin typeface="Century Gothic" panose="020B0502020202020204" pitchFamily="34" charset="0"/>
                        </a:rPr>
                        <a:t>Tiempo: </a:t>
                      </a:r>
                      <a:r>
                        <a:rPr lang="es-MX" sz="1100" b="0" baseline="0" dirty="0" smtClean="0">
                          <a:solidFill>
                            <a:schemeClr val="tx1"/>
                          </a:solidFill>
                          <a:latin typeface="Century Gothic" panose="020B0502020202020204" pitchFamily="34" charset="0"/>
                        </a:rPr>
                        <a:t>5 sesiones </a:t>
                      </a:r>
                      <a:endParaRPr lang="es-MX" sz="1100" b="0" dirty="0">
                        <a:solidFill>
                          <a:schemeClr val="tx1"/>
                        </a:solidFill>
                        <a:latin typeface="Century Gothic" panose="020B0502020202020204" pitchFamily="34" charset="0"/>
                      </a:endParaRPr>
                    </a:p>
                  </a:txBody>
                  <a:tcPr marL="68580" marR="68580" marT="60960" marB="60960">
                    <a:solidFill>
                      <a:schemeClr val="bg1"/>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350695414"/>
              </p:ext>
            </p:extLst>
          </p:nvPr>
        </p:nvGraphicFramePr>
        <p:xfrm>
          <a:off x="116632" y="1547664"/>
          <a:ext cx="6624736" cy="1487800"/>
        </p:xfrm>
        <a:graphic>
          <a:graphicData uri="http://schemas.openxmlformats.org/drawingml/2006/table">
            <a:tbl>
              <a:tblPr firstRow="1" bandRow="1">
                <a:tableStyleId>{5940675A-B579-460E-94D1-54222C63F5DA}</a:tableStyleId>
              </a:tblPr>
              <a:tblGrid>
                <a:gridCol w="1080120"/>
                <a:gridCol w="2646294"/>
                <a:gridCol w="1188132"/>
                <a:gridCol w="1710190"/>
              </a:tblGrid>
              <a:tr h="360040">
                <a:tc>
                  <a:txBody>
                    <a:bodyPr/>
                    <a:lstStyle/>
                    <a:p>
                      <a:pPr algn="ctr"/>
                      <a:r>
                        <a:rPr lang="es-MX" sz="1100" b="0" dirty="0" smtClean="0">
                          <a:latin typeface="Century Gothic" panose="020B0502020202020204" pitchFamily="34" charset="0"/>
                        </a:rPr>
                        <a:t>Metodología</a:t>
                      </a:r>
                      <a:endParaRPr lang="es-MX" sz="11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algn="ctr"/>
                      <a:r>
                        <a:rPr lang="es-MX" sz="1100" b="0" dirty="0" smtClean="0">
                          <a:latin typeface="Century Gothic" panose="020B0502020202020204" pitchFamily="34" charset="0"/>
                        </a:rPr>
                        <a:t>Justificación</a:t>
                      </a:r>
                      <a:endParaRPr lang="es-MX" sz="11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algn="ctr"/>
                      <a:r>
                        <a:rPr lang="es-MX" sz="1100" b="0" dirty="0" smtClean="0">
                          <a:latin typeface="Century Gothic" panose="020B0502020202020204" pitchFamily="34" charset="0"/>
                        </a:rPr>
                        <a:t>Problemática</a:t>
                      </a:r>
                      <a:endParaRPr lang="es-MX" sz="11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algn="ctr"/>
                      <a:r>
                        <a:rPr lang="es-MX" sz="1100" b="0" dirty="0" smtClean="0">
                          <a:latin typeface="Century Gothic" panose="020B0502020202020204" pitchFamily="34" charset="0"/>
                        </a:rPr>
                        <a:t>Propósito</a:t>
                      </a:r>
                      <a:endParaRPr lang="es-MX" sz="11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r>
              <a:tr h="670560">
                <a:tc>
                  <a:txBody>
                    <a:bodyPr/>
                    <a:lstStyle/>
                    <a:p>
                      <a:r>
                        <a:rPr lang="es-MX" sz="1100" dirty="0" smtClean="0">
                          <a:solidFill>
                            <a:schemeClr val="tx1"/>
                          </a:solidFill>
                          <a:latin typeface="Century Gothic" panose="020B0502020202020204" pitchFamily="34" charset="0"/>
                        </a:rPr>
                        <a:t>Aprendizaje Basado en Problemas</a:t>
                      </a:r>
                      <a:r>
                        <a:rPr lang="es-MX" sz="1100" baseline="0" dirty="0" smtClean="0">
                          <a:solidFill>
                            <a:schemeClr val="tx1"/>
                          </a:solidFill>
                          <a:latin typeface="Century Gothic" panose="020B0502020202020204" pitchFamily="34" charset="0"/>
                        </a:rPr>
                        <a:t> </a:t>
                      </a:r>
                      <a:endParaRPr lang="es-MX" sz="11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66"/>
                    </a:solidFill>
                  </a:tcPr>
                </a:tc>
                <a:tc>
                  <a:txBody>
                    <a:bodyPr/>
                    <a:lstStyle/>
                    <a:p>
                      <a:r>
                        <a:rPr lang="es-MX" sz="1100" dirty="0" smtClean="0">
                          <a:solidFill>
                            <a:schemeClr val="tx1"/>
                          </a:solidFill>
                          <a:latin typeface="Century Gothic" panose="020B0502020202020204" pitchFamily="34" charset="0"/>
                        </a:rPr>
                        <a:t>Orienta la solución de problemas  reales que hacen el proceso de aprendizaje una</a:t>
                      </a:r>
                      <a:r>
                        <a:rPr lang="es-MX" sz="1100" baseline="0" dirty="0" smtClean="0">
                          <a:solidFill>
                            <a:schemeClr val="tx1"/>
                          </a:solidFill>
                          <a:latin typeface="Century Gothic" panose="020B0502020202020204" pitchFamily="34" charset="0"/>
                        </a:rPr>
                        <a:t> experiencia de aprendizaje para la vida  mas allá del aula.</a:t>
                      </a:r>
                      <a:endParaRPr lang="es-MX" sz="11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66"/>
                    </a:solidFill>
                  </a:tcPr>
                </a:tc>
                <a:tc>
                  <a:txBody>
                    <a:bodyPr/>
                    <a:lstStyle/>
                    <a:p>
                      <a:r>
                        <a:rPr lang="es-MX" sz="1100" dirty="0" smtClean="0">
                          <a:solidFill>
                            <a:schemeClr val="tx1"/>
                          </a:solidFill>
                          <a:latin typeface="Century Gothic" panose="020B0502020202020204" pitchFamily="34" charset="0"/>
                        </a:rPr>
                        <a:t>Tiempo</a:t>
                      </a:r>
                      <a:r>
                        <a:rPr lang="es-MX" sz="1100" baseline="0" dirty="0" smtClean="0">
                          <a:solidFill>
                            <a:schemeClr val="tx1"/>
                          </a:solidFill>
                          <a:latin typeface="Century Gothic" panose="020B0502020202020204" pitchFamily="34" charset="0"/>
                        </a:rPr>
                        <a:t> de evaluaciones</a:t>
                      </a:r>
                      <a:endParaRPr lang="es-MX" sz="11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66"/>
                    </a:solidFill>
                  </a:tcPr>
                </a:tc>
                <a:tc>
                  <a:txBody>
                    <a:bodyPr/>
                    <a:lstStyle/>
                    <a:p>
                      <a:r>
                        <a:rPr lang="es-MX" sz="1100" dirty="0" smtClean="0">
                          <a:solidFill>
                            <a:schemeClr val="tx1"/>
                          </a:solidFill>
                          <a:latin typeface="Century Gothic" panose="020B0502020202020204" pitchFamily="34" charset="0"/>
                        </a:rPr>
                        <a:t>Evaluar los</a:t>
                      </a:r>
                      <a:r>
                        <a:rPr lang="es-MX" sz="1100" baseline="0" dirty="0" smtClean="0">
                          <a:solidFill>
                            <a:schemeClr val="tx1"/>
                          </a:solidFill>
                          <a:latin typeface="Century Gothic" panose="020B0502020202020204" pitchFamily="34" charset="0"/>
                        </a:rPr>
                        <a:t> aprendizajes adquiridos y el avance de los alumnos durante el ciclo escolar</a:t>
                      </a:r>
                      <a:endParaRPr lang="es-MX" sz="11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66"/>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3788202259"/>
              </p:ext>
            </p:extLst>
          </p:nvPr>
        </p:nvGraphicFramePr>
        <p:xfrm>
          <a:off x="5517232" y="539552"/>
          <a:ext cx="1214754" cy="720080"/>
        </p:xfrm>
        <a:graphic>
          <a:graphicData uri="http://schemas.openxmlformats.org/drawingml/2006/table">
            <a:tbl>
              <a:tblPr firstRow="1" bandRow="1">
                <a:tableStyleId>{5C22544A-7EE6-4342-B048-85BDC9FD1C3A}</a:tableStyleId>
              </a:tblPr>
              <a:tblGrid>
                <a:gridCol w="1214754"/>
              </a:tblGrid>
              <a:tr h="720080">
                <a:tc>
                  <a:txBody>
                    <a:bodyPr/>
                    <a:lstStyle/>
                    <a:p>
                      <a:pPr algn="l"/>
                      <a:r>
                        <a:rPr lang="es-MX" sz="1200" b="0" dirty="0" smtClean="0">
                          <a:solidFill>
                            <a:schemeClr val="tx1"/>
                          </a:solidFill>
                          <a:latin typeface="Century Gothic" panose="020B0502020202020204" pitchFamily="34" charset="0"/>
                        </a:rPr>
                        <a:t>Grado:</a:t>
                      </a:r>
                      <a:r>
                        <a:rPr lang="es-MX" sz="1200" b="0" baseline="0" dirty="0" smtClean="0">
                          <a:solidFill>
                            <a:schemeClr val="tx1"/>
                          </a:solidFill>
                          <a:latin typeface="Century Gothic" panose="020B0502020202020204" pitchFamily="34" charset="0"/>
                        </a:rPr>
                        <a:t> 1 y 2 </a:t>
                      </a:r>
                    </a:p>
                    <a:p>
                      <a:pPr algn="l"/>
                      <a:r>
                        <a:rPr lang="es-MX" sz="1200" b="0" baseline="0" dirty="0" smtClean="0">
                          <a:solidFill>
                            <a:schemeClr val="tx1"/>
                          </a:solidFill>
                          <a:latin typeface="Century Gothic" panose="020B0502020202020204" pitchFamily="34" charset="0"/>
                        </a:rPr>
                        <a:t>Fase:   2</a:t>
                      </a:r>
                      <a:endParaRPr lang="es-MX" sz="1200" b="0" dirty="0">
                        <a:solidFill>
                          <a:schemeClr val="tx1"/>
                        </a:solidFill>
                        <a:latin typeface="Century Gothic" panose="020B0502020202020204" pitchFamily="34" charset="0"/>
                      </a:endParaRPr>
                    </a:p>
                  </a:txBody>
                  <a:tcPr marL="68580" marR="68580" marT="60960" marB="60960">
                    <a:solidFill>
                      <a:srgbClr val="FFFF66"/>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4160968970"/>
              </p:ext>
            </p:extLst>
          </p:nvPr>
        </p:nvGraphicFramePr>
        <p:xfrm>
          <a:off x="2289976" y="5449293"/>
          <a:ext cx="1592249" cy="795131"/>
        </p:xfrm>
        <a:graphic>
          <a:graphicData uri="http://schemas.openxmlformats.org/drawingml/2006/table">
            <a:tbl>
              <a:tblPr/>
              <a:tblGrid>
                <a:gridCol w="679837"/>
                <a:gridCol w="912412"/>
              </a:tblGrid>
              <a:tr h="795131">
                <a:tc>
                  <a:txBody>
                    <a:bodyPr/>
                    <a:lstStyle/>
                    <a:p>
                      <a:endParaRPr lang="es-MX" sz="2400" dirty="0"/>
                    </a:p>
                  </a:txBody>
                  <a:tcPr marL="68580" marR="68580" marT="60960" marB="60960">
                    <a:lnL w="12700" cmpd="sng">
                      <a:solidFill>
                        <a:schemeClr val="bg1"/>
                      </a:solidFill>
                      <a:prstDash val="solid"/>
                    </a:lnL>
                    <a:lnR w="12700" cap="flat" cmpd="sng" algn="ctr">
                      <a:solidFill>
                        <a:schemeClr val="bg1"/>
                      </a:solidFill>
                      <a:prstDash val="solid"/>
                      <a:round/>
                      <a:headEnd type="none" w="med" len="med"/>
                      <a:tailEnd type="none" w="med" len="med"/>
                    </a:lnR>
                    <a:lnT w="12700" cmpd="sng">
                      <a:solidFill>
                        <a:schemeClr val="bg1"/>
                      </a:solidFill>
                      <a:prstDash val="solid"/>
                    </a:lnT>
                    <a:lnB w="12700" cmpd="sng">
                      <a:solidFill>
                        <a:schemeClr val="bg1"/>
                      </a:solidFill>
                      <a:prstDash val="solid"/>
                    </a:lnB>
                  </a:tcPr>
                </a:tc>
                <a:tc>
                  <a:txBody>
                    <a:bodyPr/>
                    <a:lstStyle/>
                    <a:p>
                      <a:endParaRPr lang="es-MX" sz="2400"/>
                    </a:p>
                  </a:txBody>
                  <a:tcPr marL="68580" marR="68580" marT="60960" marB="60960">
                    <a:lnL w="12700" cap="flat" cmpd="sng" algn="ctr">
                      <a:solidFill>
                        <a:schemeClr val="bg1"/>
                      </a:solidFill>
                      <a:prstDash val="solid"/>
                      <a:round/>
                      <a:headEnd type="none" w="med" len="med"/>
                      <a:tailEnd type="none" w="med" len="med"/>
                    </a:lnL>
                    <a:lnR w="12700" cmpd="sng">
                      <a:solidFill>
                        <a:schemeClr val="bg1"/>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1948519962"/>
              </p:ext>
            </p:extLst>
          </p:nvPr>
        </p:nvGraphicFramePr>
        <p:xfrm>
          <a:off x="80629" y="3611892"/>
          <a:ext cx="3636403" cy="2610606"/>
        </p:xfrm>
        <a:graphic>
          <a:graphicData uri="http://schemas.openxmlformats.org/drawingml/2006/table">
            <a:tbl>
              <a:tblPr firstRow="1" bandRow="1">
                <a:tableStyleId>{5940675A-B579-460E-94D1-54222C63F5DA}</a:tableStyleId>
              </a:tblPr>
              <a:tblGrid>
                <a:gridCol w="730420"/>
                <a:gridCol w="1393815"/>
                <a:gridCol w="1512168"/>
              </a:tblGrid>
              <a:tr h="416046">
                <a:tc>
                  <a:txBody>
                    <a:bodyPr/>
                    <a:lstStyle/>
                    <a:p>
                      <a:pPr algn="ctr"/>
                      <a:r>
                        <a:rPr lang="es-MX" sz="900" b="0" dirty="0" smtClean="0">
                          <a:solidFill>
                            <a:schemeClr val="tx1"/>
                          </a:solidFill>
                          <a:latin typeface="Century Gothic" panose="020B0502020202020204" pitchFamily="34" charset="0"/>
                        </a:rPr>
                        <a:t>Campo</a:t>
                      </a:r>
                      <a:r>
                        <a:rPr lang="es-MX" sz="900" b="0" baseline="0" dirty="0" smtClean="0">
                          <a:solidFill>
                            <a:schemeClr val="tx1"/>
                          </a:solidFill>
                          <a:latin typeface="Century Gothic" panose="020B0502020202020204" pitchFamily="34" charset="0"/>
                        </a:rPr>
                        <a:t> Formativo</a:t>
                      </a:r>
                      <a:endParaRPr lang="es-MX" sz="9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c>
                  <a:txBody>
                    <a:bodyPr/>
                    <a:lstStyle/>
                    <a:p>
                      <a:pPr algn="ctr"/>
                      <a:r>
                        <a:rPr lang="es-MX" sz="900" b="0" dirty="0" smtClean="0">
                          <a:solidFill>
                            <a:schemeClr val="tx1"/>
                          </a:solidFill>
                          <a:latin typeface="Century Gothic" panose="020B0502020202020204" pitchFamily="34" charset="0"/>
                        </a:rPr>
                        <a:t>Contenido</a:t>
                      </a:r>
                      <a:endParaRPr lang="es-MX" sz="9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c>
                  <a:txBody>
                    <a:bodyPr/>
                    <a:lstStyle/>
                    <a:p>
                      <a:pPr algn="ctr"/>
                      <a:r>
                        <a:rPr lang="es-MX" sz="900" b="0" dirty="0" smtClean="0">
                          <a:solidFill>
                            <a:schemeClr val="tx1"/>
                          </a:solidFill>
                          <a:latin typeface="Century Gothic" panose="020B0502020202020204" pitchFamily="34" charset="0"/>
                        </a:rPr>
                        <a:t>PDA</a:t>
                      </a:r>
                      <a:endParaRPr lang="es-MX" sz="9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r h="2128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800" dirty="0" smtClean="0">
                          <a:solidFill>
                            <a:schemeClr val="tx1"/>
                          </a:solidFill>
                          <a:latin typeface="Century Gothic" panose="020B0502020202020204" pitchFamily="34" charset="0"/>
                        </a:rPr>
                        <a:t>Lenguajes </a:t>
                      </a:r>
                    </a:p>
                    <a:p>
                      <a:endParaRPr lang="es-MX" sz="8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marL="171450" indent="-171450">
                        <a:buFont typeface="Arial" panose="020B0604020202020204" pitchFamily="34" charset="0"/>
                        <a:buChar char="•"/>
                      </a:pPr>
                      <a:r>
                        <a:rPr lang="es-MX" sz="800" dirty="0" smtClean="0">
                          <a:solidFill>
                            <a:schemeClr val="tx1"/>
                          </a:solidFill>
                          <a:latin typeface="Century Gothic" panose="020B0502020202020204" pitchFamily="34" charset="0"/>
                        </a:rPr>
                        <a:t>Comunicación</a:t>
                      </a:r>
                      <a:r>
                        <a:rPr lang="es-MX" sz="800" baseline="0" dirty="0" smtClean="0">
                          <a:solidFill>
                            <a:schemeClr val="tx1"/>
                          </a:solidFill>
                          <a:latin typeface="Century Gothic" panose="020B0502020202020204" pitchFamily="34" charset="0"/>
                        </a:rPr>
                        <a:t> oral de necesidades, gustos, ideas y saberes.</a:t>
                      </a: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Narración de historias mediante diversos lenguajes.</a:t>
                      </a: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Representación grafica de ideas y descubrimientos.</a:t>
                      </a: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Producción graficas dirigidas a diversos destinatarios </a:t>
                      </a: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Producción de expresiones creativas</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r>
                        <a:rPr lang="es-MX" sz="800" dirty="0" smtClean="0">
                          <a:solidFill>
                            <a:schemeClr val="tx1"/>
                          </a:solidFill>
                          <a:latin typeface="Century Gothic" panose="020B0502020202020204" pitchFamily="34" charset="0"/>
                        </a:rPr>
                        <a:t>Manifiesta</a:t>
                      </a:r>
                      <a:r>
                        <a:rPr lang="es-MX" sz="800" baseline="0" dirty="0" smtClean="0">
                          <a:solidFill>
                            <a:schemeClr val="tx1"/>
                          </a:solidFill>
                          <a:latin typeface="Century Gothic" panose="020B0502020202020204" pitchFamily="34" charset="0"/>
                        </a:rPr>
                        <a:t> de manera oral y clara necesidades, emociones, gustos, preferencias e ideas.</a:t>
                      </a:r>
                    </a:p>
                    <a:p>
                      <a:r>
                        <a:rPr lang="es-MX" sz="800" baseline="0" dirty="0" smtClean="0">
                          <a:solidFill>
                            <a:schemeClr val="tx1"/>
                          </a:solidFill>
                          <a:latin typeface="Century Gothic" panose="020B0502020202020204" pitchFamily="34" charset="0"/>
                        </a:rPr>
                        <a:t>Describe lugares y personajes, explica lo que interpreta y entiende de las historias.</a:t>
                      </a:r>
                      <a:endParaRPr lang="es-MX" sz="800" dirty="0" smtClean="0">
                        <a:solidFill>
                          <a:schemeClr val="tx1"/>
                        </a:solidFill>
                        <a:latin typeface="Century Gothic" panose="020B0502020202020204" pitchFamily="34" charset="0"/>
                      </a:endParaRPr>
                    </a:p>
                    <a:p>
                      <a:r>
                        <a:rPr lang="es-MX" sz="800" dirty="0" smtClean="0">
                          <a:solidFill>
                            <a:schemeClr val="tx1"/>
                          </a:solidFill>
                          <a:latin typeface="Century Gothic" panose="020B0502020202020204" pitchFamily="34" charset="0"/>
                        </a:rPr>
                        <a:t>Identifica y</a:t>
                      </a:r>
                      <a:r>
                        <a:rPr lang="es-MX" sz="800" baseline="0" dirty="0" smtClean="0">
                          <a:solidFill>
                            <a:schemeClr val="tx1"/>
                          </a:solidFill>
                          <a:latin typeface="Century Gothic" panose="020B0502020202020204" pitchFamily="34" charset="0"/>
                        </a:rPr>
                        <a:t> escribe su nombre, produce expresiones creativas </a:t>
                      </a:r>
                      <a:endParaRPr lang="es-MX" sz="8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4216931952"/>
              </p:ext>
            </p:extLst>
          </p:nvPr>
        </p:nvGraphicFramePr>
        <p:xfrm>
          <a:off x="3789040" y="3635896"/>
          <a:ext cx="3024336" cy="2592288"/>
        </p:xfrm>
        <a:graphic>
          <a:graphicData uri="http://schemas.openxmlformats.org/drawingml/2006/table">
            <a:tbl>
              <a:tblPr firstRow="1" bandRow="1">
                <a:tableStyleId>{5940675A-B579-460E-94D1-54222C63F5DA}</a:tableStyleId>
              </a:tblPr>
              <a:tblGrid>
                <a:gridCol w="864096"/>
                <a:gridCol w="1080120"/>
                <a:gridCol w="1080120"/>
              </a:tblGrid>
              <a:tr h="360040">
                <a:tc>
                  <a:txBody>
                    <a:bodyPr/>
                    <a:lstStyle/>
                    <a:p>
                      <a:pPr algn="ctr"/>
                      <a:r>
                        <a:rPr lang="es-MX" sz="800" b="0" dirty="0" smtClean="0">
                          <a:solidFill>
                            <a:schemeClr val="tx1"/>
                          </a:solidFill>
                          <a:latin typeface="Century Gothic" panose="020B0502020202020204" pitchFamily="34" charset="0"/>
                        </a:rPr>
                        <a:t>Campo</a:t>
                      </a:r>
                      <a:r>
                        <a:rPr lang="es-MX" sz="800" b="0" baseline="0" dirty="0" smtClean="0">
                          <a:solidFill>
                            <a:schemeClr val="tx1"/>
                          </a:solidFill>
                          <a:latin typeface="Century Gothic" panose="020B0502020202020204" pitchFamily="34" charset="0"/>
                        </a:rPr>
                        <a:t> Formativo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CCFF"/>
                    </a:solidFill>
                  </a:tcPr>
                </a:tc>
                <a:tc>
                  <a:txBody>
                    <a:bodyPr/>
                    <a:lstStyle/>
                    <a:p>
                      <a:pPr algn="ctr"/>
                      <a:r>
                        <a:rPr lang="es-MX" sz="800" b="0" dirty="0" smtClean="0">
                          <a:solidFill>
                            <a:schemeClr val="tx1"/>
                          </a:solidFill>
                          <a:latin typeface="Century Gothic" panose="020B0502020202020204" pitchFamily="34" charset="0"/>
                        </a:rPr>
                        <a:t>Contenido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CCFF"/>
                    </a:solidFill>
                  </a:tcPr>
                </a:tc>
                <a:tc>
                  <a:txBody>
                    <a:bodyPr/>
                    <a:lstStyle/>
                    <a:p>
                      <a:pPr algn="ctr"/>
                      <a:r>
                        <a:rPr lang="es-MX" sz="800" b="0" dirty="0" smtClean="0">
                          <a:solidFill>
                            <a:schemeClr val="tx1"/>
                          </a:solidFill>
                          <a:latin typeface="Century Gothic" panose="020B0502020202020204" pitchFamily="34" charset="0"/>
                        </a:rPr>
                        <a:t>PDA</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CCFF"/>
                    </a:solidFill>
                  </a:tcPr>
                </a:tc>
              </a:tr>
              <a:tr h="2226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800" dirty="0" smtClean="0">
                          <a:solidFill>
                            <a:schemeClr val="tx1"/>
                          </a:solidFill>
                          <a:latin typeface="Century Gothic" panose="020B0502020202020204" pitchFamily="34" charset="0"/>
                        </a:rPr>
                        <a:t>Saberes</a:t>
                      </a:r>
                      <a:r>
                        <a:rPr lang="es-MX" sz="800" baseline="0" dirty="0" smtClean="0">
                          <a:solidFill>
                            <a:schemeClr val="tx1"/>
                          </a:solidFill>
                          <a:latin typeface="Century Gothic" panose="020B0502020202020204" pitchFamily="34" charset="0"/>
                        </a:rPr>
                        <a:t> y Pensamiento Científico</a:t>
                      </a:r>
                      <a:endParaRPr lang="es-MX" sz="800" dirty="0" smtClean="0">
                        <a:solidFill>
                          <a:schemeClr val="tx1"/>
                        </a:solidFill>
                        <a:latin typeface="Century Gothic" panose="020B0502020202020204" pitchFamily="34" charset="0"/>
                      </a:endParaRPr>
                    </a:p>
                    <a:p>
                      <a:endParaRPr lang="es-MX" sz="5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Los saberes numéricos como herramienta para resolver situaciones del entorno en diversos contextos </a:t>
                      </a: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r>
                        <a:rPr lang="es-MX" sz="800" dirty="0" smtClean="0">
                          <a:solidFill>
                            <a:schemeClr val="tx1"/>
                          </a:solidFill>
                          <a:latin typeface="Century Gothic" panose="020B0502020202020204" pitchFamily="34" charset="0"/>
                        </a:rPr>
                        <a:t>Usa números con</a:t>
                      </a:r>
                      <a:r>
                        <a:rPr lang="es-MX" sz="800" baseline="0" dirty="0" smtClean="0">
                          <a:solidFill>
                            <a:schemeClr val="tx1"/>
                          </a:solidFill>
                          <a:latin typeface="Century Gothic" panose="020B0502020202020204" pitchFamily="34" charset="0"/>
                        </a:rPr>
                        <a:t> distintos propósitos,  cuenta objetos de su entorno, dice en orden los números que conoce, compara colecciones.</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r>
            </a:tbl>
          </a:graphicData>
        </a:graphic>
      </p:graphicFrame>
      <p:graphicFrame>
        <p:nvGraphicFramePr>
          <p:cNvPr id="25" name="24 Tabla"/>
          <p:cNvGraphicFramePr>
            <a:graphicFrameLocks noGrp="1"/>
          </p:cNvGraphicFramePr>
          <p:nvPr>
            <p:extLst>
              <p:ext uri="{D42A27DB-BD31-4B8C-83A1-F6EECF244321}">
                <p14:modId xmlns:p14="http://schemas.microsoft.com/office/powerpoint/2010/main" val="407821441"/>
              </p:ext>
            </p:extLst>
          </p:nvPr>
        </p:nvGraphicFramePr>
        <p:xfrm>
          <a:off x="44624" y="6228184"/>
          <a:ext cx="3384376" cy="2866564"/>
        </p:xfrm>
        <a:graphic>
          <a:graphicData uri="http://schemas.openxmlformats.org/drawingml/2006/table">
            <a:tbl>
              <a:tblPr firstRow="1" bandRow="1">
                <a:tableStyleId>{5940675A-B579-460E-94D1-54222C63F5DA}</a:tableStyleId>
              </a:tblPr>
              <a:tblGrid>
                <a:gridCol w="864096"/>
                <a:gridCol w="1296144"/>
                <a:gridCol w="1224136"/>
              </a:tblGrid>
              <a:tr h="428164">
                <a:tc>
                  <a:txBody>
                    <a:bodyPr/>
                    <a:lstStyle/>
                    <a:p>
                      <a:pPr algn="ctr"/>
                      <a:r>
                        <a:rPr lang="es-MX" sz="800" b="0" dirty="0" smtClean="0">
                          <a:solidFill>
                            <a:schemeClr val="tx1"/>
                          </a:solidFill>
                          <a:latin typeface="Century Gothic" panose="020B0502020202020204" pitchFamily="34" charset="0"/>
                        </a:rPr>
                        <a:t>Campo</a:t>
                      </a:r>
                      <a:r>
                        <a:rPr lang="es-MX" sz="800" b="0" baseline="0" dirty="0" smtClean="0">
                          <a:solidFill>
                            <a:schemeClr val="tx1"/>
                          </a:solidFill>
                          <a:latin typeface="Century Gothic" panose="020B0502020202020204" pitchFamily="34" charset="0"/>
                        </a:rPr>
                        <a:t> Formativo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FF33"/>
                    </a:solidFill>
                  </a:tcPr>
                </a:tc>
                <a:tc>
                  <a:txBody>
                    <a:bodyPr/>
                    <a:lstStyle/>
                    <a:p>
                      <a:pPr algn="ctr"/>
                      <a:r>
                        <a:rPr lang="es-MX" sz="800" b="0" dirty="0" smtClean="0">
                          <a:solidFill>
                            <a:schemeClr val="tx1"/>
                          </a:solidFill>
                          <a:latin typeface="Century Gothic" panose="020B0502020202020204" pitchFamily="34" charset="0"/>
                        </a:rPr>
                        <a:t>Contenido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FF33"/>
                    </a:solidFill>
                  </a:tcPr>
                </a:tc>
                <a:tc>
                  <a:txBody>
                    <a:bodyPr/>
                    <a:lstStyle/>
                    <a:p>
                      <a:pPr algn="ctr"/>
                      <a:r>
                        <a:rPr lang="es-MX" sz="800" b="0" dirty="0" smtClean="0">
                          <a:solidFill>
                            <a:schemeClr val="tx1"/>
                          </a:solidFill>
                          <a:latin typeface="Century Gothic" panose="020B0502020202020204" pitchFamily="34" charset="0"/>
                        </a:rPr>
                        <a:t>PDA</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FF33"/>
                    </a:solidFill>
                  </a:tcPr>
                </a:tc>
              </a:tr>
              <a:tr h="2308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800" dirty="0" smtClean="0">
                          <a:solidFill>
                            <a:schemeClr val="tx1"/>
                          </a:solidFill>
                          <a:latin typeface="Century Gothic" panose="020B0502020202020204" pitchFamily="34" charset="0"/>
                        </a:rPr>
                        <a:t>Ética,</a:t>
                      </a:r>
                      <a:r>
                        <a:rPr lang="es-MX" sz="800" baseline="0" dirty="0" smtClean="0">
                          <a:solidFill>
                            <a:schemeClr val="tx1"/>
                          </a:solidFill>
                          <a:latin typeface="Century Gothic" panose="020B0502020202020204" pitchFamily="34" charset="0"/>
                        </a:rPr>
                        <a:t> Naturaleza y Sociedades</a:t>
                      </a:r>
                      <a:endParaRPr lang="es-MX" sz="8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Interacción, cuidado , conservación y regeneración de la naturaleza</a:t>
                      </a: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Labores y servicios que contribuyen al bien común de las distintas familias y comunidades.</a:t>
                      </a: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La cultura de la paz como una forma de relacionarse  con otras personas</a:t>
                      </a: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p>
                      <a:pPr marL="0" indent="0">
                        <a:buFont typeface="Arial" panose="020B0604020202020204" pitchFamily="34" charset="0"/>
                        <a:buNone/>
                      </a:pPr>
                      <a:endParaRPr lang="es-MX" sz="800" baseline="0" dirty="0" smtClean="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a:txBody>
                    <a:bodyPr/>
                    <a:lstStyle/>
                    <a:p>
                      <a:r>
                        <a:rPr lang="es-MX" sz="800" baseline="0" dirty="0" smtClean="0">
                          <a:solidFill>
                            <a:schemeClr val="tx1"/>
                          </a:solidFill>
                          <a:latin typeface="Century Gothic" panose="020B0502020202020204" pitchFamily="34" charset="0"/>
                        </a:rPr>
                        <a:t>Identifica acciones que deterioran la naturaleza, promueve actitudes y acciones del cuidado de la naturaleza.</a:t>
                      </a:r>
                    </a:p>
                    <a:p>
                      <a:r>
                        <a:rPr lang="es-MX" sz="800" baseline="0" dirty="0" smtClean="0">
                          <a:solidFill>
                            <a:schemeClr val="tx1"/>
                          </a:solidFill>
                          <a:latin typeface="Century Gothic" panose="020B0502020202020204" pitchFamily="34" charset="0"/>
                        </a:rPr>
                        <a:t>Identifica que las personas realizan diversas actividades y ofrecen distintos servicios.</a:t>
                      </a:r>
                    </a:p>
                    <a:p>
                      <a:r>
                        <a:rPr lang="es-MX" sz="800" baseline="0" dirty="0" smtClean="0">
                          <a:solidFill>
                            <a:schemeClr val="tx1"/>
                          </a:solidFill>
                          <a:latin typeface="Century Gothic" panose="020B0502020202020204" pitchFamily="34" charset="0"/>
                        </a:rPr>
                        <a:t>Establece acuerdos de convivencia , convive de manera respetuosa  y armónica, se expresa y participa con libertad y respeto.</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r>
            </a:tbl>
          </a:graphicData>
        </a:graphic>
      </p:graphicFrame>
      <p:graphicFrame>
        <p:nvGraphicFramePr>
          <p:cNvPr id="26" name="25 Tabla"/>
          <p:cNvGraphicFramePr>
            <a:graphicFrameLocks noGrp="1"/>
          </p:cNvGraphicFramePr>
          <p:nvPr>
            <p:extLst>
              <p:ext uri="{D42A27DB-BD31-4B8C-83A1-F6EECF244321}">
                <p14:modId xmlns:p14="http://schemas.microsoft.com/office/powerpoint/2010/main" val="1432549713"/>
              </p:ext>
            </p:extLst>
          </p:nvPr>
        </p:nvGraphicFramePr>
        <p:xfrm>
          <a:off x="3513622" y="6372200"/>
          <a:ext cx="3312368" cy="2640672"/>
        </p:xfrm>
        <a:graphic>
          <a:graphicData uri="http://schemas.openxmlformats.org/drawingml/2006/table">
            <a:tbl>
              <a:tblPr firstRow="1" bandRow="1">
                <a:tableStyleId>{5940675A-B579-460E-94D1-54222C63F5DA}</a:tableStyleId>
              </a:tblPr>
              <a:tblGrid>
                <a:gridCol w="792088"/>
                <a:gridCol w="1152128"/>
                <a:gridCol w="1368152"/>
              </a:tblGrid>
              <a:tr h="173360">
                <a:tc>
                  <a:txBody>
                    <a:bodyPr/>
                    <a:lstStyle/>
                    <a:p>
                      <a:pPr algn="ctr"/>
                      <a:r>
                        <a:rPr lang="es-MX" sz="800" b="0" dirty="0" smtClean="0">
                          <a:solidFill>
                            <a:schemeClr val="tx1"/>
                          </a:solidFill>
                          <a:latin typeface="Century Gothic" panose="020B0502020202020204" pitchFamily="34" charset="0"/>
                        </a:rPr>
                        <a:t>Campo</a:t>
                      </a:r>
                      <a:r>
                        <a:rPr lang="es-MX" sz="800" b="0" baseline="0" dirty="0" smtClean="0">
                          <a:solidFill>
                            <a:schemeClr val="tx1"/>
                          </a:solidFill>
                          <a:latin typeface="Century Gothic" panose="020B0502020202020204" pitchFamily="34" charset="0"/>
                        </a:rPr>
                        <a:t> Formativo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666FF"/>
                    </a:solidFill>
                  </a:tcPr>
                </a:tc>
                <a:tc>
                  <a:txBody>
                    <a:bodyPr/>
                    <a:lstStyle/>
                    <a:p>
                      <a:pPr algn="ctr"/>
                      <a:r>
                        <a:rPr lang="es-MX" sz="800" b="0" dirty="0" smtClean="0">
                          <a:solidFill>
                            <a:schemeClr val="tx1"/>
                          </a:solidFill>
                          <a:latin typeface="Century Gothic" panose="020B0502020202020204" pitchFamily="34" charset="0"/>
                        </a:rPr>
                        <a:t>Contenido</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666FF"/>
                    </a:solidFill>
                  </a:tcPr>
                </a:tc>
                <a:tc>
                  <a:txBody>
                    <a:bodyPr/>
                    <a:lstStyle/>
                    <a:p>
                      <a:pPr algn="ctr"/>
                      <a:r>
                        <a:rPr lang="es-MX" sz="800" b="0" dirty="0" smtClean="0">
                          <a:solidFill>
                            <a:schemeClr val="tx1"/>
                          </a:solidFill>
                          <a:latin typeface="Century Gothic" panose="020B0502020202020204" pitchFamily="34" charset="0"/>
                        </a:rPr>
                        <a:t>PDA</a:t>
                      </a:r>
                      <a:endParaRPr lang="es-MX" sz="800" b="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666FF"/>
                    </a:solidFill>
                  </a:tcPr>
                </a:tc>
              </a:tr>
              <a:tr h="2274912">
                <a:tc>
                  <a:txBody>
                    <a:bodyPr/>
                    <a:lstStyle/>
                    <a:p>
                      <a:r>
                        <a:rPr lang="es-MX" sz="800" dirty="0" smtClean="0">
                          <a:solidFill>
                            <a:schemeClr val="tx1"/>
                          </a:solidFill>
                          <a:latin typeface="Century Gothic" panose="020B0502020202020204" pitchFamily="34" charset="0"/>
                        </a:rPr>
                        <a:t>De</a:t>
                      </a:r>
                      <a:r>
                        <a:rPr lang="es-MX" sz="800" baseline="0" dirty="0" smtClean="0">
                          <a:solidFill>
                            <a:schemeClr val="tx1"/>
                          </a:solidFill>
                          <a:latin typeface="Century Gothic" panose="020B0502020202020204" pitchFamily="34" charset="0"/>
                        </a:rPr>
                        <a:t> lo Humano y lo Comunitario </a:t>
                      </a:r>
                      <a:endParaRPr lang="es-MX" sz="800" dirty="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a:txBody>
                    <a:bodyPr/>
                    <a:lstStyle/>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Las emociones en la interacción con diversas personas y situaciones.</a:t>
                      </a: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Medidas de prevención de accidentes y situaciones de riesgo</a:t>
                      </a:r>
                    </a:p>
                    <a:p>
                      <a:pPr marL="171450" indent="-171450">
                        <a:buFont typeface="Arial" panose="020B0604020202020204" pitchFamily="34" charset="0"/>
                        <a:buChar char="•"/>
                      </a:pPr>
                      <a:endParaRPr lang="es-MX" sz="800" baseline="0" dirty="0" smtClean="0">
                        <a:solidFill>
                          <a:schemeClr val="tx1"/>
                        </a:solidFill>
                        <a:latin typeface="Century Gothic" panose="020B0502020202020204" pitchFamily="34" charset="0"/>
                      </a:endParaRPr>
                    </a:p>
                    <a:p>
                      <a:pPr marL="171450" indent="-171450">
                        <a:buFont typeface="Arial" panose="020B0604020202020204" pitchFamily="34" charset="0"/>
                        <a:buChar char="•"/>
                      </a:pPr>
                      <a:r>
                        <a:rPr lang="es-MX" sz="800" baseline="0" dirty="0" smtClean="0">
                          <a:solidFill>
                            <a:schemeClr val="tx1"/>
                          </a:solidFill>
                          <a:latin typeface="Century Gothic" panose="020B0502020202020204" pitchFamily="34" charset="0"/>
                        </a:rPr>
                        <a:t>Construcción de la identidad personal</a:t>
                      </a:r>
                    </a:p>
                    <a:p>
                      <a:pPr marL="171450" indent="-171450">
                        <a:buFont typeface="Arial" panose="020B0604020202020204" pitchFamily="34" charset="0"/>
                        <a:buChar char="•"/>
                      </a:pPr>
                      <a:endParaRPr lang="es-MX" sz="800" baseline="0" dirty="0" smtClean="0">
                        <a:solidFill>
                          <a:schemeClr val="tx1"/>
                        </a:solidFill>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a:txBody>
                    <a:bodyPr/>
                    <a:lstStyle/>
                    <a:p>
                      <a:r>
                        <a:rPr lang="es-MX" sz="800" baseline="0" dirty="0" smtClean="0">
                          <a:solidFill>
                            <a:schemeClr val="tx1"/>
                          </a:solidFill>
                          <a:latin typeface="Century Gothic" panose="020B0502020202020204" pitchFamily="34" charset="0"/>
                        </a:rPr>
                        <a:t>Identifica emociones como alegría, tristeza, sorpresa o miedo y enojo, expresa lo que siente  o le provocan algunas situaciones.</a:t>
                      </a:r>
                    </a:p>
                    <a:p>
                      <a:r>
                        <a:rPr lang="es-MX" sz="800" baseline="0" dirty="0" smtClean="0">
                          <a:solidFill>
                            <a:schemeClr val="tx1"/>
                          </a:solidFill>
                          <a:latin typeface="Century Gothic" panose="020B0502020202020204" pitchFamily="34" charset="0"/>
                        </a:rPr>
                        <a:t>Identifica acciones y situaciones y comportamientos en los que puede lastimarse.</a:t>
                      </a:r>
                    </a:p>
                    <a:p>
                      <a:r>
                        <a:rPr lang="es-MX" sz="800" baseline="0" dirty="0" smtClean="0">
                          <a:solidFill>
                            <a:schemeClr val="tx1"/>
                          </a:solidFill>
                          <a:latin typeface="Century Gothic" panose="020B0502020202020204" pitchFamily="34" charset="0"/>
                        </a:rPr>
                        <a:t>Describe como es físicamente, representa la imagen que tiene de si mismo, distingue semejanzas y diferencias con las demás personas</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r>
            </a:tbl>
          </a:graphicData>
        </a:graphic>
      </p:graphicFrame>
    </p:spTree>
    <p:extLst>
      <p:ext uri="{BB962C8B-B14F-4D97-AF65-F5344CB8AC3E}">
        <p14:creationId xmlns:p14="http://schemas.microsoft.com/office/powerpoint/2010/main" val="36142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12676" y="252384"/>
            <a:ext cx="5714850" cy="438796"/>
          </a:xfrm>
          <a:prstGeom prst="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Rectángulo"/>
          <p:cNvSpPr/>
          <p:nvPr/>
        </p:nvSpPr>
        <p:spPr>
          <a:xfrm>
            <a:off x="17226" y="56283"/>
            <a:ext cx="6724918" cy="830997"/>
          </a:xfrm>
          <a:prstGeom prst="rect">
            <a:avLst/>
          </a:prstGeom>
          <a:noFill/>
        </p:spPr>
        <p:txBody>
          <a:bodyPr wrap="none" lIns="91440" tIns="45720" rIns="91440" bIns="45720">
            <a:spAutoFit/>
          </a:bodyPr>
          <a:lstStyle/>
          <a:p>
            <a:pPr algn="ctr"/>
            <a:r>
              <a:rPr lang="es-ES" sz="4800" b="1" cap="none" spc="0" dirty="0" smtClean="0">
                <a:ln w="12700">
                  <a:solidFill>
                    <a:schemeClr val="tx1"/>
                  </a:solidFill>
                  <a:prstDash val="solid"/>
                </a:ln>
                <a:latin typeface="Arial Rounded MT Bold" panose="020F0704030504030204" pitchFamily="34" charset="0"/>
              </a:rPr>
              <a:t>C  r  o  n  o  g  r  a  </a:t>
            </a:r>
            <a:r>
              <a:rPr lang="es-ES" sz="4800" b="1" dirty="0" smtClean="0">
                <a:ln w="12700">
                  <a:solidFill>
                    <a:schemeClr val="tx1"/>
                  </a:solidFill>
                  <a:prstDash val="solid"/>
                </a:ln>
                <a:latin typeface="Arial Rounded MT Bold" panose="020F0704030504030204" pitchFamily="34" charset="0"/>
              </a:rPr>
              <a:t>m  a</a:t>
            </a:r>
            <a:endParaRPr lang="es-ES" sz="4800" b="1" cap="none" spc="0" dirty="0">
              <a:ln w="12700">
                <a:solidFill>
                  <a:schemeClr val="tx1"/>
                </a:solidFill>
                <a:prstDash val="solid"/>
              </a:ln>
              <a:latin typeface="Arial Rounded MT Bold" panose="020F0704030504030204"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3728132405"/>
              </p:ext>
            </p:extLst>
          </p:nvPr>
        </p:nvGraphicFramePr>
        <p:xfrm>
          <a:off x="215239" y="1331640"/>
          <a:ext cx="773832" cy="6624736"/>
        </p:xfrm>
        <a:graphic>
          <a:graphicData uri="http://schemas.openxmlformats.org/drawingml/2006/table">
            <a:tbl>
              <a:tblPr firstRow="1" bandRow="1">
                <a:tableStyleId>{5940675A-B579-460E-94D1-54222C63F5DA}</a:tableStyleId>
              </a:tblPr>
              <a:tblGrid>
                <a:gridCol w="773832"/>
              </a:tblGrid>
              <a:tr h="853440">
                <a:tc>
                  <a:txBody>
                    <a:bodyPr/>
                    <a:lstStyle/>
                    <a:p>
                      <a:pPr algn="ctr"/>
                      <a:r>
                        <a:rPr lang="es-MX" sz="1400" dirty="0" smtClean="0">
                          <a:latin typeface="Kristen ITC" panose="03050502040202030202" pitchFamily="66" charset="0"/>
                        </a:rPr>
                        <a:t>Hora </a:t>
                      </a:r>
                      <a:endParaRPr lang="es-MX" sz="14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66"/>
                    </a:solidFill>
                  </a:tcPr>
                </a:tc>
              </a:tr>
              <a:tr h="641639">
                <a:tc>
                  <a:txBody>
                    <a:bodyPr/>
                    <a:lstStyle/>
                    <a:p>
                      <a:pPr algn="l"/>
                      <a:r>
                        <a:rPr lang="es-MX" sz="1400" dirty="0" smtClean="0">
                          <a:latin typeface="Kristen ITC" panose="03050502040202030202" pitchFamily="66" charset="0"/>
                          <a:cs typeface="Times New Roman" panose="02020603050405020304" pitchFamily="18" charset="0"/>
                        </a:rPr>
                        <a:t>9:00 a 9:15</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C99"/>
                    </a:solidFill>
                  </a:tcPr>
                </a:tc>
              </a:tr>
              <a:tr h="672075">
                <a:tc>
                  <a:txBody>
                    <a:bodyPr/>
                    <a:lstStyle/>
                    <a:p>
                      <a:r>
                        <a:rPr lang="es-MX" sz="1400" dirty="0" smtClean="0">
                          <a:latin typeface="Kristen ITC" panose="03050502040202030202" pitchFamily="66" charset="0"/>
                          <a:cs typeface="Times New Roman" panose="02020603050405020304" pitchFamily="18" charset="0"/>
                        </a:rPr>
                        <a:t>9:15 a 9:35</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66"/>
                    </a:solidFill>
                  </a:tcPr>
                </a:tc>
              </a:tr>
              <a:tr h="798521">
                <a:tc>
                  <a:txBody>
                    <a:bodyPr/>
                    <a:lstStyle/>
                    <a:p>
                      <a:r>
                        <a:rPr lang="es-MX" sz="1400" dirty="0" smtClean="0">
                          <a:latin typeface="Kristen ITC" panose="03050502040202030202" pitchFamily="66" charset="0"/>
                          <a:cs typeface="Times New Roman" panose="02020603050405020304" pitchFamily="18" charset="0"/>
                        </a:rPr>
                        <a:t>9:35 a 10:00</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C99"/>
                    </a:solidFill>
                  </a:tcPr>
                </a:tc>
              </a:tr>
              <a:tr h="798521">
                <a:tc>
                  <a:txBody>
                    <a:bodyPr/>
                    <a:lstStyle/>
                    <a:p>
                      <a:r>
                        <a:rPr lang="es-MX" sz="1400" dirty="0" smtClean="0">
                          <a:latin typeface="Kristen ITC" panose="03050502040202030202" pitchFamily="66" charset="0"/>
                          <a:cs typeface="Times New Roman" panose="02020603050405020304" pitchFamily="18" charset="0"/>
                        </a:rPr>
                        <a:t>10:00 a 10:25</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66"/>
                    </a:solidFill>
                  </a:tcPr>
                </a:tc>
              </a:tr>
              <a:tr h="798521">
                <a:tc>
                  <a:txBody>
                    <a:bodyPr/>
                    <a:lstStyle/>
                    <a:p>
                      <a:r>
                        <a:rPr lang="es-MX" sz="1400" dirty="0" smtClean="0">
                          <a:latin typeface="Kristen ITC" panose="03050502040202030202" pitchFamily="66" charset="0"/>
                          <a:cs typeface="Times New Roman" panose="02020603050405020304" pitchFamily="18" charset="0"/>
                        </a:rPr>
                        <a:t>10:30 a 11:00</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C99"/>
                    </a:solidFill>
                  </a:tcPr>
                </a:tc>
              </a:tr>
              <a:tr h="798521">
                <a:tc>
                  <a:txBody>
                    <a:bodyPr/>
                    <a:lstStyle/>
                    <a:p>
                      <a:r>
                        <a:rPr lang="es-MX" sz="1400" dirty="0" smtClean="0">
                          <a:latin typeface="Kristen ITC" panose="03050502040202030202" pitchFamily="66" charset="0"/>
                          <a:cs typeface="Times New Roman" panose="02020603050405020304" pitchFamily="18" charset="0"/>
                        </a:rPr>
                        <a:t>11:00 a 11:25</a:t>
                      </a:r>
                      <a:endParaRPr lang="es-MX" sz="1400" dirty="0">
                        <a:latin typeface="Kristen ITC" panose="03050502040202030202" pitchFamily="66" charset="0"/>
                        <a:cs typeface="Times New Roman" panose="02020603050405020304" pitchFamily="18"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66"/>
                    </a:solidFill>
                  </a:tcPr>
                </a:tc>
              </a:tr>
              <a:tr h="646341">
                <a:tc>
                  <a:txBody>
                    <a:bodyPr/>
                    <a:lstStyle/>
                    <a:p>
                      <a:r>
                        <a:rPr lang="es-MX" sz="1400" dirty="0" smtClean="0">
                          <a:latin typeface="Kristen ITC" panose="03050502040202030202" pitchFamily="66" charset="0"/>
                          <a:cs typeface="Times New Roman" panose="02020603050405020304" pitchFamily="18" charset="0"/>
                        </a:rPr>
                        <a:t>11:25 a 11:50</a:t>
                      </a: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C99"/>
                    </a:solidFill>
                  </a:tcPr>
                </a:tc>
              </a:tr>
              <a:tr h="6171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latin typeface="Kristen ITC" panose="03050502040202030202" pitchFamily="66" charset="0"/>
                          <a:cs typeface="Times New Roman" panose="02020603050405020304" pitchFamily="18" charset="0"/>
                        </a:rPr>
                        <a:t>11:50 a 12:00</a:t>
                      </a: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66"/>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3466659650"/>
              </p:ext>
            </p:extLst>
          </p:nvPr>
        </p:nvGraphicFramePr>
        <p:xfrm>
          <a:off x="2208056" y="1331640"/>
          <a:ext cx="1026114" cy="6658272"/>
        </p:xfrm>
        <a:graphic>
          <a:graphicData uri="http://schemas.openxmlformats.org/drawingml/2006/table">
            <a:tbl>
              <a:tblPr firstRow="1" bandRow="1">
                <a:tableStyleId>{5940675A-B579-460E-94D1-54222C63F5DA}</a:tableStyleId>
              </a:tblPr>
              <a:tblGrid>
                <a:gridCol w="1026114"/>
              </a:tblGrid>
              <a:tr h="944880">
                <a:tc>
                  <a:txBody>
                    <a:bodyPr/>
                    <a:lstStyle/>
                    <a:p>
                      <a:pPr algn="ctr"/>
                      <a:endParaRPr lang="es-MX" sz="1800" dirty="0" smtClean="0">
                        <a:latin typeface="Kristen ITC" panose="03050502040202030202" pitchFamily="66" charset="0"/>
                      </a:endParaRPr>
                    </a:p>
                    <a:p>
                      <a:pPr algn="ctr"/>
                      <a:r>
                        <a:rPr lang="es-MX" sz="1800" dirty="0" smtClean="0">
                          <a:latin typeface="Kristen ITC" panose="03050502040202030202" pitchFamily="66" charset="0"/>
                        </a:rPr>
                        <a:t>Martes</a:t>
                      </a:r>
                      <a:endParaRPr lang="es-MX" sz="18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r>
              <a:tr h="567288">
                <a:tc>
                  <a:txBody>
                    <a:bodyPr/>
                    <a:lstStyle/>
                    <a:p>
                      <a:pPr algn="ctr"/>
                      <a:r>
                        <a:rPr lang="es-MX" sz="1200" dirty="0" smtClean="0">
                          <a:latin typeface="Kristen ITC" panose="03050502040202030202" pitchFamily="66" charset="0"/>
                        </a:rPr>
                        <a:t>Activación Física </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CCFF"/>
                    </a:solidFill>
                  </a:tcPr>
                </a:tc>
              </a:tr>
              <a:tr h="648072">
                <a:tc>
                  <a:txBody>
                    <a:bodyPr/>
                    <a:lstStyle/>
                    <a:p>
                      <a:pPr algn="ctr"/>
                      <a:r>
                        <a:rPr lang="es-MX" sz="1200" dirty="0" smtClean="0">
                          <a:latin typeface="Kristen ITC" panose="03050502040202030202" pitchFamily="66" charset="0"/>
                        </a:rPr>
                        <a:t>Las Casa</a:t>
                      </a:r>
                      <a:r>
                        <a:rPr lang="es-MX" sz="1200" baseline="0" dirty="0" smtClean="0">
                          <a:latin typeface="Kristen ITC" panose="03050502040202030202" pitchFamily="66" charset="0"/>
                        </a:rPr>
                        <a:t> de las letras</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r>
              <a:tr h="795517">
                <a:tc>
                  <a:txBody>
                    <a:bodyPr/>
                    <a:lstStyle/>
                    <a:p>
                      <a:pPr algn="ctr"/>
                      <a:r>
                        <a:rPr lang="es-MX" sz="1200" dirty="0" smtClean="0">
                          <a:latin typeface="Kristen ITC" panose="03050502040202030202" pitchFamily="66" charset="0"/>
                        </a:rPr>
                        <a:t>Las vocales </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CCFF"/>
                    </a:solidFill>
                  </a:tcPr>
                </a:tc>
              </a:tr>
              <a:tr h="766171">
                <a:tc>
                  <a:txBody>
                    <a:bodyPr/>
                    <a:lstStyle/>
                    <a:p>
                      <a:pPr algn="ctr"/>
                      <a:r>
                        <a:rPr lang="es-MX" sz="1200" dirty="0" smtClean="0">
                          <a:latin typeface="Kristen ITC" panose="03050502040202030202" pitchFamily="66" charset="0"/>
                        </a:rPr>
                        <a:t>Hagamos</a:t>
                      </a:r>
                      <a:r>
                        <a:rPr lang="es-MX" sz="1200" baseline="0" dirty="0" smtClean="0">
                          <a:latin typeface="Kristen ITC" panose="03050502040202030202" pitchFamily="66" charset="0"/>
                        </a:rPr>
                        <a:t> un cuento </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r>
              <a:tr h="795517">
                <a:tc>
                  <a:txBody>
                    <a:bodyPr/>
                    <a:lstStyle/>
                    <a:p>
                      <a:pPr algn="ctr"/>
                      <a:r>
                        <a:rPr lang="es-MX" sz="1200" dirty="0" smtClean="0">
                          <a:latin typeface="Kristen ITC" panose="03050502040202030202" pitchFamily="66" charset="0"/>
                        </a:rPr>
                        <a:t>Receso</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CCFF"/>
                    </a:solidFill>
                  </a:tcPr>
                </a:tc>
              </a:tr>
              <a:tr h="1508739">
                <a:tc>
                  <a:txBody>
                    <a:bodyPr/>
                    <a:lstStyle/>
                    <a:p>
                      <a:pPr algn="ctr"/>
                      <a:endParaRPr lang="es-MX" sz="1200" dirty="0" smtClean="0">
                        <a:latin typeface="Kristen ITC" panose="03050502040202030202" pitchFamily="66" charset="0"/>
                      </a:endParaRPr>
                    </a:p>
                    <a:p>
                      <a:pPr algn="ctr"/>
                      <a:r>
                        <a:rPr lang="es-MX" sz="1200" dirty="0" smtClean="0">
                          <a:latin typeface="Kristen ITC" panose="03050502040202030202" pitchFamily="66" charset="0"/>
                        </a:rPr>
                        <a:t>¿Qué</a:t>
                      </a:r>
                      <a:r>
                        <a:rPr lang="es-MX" sz="1200" baseline="0" dirty="0" smtClean="0">
                          <a:latin typeface="Kristen ITC" panose="03050502040202030202" pitchFamily="66" charset="0"/>
                        </a:rPr>
                        <a:t> me Gusta?</a:t>
                      </a:r>
                      <a:endParaRPr lang="es-MX" sz="1200" dirty="0" smtClean="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r>
              <a:tr h="609600">
                <a:tc>
                  <a:txBody>
                    <a:bodyPr/>
                    <a:lstStyle/>
                    <a:p>
                      <a:pPr algn="l"/>
                      <a:r>
                        <a:rPr lang="es-MX" sz="1200" dirty="0" smtClean="0">
                          <a:latin typeface="Kristen ITC" panose="03050502040202030202" pitchFamily="66" charset="0"/>
                        </a:rPr>
                        <a:t>Lo</a:t>
                      </a:r>
                      <a:r>
                        <a:rPr lang="es-MX" sz="1200" baseline="0" dirty="0" smtClean="0">
                          <a:latin typeface="Kristen ITC" panose="03050502040202030202" pitchFamily="66" charset="0"/>
                        </a:rPr>
                        <a:t> que Aprendí </a:t>
                      </a:r>
                      <a:endParaRPr lang="es-MX" sz="1200" dirty="0">
                        <a:latin typeface="Kristen ITC" panose="03050502040202030202" pitchFamily="66" charset="0"/>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CCFF"/>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1823212669"/>
              </p:ext>
            </p:extLst>
          </p:nvPr>
        </p:nvGraphicFramePr>
        <p:xfrm>
          <a:off x="3383591" y="1331640"/>
          <a:ext cx="1152128" cy="6698989"/>
        </p:xfrm>
        <a:graphic>
          <a:graphicData uri="http://schemas.openxmlformats.org/drawingml/2006/table">
            <a:tbl>
              <a:tblPr firstRow="1" bandRow="1">
                <a:tableStyleId>{5940675A-B579-460E-94D1-54222C63F5DA}</a:tableStyleId>
              </a:tblPr>
              <a:tblGrid>
                <a:gridCol w="1152128"/>
              </a:tblGrid>
              <a:tr h="941718">
                <a:tc>
                  <a:txBody>
                    <a:bodyPr/>
                    <a:lstStyle/>
                    <a:p>
                      <a:pPr algn="ctr"/>
                      <a:endParaRPr lang="es-MX" sz="1600" dirty="0" smtClean="0">
                        <a:latin typeface="Kristen ITC" panose="03050502040202030202" pitchFamily="66" charset="0"/>
                      </a:endParaRPr>
                    </a:p>
                    <a:p>
                      <a:pPr algn="ctr"/>
                      <a:r>
                        <a:rPr lang="es-MX" sz="1600" dirty="0" smtClean="0">
                          <a:latin typeface="Kristen ITC" panose="03050502040202030202" pitchFamily="66" charset="0"/>
                        </a:rPr>
                        <a:t>Miércoles</a:t>
                      </a:r>
                      <a:endParaRPr lang="es-MX" sz="16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FF33"/>
                    </a:solidFill>
                  </a:tcPr>
                </a:tc>
              </a:tr>
              <a:tr h="5653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Activación Física </a:t>
                      </a: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FF99"/>
                    </a:solidFill>
                  </a:tcPr>
                </a:tc>
              </a:tr>
              <a:tr h="7176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Ed. Física</a:t>
                      </a:r>
                    </a:p>
                    <a:p>
                      <a:pPr algn="ctr"/>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FF33"/>
                    </a:solidFill>
                  </a:tcPr>
                </a:tc>
              </a:tr>
              <a:tr h="717670">
                <a:tc>
                  <a:txBody>
                    <a:bodyPr/>
                    <a:lstStyle/>
                    <a:p>
                      <a:pPr algn="ctr"/>
                      <a:r>
                        <a:rPr lang="es-MX" sz="1200" dirty="0" smtClean="0">
                          <a:latin typeface="Kristen ITC" panose="03050502040202030202" pitchFamily="66" charset="0"/>
                        </a:rPr>
                        <a:t>Partes</a:t>
                      </a:r>
                      <a:r>
                        <a:rPr lang="es-MX" sz="1200" baseline="0" dirty="0" smtClean="0">
                          <a:latin typeface="Kristen ITC" panose="03050502040202030202" pitchFamily="66" charset="0"/>
                        </a:rPr>
                        <a:t> de una flor</a:t>
                      </a:r>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99"/>
                    </a:solidFill>
                  </a:tcPr>
                </a:tc>
              </a:tr>
              <a:tr h="792855">
                <a:tc>
                  <a:txBody>
                    <a:bodyPr/>
                    <a:lstStyle/>
                    <a:p>
                      <a:pPr algn="ctr"/>
                      <a:r>
                        <a:rPr lang="es-MX" sz="1200" dirty="0" smtClean="0">
                          <a:latin typeface="Kristen ITC" panose="03050502040202030202" pitchFamily="66" charset="0"/>
                        </a:rPr>
                        <a:t>Aros de reciclaje</a:t>
                      </a:r>
                      <a:endParaRPr lang="es-MX" sz="1200" dirty="0" smtClean="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99FF33"/>
                    </a:solidFill>
                  </a:tcPr>
                </a:tc>
              </a:tr>
              <a:tr h="7928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Receso</a:t>
                      </a:r>
                    </a:p>
                    <a:p>
                      <a:pPr algn="ctr"/>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FF99"/>
                    </a:solidFill>
                  </a:tcPr>
                </a:tc>
              </a:tr>
              <a:tr h="782602">
                <a:tc>
                  <a:txBody>
                    <a:bodyPr/>
                    <a:lstStyle/>
                    <a:p>
                      <a:r>
                        <a:rPr lang="es-MX" sz="1200" dirty="0" smtClean="0">
                          <a:latin typeface="Kristen ITC" panose="03050502040202030202" pitchFamily="66" charset="0"/>
                        </a:rPr>
                        <a:t>Cuidado del medio ambiente</a:t>
                      </a:r>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FF33"/>
                    </a:solidFill>
                  </a:tcPr>
                </a:tc>
              </a:tr>
              <a:tr h="717670">
                <a:tc>
                  <a:txBody>
                    <a:bodyPr/>
                    <a:lstStyle/>
                    <a:p>
                      <a:r>
                        <a:rPr lang="es-MX" sz="1200" dirty="0" smtClean="0">
                          <a:latin typeface="Kristen ITC" panose="03050502040202030202" pitchFamily="66" charset="0"/>
                        </a:rPr>
                        <a:t>Labores y servicios</a:t>
                      </a:r>
                      <a:endParaRPr lang="es-MX" sz="1200" dirty="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99"/>
                    </a:solidFill>
                  </a:tcPr>
                </a:tc>
              </a:tr>
              <a:tr h="6683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Lo</a:t>
                      </a:r>
                      <a:r>
                        <a:rPr lang="es-MX" sz="1200" baseline="0" dirty="0" smtClean="0">
                          <a:latin typeface="Kristen ITC" panose="03050502040202030202" pitchFamily="66" charset="0"/>
                        </a:rPr>
                        <a:t> que Aprendí</a:t>
                      </a:r>
                      <a:endParaRPr lang="es-MX" sz="1200" dirty="0" smtClean="0">
                        <a:latin typeface="Kristen ITC" panose="03050502040202030202" pitchFamily="66" charset="0"/>
                      </a:endParaRPr>
                    </a:p>
                    <a:p>
                      <a:endParaRPr lang="es-MX" sz="1200" dirty="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99FF33"/>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3930819487"/>
              </p:ext>
            </p:extLst>
          </p:nvPr>
        </p:nvGraphicFramePr>
        <p:xfrm>
          <a:off x="4607727" y="1331640"/>
          <a:ext cx="1026114" cy="6696744"/>
        </p:xfrm>
        <a:graphic>
          <a:graphicData uri="http://schemas.openxmlformats.org/drawingml/2006/table">
            <a:tbl>
              <a:tblPr firstRow="1" bandRow="1">
                <a:tableStyleId>{5940675A-B579-460E-94D1-54222C63F5DA}</a:tableStyleId>
              </a:tblPr>
              <a:tblGrid>
                <a:gridCol w="1026114"/>
              </a:tblGrid>
              <a:tr h="944880">
                <a:tc>
                  <a:txBody>
                    <a:bodyPr/>
                    <a:lstStyle/>
                    <a:p>
                      <a:pPr algn="ctr"/>
                      <a:endParaRPr lang="es-MX" sz="1800" dirty="0" smtClean="0">
                        <a:latin typeface="Kristen ITC" panose="03050502040202030202" pitchFamily="66" charset="0"/>
                      </a:endParaRPr>
                    </a:p>
                    <a:p>
                      <a:pPr algn="ctr"/>
                      <a:r>
                        <a:rPr lang="es-MX" sz="1800" dirty="0" smtClean="0">
                          <a:latin typeface="Kristen ITC" panose="03050502040202030202" pitchFamily="66" charset="0"/>
                        </a:rPr>
                        <a:t>Jueves</a:t>
                      </a:r>
                      <a:endParaRPr lang="es-MX" sz="18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99FF"/>
                    </a:solidFill>
                  </a:tcPr>
                </a:tc>
              </a:tr>
              <a:tr h="5672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Activación Física </a:t>
                      </a: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6666FF"/>
                    </a:solidFill>
                  </a:tcPr>
                </a:tc>
              </a:tr>
              <a:tr h="146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200" dirty="0" smtClean="0">
                        <a:latin typeface="Kristen ITC" panose="03050502040202030202"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200" dirty="0" smtClean="0">
                        <a:latin typeface="Kristen ITC" panose="03050502040202030202"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Atínale</a:t>
                      </a:r>
                      <a:r>
                        <a:rPr lang="es-MX" sz="1200" baseline="0" dirty="0" smtClean="0">
                          <a:latin typeface="Kristen ITC" panose="03050502040202030202" pitchFamily="66" charset="0"/>
                        </a:rPr>
                        <a:t> al monstruo</a:t>
                      </a:r>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99FF"/>
                    </a:solidFill>
                  </a:tcPr>
                </a:tc>
              </a:tr>
              <a:tr h="795517">
                <a:tc>
                  <a:txBody>
                    <a:bodyPr/>
                    <a:lstStyle/>
                    <a:p>
                      <a:r>
                        <a:rPr lang="es-MX" sz="1200" dirty="0" smtClean="0">
                          <a:latin typeface="Kristen ITC" panose="03050502040202030202" pitchFamily="66" charset="0"/>
                        </a:rPr>
                        <a:t>¿Cómo soy?</a:t>
                      </a:r>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6666FF"/>
                    </a:solidFill>
                  </a:tcPr>
                </a:tc>
              </a:tr>
              <a:tr h="7612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Receso</a:t>
                      </a:r>
                    </a:p>
                    <a:p>
                      <a:pPr algn="ctr"/>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99FF"/>
                    </a:solidFill>
                  </a:tcPr>
                </a:tc>
              </a:tr>
              <a:tr h="781800">
                <a:tc>
                  <a:txBody>
                    <a:bodyPr/>
                    <a:lstStyle/>
                    <a:p>
                      <a:r>
                        <a:rPr lang="es-MX" sz="1200" dirty="0" smtClean="0">
                          <a:latin typeface="Kristen ITC" panose="03050502040202030202" pitchFamily="66" charset="0"/>
                        </a:rPr>
                        <a:t>Jugando Sanamente</a:t>
                      </a:r>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FF"/>
                    </a:solidFill>
                  </a:tcPr>
                </a:tc>
              </a:tr>
              <a:tr h="730368">
                <a:tc>
                  <a:txBody>
                    <a:bodyPr/>
                    <a:lstStyle/>
                    <a:p>
                      <a:r>
                        <a:rPr lang="es-MX" sz="1100" dirty="0" smtClean="0">
                          <a:latin typeface="Kristen ITC" panose="03050502040202030202" pitchFamily="66" charset="0"/>
                        </a:rPr>
                        <a:t>El mundo de la tristeza y alegría </a:t>
                      </a:r>
                      <a:endParaRPr lang="es-MX" sz="1100" dirty="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99FF"/>
                    </a:solidFill>
                  </a:tcPr>
                </a:tc>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Lo</a:t>
                      </a:r>
                      <a:r>
                        <a:rPr lang="es-MX" sz="1200" baseline="0" dirty="0" smtClean="0">
                          <a:latin typeface="Kristen ITC" panose="03050502040202030202" pitchFamily="66" charset="0"/>
                        </a:rPr>
                        <a:t> que Aprendí</a:t>
                      </a:r>
                      <a:endParaRPr lang="es-MX" sz="1200" dirty="0" smtClean="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6666FF"/>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3923879578"/>
              </p:ext>
            </p:extLst>
          </p:nvPr>
        </p:nvGraphicFramePr>
        <p:xfrm>
          <a:off x="5714469" y="1331640"/>
          <a:ext cx="1026114" cy="6639616"/>
        </p:xfrm>
        <a:graphic>
          <a:graphicData uri="http://schemas.openxmlformats.org/drawingml/2006/table">
            <a:tbl>
              <a:tblPr firstRow="1" bandRow="1">
                <a:tableStyleId>{5940675A-B579-460E-94D1-54222C63F5DA}</a:tableStyleId>
              </a:tblPr>
              <a:tblGrid>
                <a:gridCol w="1026114"/>
              </a:tblGrid>
              <a:tr h="872872">
                <a:tc>
                  <a:txBody>
                    <a:bodyPr/>
                    <a:lstStyle/>
                    <a:p>
                      <a:pPr algn="ctr"/>
                      <a:endParaRPr lang="es-MX" sz="1800" dirty="0" smtClean="0">
                        <a:latin typeface="Kristen ITC" panose="03050502040202030202" pitchFamily="66" charset="0"/>
                      </a:endParaRPr>
                    </a:p>
                    <a:p>
                      <a:pPr algn="ctr"/>
                      <a:r>
                        <a:rPr lang="es-MX" sz="1800" dirty="0" smtClean="0">
                          <a:latin typeface="Kristen ITC" panose="03050502040202030202" pitchFamily="66" charset="0"/>
                        </a:rPr>
                        <a:t>Viernes</a:t>
                      </a:r>
                      <a:endParaRPr lang="es-MX" sz="18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r>
              <a:tr h="6446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Activación Física </a:t>
                      </a: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66"/>
                    </a:solidFill>
                  </a:tcPr>
                </a:tc>
              </a:tr>
              <a:tr h="146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200" dirty="0" smtClean="0">
                        <a:latin typeface="Kristen ITC" panose="03050502040202030202" pitchFamily="66"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r>
              <a:tr h="795517">
                <a:tc>
                  <a:txBody>
                    <a:bodyPr/>
                    <a:lstStyle/>
                    <a:p>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66"/>
                    </a:solidFill>
                  </a:tcPr>
                </a:tc>
              </a:tr>
              <a:tr h="795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Receso</a:t>
                      </a:r>
                    </a:p>
                    <a:p>
                      <a:pPr algn="ctr"/>
                      <a:endParaRPr lang="es-MX" sz="1200" dirty="0">
                        <a:latin typeface="Kristen ITC" panose="03050502040202030202" pitchFamily="66" charset="0"/>
                      </a:endParaRPr>
                    </a:p>
                  </a:txBody>
                  <a:tcPr marL="68580" marR="68580" marT="60960" marB="6096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r>
              <a:tr h="781800">
                <a:tc>
                  <a:txBody>
                    <a:bodyPr/>
                    <a:lstStyle/>
                    <a:p>
                      <a:endParaRPr lang="es-MX" sz="1200" dirty="0" smtClean="0">
                        <a:latin typeface="Kristen ITC" panose="03050502040202030202" pitchFamily="66" charset="0"/>
                      </a:endParaRPr>
                    </a:p>
                  </a:txBody>
                  <a:tcPr marL="68580" marR="68580" marT="60960" marB="6096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66"/>
                    </a:solidFill>
                  </a:tcPr>
                </a:tc>
              </a:tr>
              <a:tr h="672075">
                <a:tc>
                  <a:txBody>
                    <a:bodyPr/>
                    <a:lstStyle/>
                    <a:p>
                      <a:endParaRPr lang="es-MX" sz="1200" dirty="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Lo</a:t>
                      </a:r>
                      <a:r>
                        <a:rPr lang="es-MX" sz="1200" baseline="0" dirty="0" smtClean="0">
                          <a:latin typeface="Kristen ITC" panose="03050502040202030202" pitchFamily="66" charset="0"/>
                        </a:rPr>
                        <a:t> que Aprendí</a:t>
                      </a:r>
                      <a:endParaRPr lang="es-MX" sz="1200" dirty="0" smtClean="0">
                        <a:latin typeface="Kristen ITC" panose="03050502040202030202" pitchFamily="66" charset="0"/>
                      </a:endParaRPr>
                    </a:p>
                  </a:txBody>
                  <a:tcPr marL="68580" marR="68580" marT="60960" marB="6096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FFF66"/>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4022058442"/>
              </p:ext>
            </p:extLst>
          </p:nvPr>
        </p:nvGraphicFramePr>
        <p:xfrm>
          <a:off x="1079335" y="1331640"/>
          <a:ext cx="1026114" cy="6658272"/>
        </p:xfrm>
        <a:graphic>
          <a:graphicData uri="http://schemas.openxmlformats.org/drawingml/2006/table">
            <a:tbl>
              <a:tblPr firstRow="1" bandRow="1">
                <a:tableStyleId>{5940675A-B579-460E-94D1-54222C63F5DA}</a:tableStyleId>
              </a:tblPr>
              <a:tblGrid>
                <a:gridCol w="1026114"/>
              </a:tblGrid>
              <a:tr h="944880">
                <a:tc>
                  <a:txBody>
                    <a:bodyPr/>
                    <a:lstStyle/>
                    <a:p>
                      <a:pPr algn="ctr"/>
                      <a:endParaRPr lang="es-MX" sz="1200" dirty="0" smtClean="0">
                        <a:latin typeface="Kristen ITC" panose="03050502040202030202" pitchFamily="66" charset="0"/>
                      </a:endParaRPr>
                    </a:p>
                    <a:p>
                      <a:pPr algn="ctr"/>
                      <a:r>
                        <a:rPr lang="es-MX" sz="2000" dirty="0" smtClean="0">
                          <a:latin typeface="Kristen ITC" panose="03050502040202030202" pitchFamily="66" charset="0"/>
                        </a:rPr>
                        <a:t>Lunes</a:t>
                      </a:r>
                      <a:endParaRPr lang="es-MX" sz="20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r h="5672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Activación Física </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r>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Ed. Física</a:t>
                      </a:r>
                    </a:p>
                    <a:p>
                      <a:pPr algn="ctr"/>
                      <a:endParaRPr lang="es-MX" sz="12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r h="792088">
                <a:tc>
                  <a:txBody>
                    <a:bodyPr/>
                    <a:lstStyle/>
                    <a:p>
                      <a:pPr algn="ctr"/>
                      <a:r>
                        <a:rPr lang="es-MX" sz="1200" dirty="0" smtClean="0">
                          <a:latin typeface="Kristen ITC" panose="03050502040202030202" pitchFamily="66" charset="0"/>
                        </a:rPr>
                        <a:t>Recuerdas</a:t>
                      </a:r>
                      <a:r>
                        <a:rPr lang="es-MX" sz="1200" baseline="0" dirty="0" smtClean="0">
                          <a:latin typeface="Kristen ITC" panose="03050502040202030202" pitchFamily="66" charset="0"/>
                        </a:rPr>
                        <a:t> las tienditas </a:t>
                      </a:r>
                      <a:endParaRPr lang="es-MX" sz="12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r>
              <a:tr h="795517">
                <a:tc>
                  <a:txBody>
                    <a:bodyPr/>
                    <a:lstStyle/>
                    <a:p>
                      <a:pPr algn="ctr"/>
                      <a:r>
                        <a:rPr lang="es-MX" sz="1200" dirty="0" smtClean="0">
                          <a:latin typeface="Kristen ITC" panose="03050502040202030202" pitchFamily="66" charset="0"/>
                        </a:rPr>
                        <a:t>Visita al cine </a:t>
                      </a:r>
                      <a:endParaRPr lang="es-MX" sz="12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r h="795517">
                <a:tc>
                  <a:txBody>
                    <a:bodyPr/>
                    <a:lstStyle/>
                    <a:p>
                      <a:pPr algn="ctr"/>
                      <a:r>
                        <a:rPr lang="es-MX" sz="1200" dirty="0" smtClean="0">
                          <a:latin typeface="Kristen ITC" panose="03050502040202030202" pitchFamily="66" charset="0"/>
                        </a:rPr>
                        <a:t>Receso</a:t>
                      </a:r>
                      <a:endParaRPr lang="es-MX" sz="12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r>
              <a:tr h="785230">
                <a:tc>
                  <a:txBody>
                    <a:bodyPr/>
                    <a:lstStyle/>
                    <a:p>
                      <a:pPr algn="ctr"/>
                      <a:r>
                        <a:rPr lang="es-MX" sz="1200" dirty="0" smtClean="0">
                          <a:latin typeface="Kristen ITC" panose="03050502040202030202" pitchFamily="66" charset="0"/>
                        </a:rPr>
                        <a:t>Visita a la</a:t>
                      </a:r>
                      <a:r>
                        <a:rPr lang="es-MX" sz="1200" baseline="0" dirty="0" smtClean="0">
                          <a:latin typeface="Kristen ITC" panose="03050502040202030202" pitchFamily="66" charset="0"/>
                        </a:rPr>
                        <a:t> heladería </a:t>
                      </a:r>
                      <a:endParaRPr lang="es-MX" sz="1200" dirty="0" smtClean="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r h="720080">
                <a:tc>
                  <a:txBody>
                    <a:bodyPr/>
                    <a:lstStyle/>
                    <a:p>
                      <a:pPr algn="ctr"/>
                      <a:r>
                        <a:rPr lang="es-MX" sz="1200" dirty="0" smtClean="0">
                          <a:latin typeface="Kristen ITC" panose="03050502040202030202" pitchFamily="66" charset="0"/>
                        </a:rPr>
                        <a:t>Visita</a:t>
                      </a:r>
                      <a:r>
                        <a:rPr lang="es-MX" sz="1200" baseline="0" dirty="0" smtClean="0">
                          <a:latin typeface="Kristen ITC" panose="03050502040202030202" pitchFamily="66" charset="0"/>
                        </a:rPr>
                        <a:t> a la peletería </a:t>
                      </a:r>
                      <a:endParaRPr lang="es-MX" sz="1200" dirty="0">
                        <a:latin typeface="Kristen ITC" panose="03050502040202030202" pitchFamily="66"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r>
              <a:tr h="609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Kristen ITC" panose="03050502040202030202" pitchFamily="66" charset="0"/>
                        </a:rPr>
                        <a:t>Lo</a:t>
                      </a:r>
                      <a:r>
                        <a:rPr lang="es-MX" sz="1200" baseline="0" dirty="0" smtClean="0">
                          <a:latin typeface="Kristen ITC" panose="03050502040202030202" pitchFamily="66" charset="0"/>
                        </a:rPr>
                        <a:t> que Aprendí</a:t>
                      </a: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050"/>
                    </a:solidFill>
                  </a:tcPr>
                </a:tc>
              </a:tr>
            </a:tbl>
          </a:graphicData>
        </a:graphic>
      </p:graphicFrame>
    </p:spTree>
    <p:extLst>
      <p:ext uri="{BB962C8B-B14F-4D97-AF65-F5344CB8AC3E}">
        <p14:creationId xmlns:p14="http://schemas.microsoft.com/office/powerpoint/2010/main" val="2946739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438846949"/>
              </p:ext>
            </p:extLst>
          </p:nvPr>
        </p:nvGraphicFramePr>
        <p:xfrm>
          <a:off x="116632" y="683568"/>
          <a:ext cx="6602223" cy="7955280"/>
        </p:xfrm>
        <a:graphic>
          <a:graphicData uri="http://schemas.openxmlformats.org/drawingml/2006/table">
            <a:tbl>
              <a:tblPr firstRow="1" bandRow="1">
                <a:tableStyleId>{5940675A-B579-460E-94D1-54222C63F5DA}</a:tableStyleId>
              </a:tblPr>
              <a:tblGrid>
                <a:gridCol w="1139516"/>
                <a:gridCol w="876708"/>
                <a:gridCol w="3139988"/>
                <a:gridCol w="1446011"/>
              </a:tblGrid>
              <a:tr h="701040">
                <a:tc>
                  <a:txBody>
                    <a:bodyPr/>
                    <a:lstStyle/>
                    <a:p>
                      <a:pPr algn="ctr"/>
                      <a:r>
                        <a:rPr lang="es-MX" sz="1200" b="1" dirty="0" smtClean="0">
                          <a:latin typeface="Kristen ITC" panose="03050502040202030202" pitchFamily="66" charset="0"/>
                        </a:rPr>
                        <a:t>Momentos</a:t>
                      </a:r>
                      <a:endParaRPr lang="es-MX" sz="1200" b="1" dirty="0">
                        <a:latin typeface="Kristen ITC" panose="03050502040202030202" pitchFamily="66" charset="0"/>
                      </a:endParaRPr>
                    </a:p>
                  </a:txBody>
                  <a:tcPr marL="68580" marR="68580" marT="60960" marB="60960">
                    <a:solidFill>
                      <a:srgbClr val="00CCFF"/>
                    </a:solidFill>
                  </a:tcPr>
                </a:tc>
                <a:tc>
                  <a:txBody>
                    <a:bodyPr/>
                    <a:lstStyle/>
                    <a:p>
                      <a:pPr algn="ctr"/>
                      <a:r>
                        <a:rPr lang="es-MX" sz="1200" b="1" dirty="0" smtClean="0">
                          <a:latin typeface="Kristen ITC" panose="03050502040202030202" pitchFamily="66" charset="0"/>
                        </a:rPr>
                        <a:t>Sesión</a:t>
                      </a:r>
                      <a:endParaRPr lang="es-MX" sz="1200" b="1" dirty="0">
                        <a:latin typeface="Kristen ITC" panose="03050502040202030202" pitchFamily="66" charset="0"/>
                      </a:endParaRPr>
                    </a:p>
                  </a:txBody>
                  <a:tcPr marL="68580" marR="68580" marT="60960" marB="60960">
                    <a:solidFill>
                      <a:srgbClr val="00CCFF"/>
                    </a:solidFill>
                  </a:tcPr>
                </a:tc>
                <a:tc>
                  <a:txBody>
                    <a:bodyPr/>
                    <a:lstStyle/>
                    <a:p>
                      <a:pPr algn="ctr"/>
                      <a:r>
                        <a:rPr lang="es-MX" sz="1200" b="1" dirty="0" smtClean="0">
                          <a:latin typeface="Kristen ITC" panose="03050502040202030202" pitchFamily="66" charset="0"/>
                        </a:rPr>
                        <a:t>Actividades</a:t>
                      </a:r>
                      <a:endParaRPr lang="es-MX" sz="1200" b="1" dirty="0">
                        <a:latin typeface="Kristen ITC" panose="03050502040202030202" pitchFamily="66" charset="0"/>
                      </a:endParaRPr>
                    </a:p>
                  </a:txBody>
                  <a:tcPr marL="68580" marR="68580" marT="60960" marB="60960">
                    <a:solidFill>
                      <a:srgbClr val="00CCFF"/>
                    </a:solidFill>
                  </a:tcPr>
                </a:tc>
                <a:tc>
                  <a:txBody>
                    <a:bodyPr/>
                    <a:lstStyle/>
                    <a:p>
                      <a:pPr algn="ctr"/>
                      <a:r>
                        <a:rPr lang="es-MX" sz="1200" b="1" dirty="0" smtClean="0">
                          <a:latin typeface="Kristen ITC" panose="03050502040202030202" pitchFamily="66" charset="0"/>
                        </a:rPr>
                        <a:t>Recursos y </a:t>
                      </a:r>
                      <a:endParaRPr lang="es-MX" sz="1200" b="1" dirty="0">
                        <a:latin typeface="Kristen ITC" panose="03050502040202030202" pitchFamily="66" charset="0"/>
                      </a:endParaRPr>
                    </a:p>
                    <a:p>
                      <a:pPr algn="ctr"/>
                      <a:r>
                        <a:rPr lang="es-MX" sz="1200" b="1" dirty="0" smtClean="0">
                          <a:latin typeface="Kristen ITC" panose="03050502040202030202" pitchFamily="66" charset="0"/>
                        </a:rPr>
                        <a:t>Tiempo </a:t>
                      </a:r>
                      <a:endParaRPr lang="es-MX" sz="1200" b="1" dirty="0">
                        <a:latin typeface="Kristen ITC" panose="03050502040202030202" pitchFamily="66" charset="0"/>
                      </a:endParaRPr>
                    </a:p>
                  </a:txBody>
                  <a:tcPr marL="68580" marR="68580" marT="60960" marB="60960">
                    <a:solidFill>
                      <a:srgbClr val="00CCFF"/>
                    </a:solidFill>
                  </a:tcPr>
                </a:tc>
              </a:tr>
              <a:tr h="1243176">
                <a:tc rowSpan="4">
                  <a:txBody>
                    <a:bodyPr/>
                    <a:lstStyle/>
                    <a:p>
                      <a:pPr algn="ctr"/>
                      <a:endParaRPr lang="es-MX" sz="1200" b="1" dirty="0" smtClean="0">
                        <a:latin typeface="Century Gothic" panose="020B0502020202020204" pitchFamily="34" charset="0"/>
                        <a:cs typeface="Times New Roman" panose="02020603050405020304" pitchFamily="18" charset="0"/>
                      </a:endParaRPr>
                    </a:p>
                    <a:p>
                      <a:pPr algn="ctr"/>
                      <a:r>
                        <a:rPr lang="es-MX" sz="1200" b="1" dirty="0" smtClean="0">
                          <a:latin typeface="Century Gothic" panose="020B0502020202020204" pitchFamily="34" charset="0"/>
                          <a:cs typeface="Times New Roman" panose="02020603050405020304" pitchFamily="18" charset="0"/>
                        </a:rPr>
                        <a:t>FASE 1,</a:t>
                      </a:r>
                      <a:r>
                        <a:rPr lang="es-MX" sz="1200" b="1" baseline="0" dirty="0" smtClean="0">
                          <a:latin typeface="Century Gothic" panose="020B0502020202020204" pitchFamily="34" charset="0"/>
                          <a:cs typeface="Times New Roman" panose="02020603050405020304" pitchFamily="18" charset="0"/>
                        </a:rPr>
                        <a:t> 2, 3, </a:t>
                      </a:r>
                      <a:r>
                        <a:rPr lang="es-MX" sz="1200" b="1" baseline="0" dirty="0" smtClean="0">
                          <a:latin typeface="Century Gothic" panose="020B0502020202020204" pitchFamily="34" charset="0"/>
                          <a:cs typeface="Times New Roman" panose="02020603050405020304" pitchFamily="18" charset="0"/>
                        </a:rPr>
                        <a:t>4, 5 y 6 </a:t>
                      </a:r>
                      <a:endParaRPr lang="es-MX" sz="1200" b="1"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Presentemos.</a:t>
                      </a:r>
                    </a:p>
                    <a:p>
                      <a:pPr algn="ctr"/>
                      <a:r>
                        <a:rPr lang="es-MX" sz="1200" b="0" baseline="0" dirty="0" smtClean="0">
                          <a:latin typeface="Century Gothic" panose="020B0502020202020204" pitchFamily="34" charset="0"/>
                          <a:cs typeface="Times New Roman" panose="02020603050405020304" pitchFamily="18" charset="0"/>
                        </a:rPr>
                        <a:t>Recolectemos</a:t>
                      </a:r>
                      <a:endParaRPr lang="es-MX" sz="1200" b="0" baseline="0"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Problema.</a:t>
                      </a:r>
                    </a:p>
                    <a:p>
                      <a:pPr algn="ctr"/>
                      <a:r>
                        <a:rPr lang="es-MX" sz="1200" b="0" baseline="0" dirty="0" smtClean="0">
                          <a:latin typeface="Century Gothic" panose="020B0502020202020204" pitchFamily="34" charset="0"/>
                          <a:cs typeface="Times New Roman" panose="02020603050405020304" pitchFamily="18" charset="0"/>
                        </a:rPr>
                        <a:t>Organizar la </a:t>
                      </a:r>
                      <a:r>
                        <a:rPr lang="es-MX" sz="1200" b="0" baseline="0" dirty="0" smtClean="0">
                          <a:latin typeface="Century Gothic" panose="020B0502020202020204" pitchFamily="34" charset="0"/>
                          <a:cs typeface="Times New Roman" panose="02020603050405020304" pitchFamily="18" charset="0"/>
                        </a:rPr>
                        <a:t>experiencia.</a:t>
                      </a:r>
                    </a:p>
                    <a:p>
                      <a:pPr algn="ctr"/>
                      <a:r>
                        <a:rPr lang="es-MX" sz="1200" b="0" baseline="0" dirty="0" smtClean="0">
                          <a:latin typeface="Century Gothic" panose="020B0502020202020204" pitchFamily="34" charset="0"/>
                          <a:cs typeface="Times New Roman" panose="02020603050405020304" pitchFamily="18" charset="0"/>
                        </a:rPr>
                        <a:t>Vivamos la experiencia.</a:t>
                      </a:r>
                    </a:p>
                    <a:p>
                      <a:pPr algn="ctr"/>
                      <a:r>
                        <a:rPr lang="es-MX" sz="1200" b="0" baseline="0" dirty="0" smtClean="0">
                          <a:latin typeface="Century Gothic" panose="020B0502020202020204" pitchFamily="34" charset="0"/>
                          <a:cs typeface="Times New Roman" panose="02020603050405020304" pitchFamily="18" charset="0"/>
                        </a:rPr>
                        <a:t>Resultados</a:t>
                      </a:r>
                    </a:p>
                    <a:p>
                      <a:pPr algn="ctr"/>
                      <a:endParaRPr lang="es-MX" sz="1200" b="0" baseline="0" dirty="0" smtClean="0">
                        <a:latin typeface="Century Gothic" panose="020B0502020202020204" pitchFamily="34" charset="0"/>
                        <a:cs typeface="Times New Roman" panose="02020603050405020304" pitchFamily="18" charset="0"/>
                      </a:endParaRPr>
                    </a:p>
                    <a:p>
                      <a:pPr algn="l"/>
                      <a:endParaRPr lang="es-MX" sz="1200" b="0" baseline="0" dirty="0" smtClean="0">
                        <a:latin typeface="Century Gothic" panose="020B0502020202020204" pitchFamily="34" charset="0"/>
                        <a:cs typeface="Times New Roman" panose="02020603050405020304" pitchFamily="18" charset="0"/>
                      </a:endParaRPr>
                    </a:p>
                    <a:p>
                      <a:pPr algn="ctr"/>
                      <a:endParaRPr lang="es-MX" sz="1200" b="1" dirty="0" smtClean="0">
                        <a:latin typeface="Times New Roman" panose="02020603050405020304" pitchFamily="18" charset="0"/>
                        <a:cs typeface="Times New Roman" panose="02020603050405020304" pitchFamily="18" charset="0"/>
                      </a:endParaRPr>
                    </a:p>
                  </a:txBody>
                  <a:tcPr marL="68580" marR="68580" marT="60960" marB="60960">
                    <a:solidFill>
                      <a:srgbClr val="CCFFFF"/>
                    </a:solidFill>
                  </a:tcPr>
                </a:tc>
                <a:tc rowSpan="4">
                  <a:txBody>
                    <a:bodyPr/>
                    <a:lstStyle/>
                    <a:p>
                      <a:pPr algn="ctr"/>
                      <a:r>
                        <a:rPr lang="es-MX" sz="1200" baseline="0" dirty="0" smtClean="0">
                          <a:latin typeface="Century Gothic" panose="020B0502020202020204" pitchFamily="34" charset="0"/>
                          <a:cs typeface="Times New Roman" panose="02020603050405020304" pitchFamily="18" charset="0"/>
                        </a:rPr>
                        <a:t>Lunes </a:t>
                      </a:r>
                      <a:r>
                        <a:rPr lang="es-MX" sz="1200" baseline="0" dirty="0" smtClean="0">
                          <a:latin typeface="Century Gothic" panose="020B0502020202020204" pitchFamily="34" charset="0"/>
                          <a:cs typeface="Times New Roman" panose="02020603050405020304" pitchFamily="18" charset="0"/>
                        </a:rPr>
                        <a:t>03 </a:t>
                      </a:r>
                      <a:r>
                        <a:rPr lang="es-MX" sz="1200" baseline="0" dirty="0" smtClean="0">
                          <a:latin typeface="Century Gothic" panose="020B0502020202020204" pitchFamily="34" charset="0"/>
                          <a:cs typeface="Times New Roman" panose="02020603050405020304" pitchFamily="18" charset="0"/>
                        </a:rPr>
                        <a:t>de </a:t>
                      </a:r>
                      <a:r>
                        <a:rPr lang="es-MX" sz="1200" baseline="0" dirty="0" smtClean="0">
                          <a:latin typeface="Century Gothic" panose="020B0502020202020204" pitchFamily="34" charset="0"/>
                          <a:cs typeface="Times New Roman" panose="02020603050405020304" pitchFamily="18" charset="0"/>
                        </a:rPr>
                        <a:t>Junio </a:t>
                      </a:r>
                      <a:endParaRPr lang="es-MX" sz="1200" baseline="0" dirty="0" smtClean="0">
                        <a:latin typeface="Century Gothic" panose="020B0502020202020204" pitchFamily="34" charset="0"/>
                        <a:cs typeface="Times New Roman" panose="02020603050405020304" pitchFamily="18" charset="0"/>
                      </a:endParaRPr>
                    </a:p>
                    <a:p>
                      <a:pPr algn="ctr"/>
                      <a:r>
                        <a:rPr lang="es-MX" sz="1200" b="1" baseline="0" dirty="0" smtClean="0">
                          <a:latin typeface="Century Gothic" panose="020B0502020202020204" pitchFamily="34" charset="0"/>
                          <a:cs typeface="Times New Roman" panose="02020603050405020304" pitchFamily="18" charset="0"/>
                        </a:rPr>
                        <a:t>Sesión 1</a:t>
                      </a:r>
                      <a:endParaRPr lang="es-MX" sz="1200" b="1" dirty="0">
                        <a:latin typeface="Century Gothic" panose="020B0502020202020204" pitchFamily="34" charset="0"/>
                        <a:cs typeface="Times New Roman" panose="02020603050405020304" pitchFamily="18" charset="0"/>
                      </a:endParaRPr>
                    </a:p>
                  </a:txBody>
                  <a:tcPr marL="68580" marR="68580" marT="60960" marB="60960">
                    <a:lnR w="12700" cap="flat" cmpd="sng" algn="ctr">
                      <a:solidFill>
                        <a:schemeClr val="tx1"/>
                      </a:solidFill>
                      <a:prstDash val="solid"/>
                      <a:round/>
                      <a:headEnd type="none" w="med" len="med"/>
                      <a:tailEnd type="none" w="med" len="med"/>
                    </a:lnR>
                    <a:solidFill>
                      <a:srgbClr val="CCFFFF"/>
                    </a:solidFill>
                  </a:tcPr>
                </a:tc>
                <a:tc gridSpan="2">
                  <a:txBody>
                    <a:bodyPr/>
                    <a:lstStyle/>
                    <a:p>
                      <a:r>
                        <a:rPr lang="es-MX" sz="1200" baseline="0" dirty="0" smtClean="0">
                          <a:latin typeface="Century Gothic" panose="020B0502020202020204" pitchFamily="34" charset="0"/>
                          <a:cs typeface="Times New Roman" panose="02020603050405020304" pitchFamily="18" charset="0"/>
                        </a:rPr>
                        <a:t>Menciona la fecha y cuenta cuantos compañeros asistieron, posterior a esto responde los siguiente: ¿Recuerdas con que tiendas trabajamos?, ¿Has visitado un cine?, ¿Cómo es?, ¿Has visitado la heladería?, ¿Has visitado la dulcería?, ¿Qué usas para pagar?, etc. Escucha la explicación de la manera de trabajo y pasa a una mesa con su equipo. </a:t>
                      </a:r>
                    </a:p>
                  </a:txBody>
                  <a:tcPr marL="68580" marR="68580" marT="60960" marB="609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pPr marL="0" indent="0">
                        <a:buFont typeface="Arial" panose="020B0604020202020204" pitchFamily="34" charset="0"/>
                        <a:buNone/>
                      </a:pPr>
                      <a:endParaRPr lang="es-MX" sz="1100" b="0" baseline="0" dirty="0" smtClean="0">
                        <a:latin typeface="Century Gothic" panose="020B0502020202020204" pitchFamily="34"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bg1"/>
                    </a:solidFill>
                  </a:tcPr>
                </a:tc>
              </a:tr>
              <a:tr h="2664296">
                <a:tc vMerge="1">
                  <a:txBody>
                    <a:bodyPr/>
                    <a:lstStyle/>
                    <a:p>
                      <a:endParaRPr lang="es-MX"/>
                    </a:p>
                  </a:txBody>
                  <a:tcPr/>
                </a:tc>
                <a:tc vMerge="1">
                  <a:txBody>
                    <a:bodyPr/>
                    <a:lstStyle/>
                    <a:p>
                      <a:endParaRPr lang="es-MX"/>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MESA 1: VISITA AL CINE </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Elije un numero y lo busca en los botes de palomitas para tirarlo con ayuda de una pelota, posterior a esto acomoda las palomitas en las bolsas según el numero que corresponda. Elije el boleto de su premio con un numero para buscarlo. </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Vasos desechables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Pelotas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Bolsas de palomitas de hojas encimadas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Tarjetas con números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 Bolsas de palomitas con numero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Recortes de palomitas</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66232">
                <a:tc vMerge="1">
                  <a:txBody>
                    <a:bodyPr/>
                    <a:lstStyle/>
                    <a:p>
                      <a:endParaRPr lang="es-MX"/>
                    </a:p>
                  </a:txBody>
                  <a:tcPr/>
                </a:tc>
                <a:tc vMerge="1">
                  <a:txBody>
                    <a:bodyPr/>
                    <a:lstStyle/>
                    <a:p>
                      <a:endParaRPr lang="es-MX"/>
                    </a:p>
                  </a:txBody>
                  <a:tcPr/>
                </a:tc>
                <a:tc>
                  <a:txBody>
                    <a:bodyPr/>
                    <a:lstStyle/>
                    <a:p>
                      <a:r>
                        <a:rPr lang="es-MX" sz="1200" dirty="0" smtClean="0">
                          <a:latin typeface="Century Gothic" panose="020B0502020202020204" pitchFamily="34" charset="0"/>
                        </a:rPr>
                        <a:t>MESA 2: VISITA A LA</a:t>
                      </a:r>
                      <a:r>
                        <a:rPr lang="es-MX" sz="1200" baseline="0" dirty="0" smtClean="0">
                          <a:latin typeface="Century Gothic" panose="020B0502020202020204" pitchFamily="34" charset="0"/>
                        </a:rPr>
                        <a:t> HELADERIA </a:t>
                      </a:r>
                    </a:p>
                    <a:p>
                      <a:r>
                        <a:rPr lang="es-MX" sz="1200" baseline="0" dirty="0" smtClean="0">
                          <a:latin typeface="Century Gothic" panose="020B0502020202020204" pitchFamily="34" charset="0"/>
                        </a:rPr>
                        <a:t>Acomoda las bolsas de nieve de acuerdo con el numero que indique el cono, posterior a esto realiza la misma actividad en su ficha de trabajo con ayuda de un cotonete y pintura para ganarse un premio. </a:t>
                      </a:r>
                      <a:endParaRPr lang="es-MX" sz="1200" dirty="0" smtClean="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Cartón</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Recortes de conos y bolas de nieve</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Pintura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Cotonete</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 Ficha  de trabajo</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46663">
                <a:tc vMerge="1">
                  <a:txBody>
                    <a:bodyPr/>
                    <a:lstStyle/>
                    <a:p>
                      <a:endParaRPr lang="es-MX"/>
                    </a:p>
                  </a:txBody>
                  <a:tcPr/>
                </a:tc>
                <a:tc vMerge="1">
                  <a:txBody>
                    <a:bodyPr/>
                    <a:lstStyle/>
                    <a:p>
                      <a:endParaRPr lang="es-MX"/>
                    </a:p>
                  </a:txBody>
                  <a:tcPr/>
                </a:tc>
                <a:tc>
                  <a:txBody>
                    <a:bodyPr/>
                    <a:lstStyle/>
                    <a:p>
                      <a:r>
                        <a:rPr lang="es-MX" sz="1200" dirty="0" smtClean="0">
                          <a:latin typeface="Century Gothic" panose="020B0502020202020204" pitchFamily="34" charset="0"/>
                        </a:rPr>
                        <a:t>MESA 3: VISITA</a:t>
                      </a:r>
                      <a:r>
                        <a:rPr lang="es-MX" sz="1200" baseline="0" dirty="0" smtClean="0">
                          <a:latin typeface="Century Gothic" panose="020B0502020202020204" pitchFamily="34" charset="0"/>
                        </a:rPr>
                        <a:t> A LA PALETERIA </a:t>
                      </a:r>
                    </a:p>
                    <a:p>
                      <a:r>
                        <a:rPr lang="es-MX" sz="1200" baseline="0" dirty="0" smtClean="0">
                          <a:latin typeface="Century Gothic" panose="020B0502020202020204" pitchFamily="34" charset="0"/>
                        </a:rPr>
                        <a:t>Coloca las chispas de colores en las paletas según lo indique el numero, posteriormente realiza su propia paleta con bombones y palitos de madera según el numero que lo indique.</a:t>
                      </a:r>
                      <a:endParaRPr lang="es-MX" sz="1200" dirty="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Paletas de </a:t>
                      </a:r>
                      <a:r>
                        <a:rPr lang="es-MX" sz="1200" b="0" baseline="0" dirty="0" err="1" smtClean="0">
                          <a:latin typeface="Century Gothic" panose="020B0502020202020204" pitchFamily="34" charset="0"/>
                          <a:cs typeface="Times New Roman" panose="02020603050405020304" pitchFamily="18" charset="0"/>
                        </a:rPr>
                        <a:t>foami</a:t>
                      </a:r>
                      <a:endParaRPr lang="es-MX" sz="1200" b="0" baseline="0" dirty="0" smtClean="0">
                        <a:latin typeface="Century Gothic" panose="020B0502020202020204" pitchFamily="34" charset="0"/>
                        <a:cs typeface="Times New Roman" panose="02020603050405020304" pitchFamily="18" charset="0"/>
                      </a:endParaRP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Fichas de colores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Bombones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Palitos de madera</a:t>
                      </a:r>
                    </a:p>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noFill/>
                  </a:tcPr>
                </a:tc>
              </a:tr>
            </a:tbl>
          </a:graphicData>
        </a:graphic>
      </p:graphicFrame>
      <p:sp>
        <p:nvSpPr>
          <p:cNvPr id="3" name="2 Rectángulo"/>
          <p:cNvSpPr/>
          <p:nvPr/>
        </p:nvSpPr>
        <p:spPr>
          <a:xfrm>
            <a:off x="454159" y="200660"/>
            <a:ext cx="6102678" cy="384043"/>
          </a:xfrm>
          <a:prstGeom prst="rect">
            <a:avLst/>
          </a:prstGeom>
          <a:solidFill>
            <a:srgbClr val="CCE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Century Gothic" panose="020B0502020202020204" pitchFamily="34" charset="0"/>
              </a:rPr>
              <a:t>Evaluación Campo Formativo Saberes y Pensamiento Científico </a:t>
            </a:r>
            <a:endParaRPr lang="es-MX" sz="1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19033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101409678"/>
              </p:ext>
            </p:extLst>
          </p:nvPr>
        </p:nvGraphicFramePr>
        <p:xfrm>
          <a:off x="215643" y="1043608"/>
          <a:ext cx="6480720" cy="7086710"/>
        </p:xfrm>
        <a:graphic>
          <a:graphicData uri="http://schemas.openxmlformats.org/drawingml/2006/table">
            <a:tbl>
              <a:tblPr firstRow="1" bandRow="1">
                <a:tableStyleId>{5940675A-B579-460E-94D1-54222C63F5DA}</a:tableStyleId>
              </a:tblPr>
              <a:tblGrid>
                <a:gridCol w="1080641"/>
                <a:gridCol w="936104"/>
                <a:gridCol w="2573765"/>
                <a:gridCol w="162539"/>
                <a:gridCol w="1727671"/>
              </a:tblGrid>
              <a:tr h="701040">
                <a:tc>
                  <a:txBody>
                    <a:bodyPr/>
                    <a:lstStyle/>
                    <a:p>
                      <a:pPr algn="ctr"/>
                      <a:r>
                        <a:rPr lang="es-MX" sz="1200" b="1" dirty="0" smtClean="0">
                          <a:latin typeface="Kristen ITC" panose="03050502040202030202" pitchFamily="66" charset="0"/>
                        </a:rPr>
                        <a:t>Momentos</a:t>
                      </a:r>
                      <a:endParaRPr lang="es-MX" sz="1200" b="1" dirty="0">
                        <a:latin typeface="Kristen ITC" panose="03050502040202030202" pitchFamily="66" charset="0"/>
                      </a:endParaRPr>
                    </a:p>
                  </a:txBody>
                  <a:tcPr marL="68580" marR="68580" marT="60960" marB="60960">
                    <a:solidFill>
                      <a:srgbClr val="FF5050"/>
                    </a:solidFill>
                  </a:tcPr>
                </a:tc>
                <a:tc>
                  <a:txBody>
                    <a:bodyPr/>
                    <a:lstStyle/>
                    <a:p>
                      <a:pPr algn="ctr"/>
                      <a:r>
                        <a:rPr lang="es-MX" sz="1200" b="1" dirty="0" smtClean="0">
                          <a:latin typeface="Kristen ITC" panose="03050502040202030202" pitchFamily="66" charset="0"/>
                        </a:rPr>
                        <a:t>Sesión</a:t>
                      </a:r>
                      <a:endParaRPr lang="es-MX" sz="1200" b="1" dirty="0">
                        <a:latin typeface="Kristen ITC" panose="03050502040202030202" pitchFamily="66" charset="0"/>
                      </a:endParaRPr>
                    </a:p>
                  </a:txBody>
                  <a:tcPr marL="68580" marR="68580" marT="60960" marB="60960">
                    <a:solidFill>
                      <a:srgbClr val="FF5050"/>
                    </a:solidFill>
                  </a:tcPr>
                </a:tc>
                <a:tc>
                  <a:txBody>
                    <a:bodyPr/>
                    <a:lstStyle/>
                    <a:p>
                      <a:pPr algn="ctr"/>
                      <a:r>
                        <a:rPr lang="es-MX" sz="1200" b="1" dirty="0" smtClean="0">
                          <a:latin typeface="Kristen ITC" panose="03050502040202030202" pitchFamily="66" charset="0"/>
                        </a:rPr>
                        <a:t>Actividades</a:t>
                      </a:r>
                      <a:endParaRPr lang="es-MX" sz="1200" b="1" dirty="0">
                        <a:latin typeface="Kristen ITC" panose="03050502040202030202" pitchFamily="66" charset="0"/>
                      </a:endParaRPr>
                    </a:p>
                  </a:txBody>
                  <a:tcPr marL="68580" marR="68580" marT="60960" marB="60960">
                    <a:solidFill>
                      <a:srgbClr val="FF5050"/>
                    </a:solidFill>
                  </a:tcPr>
                </a:tc>
                <a:tc gridSpan="2">
                  <a:txBody>
                    <a:bodyPr/>
                    <a:lstStyle/>
                    <a:p>
                      <a:pPr algn="ctr"/>
                      <a:r>
                        <a:rPr lang="es-MX" sz="1200" b="1" dirty="0" smtClean="0">
                          <a:latin typeface="Kristen ITC" panose="03050502040202030202" pitchFamily="66" charset="0"/>
                        </a:rPr>
                        <a:t>Recursos y </a:t>
                      </a:r>
                      <a:endParaRPr lang="es-MX" sz="1200" b="1" dirty="0">
                        <a:latin typeface="Kristen ITC" panose="03050502040202030202" pitchFamily="66" charset="0"/>
                      </a:endParaRPr>
                    </a:p>
                    <a:p>
                      <a:pPr algn="ctr"/>
                      <a:r>
                        <a:rPr lang="es-MX" sz="1200" b="1" dirty="0" smtClean="0">
                          <a:latin typeface="Kristen ITC" panose="03050502040202030202" pitchFamily="66" charset="0"/>
                        </a:rPr>
                        <a:t>Tiempo </a:t>
                      </a:r>
                      <a:endParaRPr lang="es-MX" sz="1200" b="1" dirty="0">
                        <a:latin typeface="Kristen ITC" panose="03050502040202030202" pitchFamily="66" charset="0"/>
                      </a:endParaRPr>
                    </a:p>
                  </a:txBody>
                  <a:tcPr marL="68580" marR="68580" marT="60960" marB="60960">
                    <a:solidFill>
                      <a:srgbClr val="FF5050"/>
                    </a:solidFill>
                  </a:tcPr>
                </a:tc>
                <a:tc hMerge="1">
                  <a:txBody>
                    <a:bodyPr/>
                    <a:lstStyle/>
                    <a:p>
                      <a:endParaRPr lang="es-MX"/>
                    </a:p>
                  </a:txBody>
                  <a:tcPr/>
                </a:tc>
              </a:tr>
              <a:tr h="1171168">
                <a:tc rowSpan="5">
                  <a:txBody>
                    <a:bodyPr/>
                    <a:lstStyle/>
                    <a:p>
                      <a:pPr algn="ctr"/>
                      <a:endParaRPr lang="es-MX" sz="1200" b="1" dirty="0" smtClean="0">
                        <a:latin typeface="Century Gothic" panose="020B0502020202020204" pitchFamily="34" charset="0"/>
                        <a:cs typeface="Times New Roman" panose="02020603050405020304" pitchFamily="18" charset="0"/>
                      </a:endParaRPr>
                    </a:p>
                    <a:p>
                      <a:pPr algn="ctr"/>
                      <a:r>
                        <a:rPr lang="es-MX" sz="1200" b="1" dirty="0" smtClean="0">
                          <a:latin typeface="Century Gothic" panose="020B0502020202020204" pitchFamily="34" charset="0"/>
                          <a:cs typeface="Times New Roman" panose="02020603050405020304" pitchFamily="18" charset="0"/>
                        </a:rPr>
                        <a:t>FASE 1,</a:t>
                      </a:r>
                      <a:r>
                        <a:rPr lang="es-MX" sz="1200" b="1" baseline="0" dirty="0" smtClean="0">
                          <a:latin typeface="Century Gothic" panose="020B0502020202020204" pitchFamily="34" charset="0"/>
                          <a:cs typeface="Times New Roman" panose="02020603050405020304" pitchFamily="18" charset="0"/>
                        </a:rPr>
                        <a:t> 2, 3, 4, 5, 6</a:t>
                      </a:r>
                      <a:endParaRPr lang="es-MX" sz="1200" b="1"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Presentemos.</a:t>
                      </a:r>
                    </a:p>
                    <a:p>
                      <a:pPr algn="ctr"/>
                      <a:r>
                        <a:rPr lang="es-MX" sz="1200" b="0" baseline="0" dirty="0" smtClean="0">
                          <a:latin typeface="Century Gothic" panose="020B0502020202020204" pitchFamily="34" charset="0"/>
                          <a:cs typeface="Times New Roman" panose="02020603050405020304" pitchFamily="18" charset="0"/>
                        </a:rPr>
                        <a:t>Recolectemos.</a:t>
                      </a:r>
                    </a:p>
                    <a:p>
                      <a:pPr algn="ctr"/>
                      <a:r>
                        <a:rPr lang="es-MX" sz="1200" b="0" baseline="0" dirty="0" smtClean="0">
                          <a:latin typeface="Century Gothic" panose="020B0502020202020204" pitchFamily="34" charset="0"/>
                          <a:cs typeface="Times New Roman" panose="02020603050405020304" pitchFamily="18" charset="0"/>
                        </a:rPr>
                        <a:t>Problema.</a:t>
                      </a:r>
                    </a:p>
                    <a:p>
                      <a:pPr algn="ctr"/>
                      <a:r>
                        <a:rPr lang="es-MX" sz="1200" b="0" baseline="0" dirty="0" smtClean="0">
                          <a:latin typeface="Century Gothic" panose="020B0502020202020204" pitchFamily="34" charset="0"/>
                          <a:cs typeface="Times New Roman" panose="02020603050405020304" pitchFamily="18" charset="0"/>
                        </a:rPr>
                        <a:t>Organizar la experiencia.</a:t>
                      </a:r>
                    </a:p>
                    <a:p>
                      <a:pPr algn="ctr"/>
                      <a:r>
                        <a:rPr lang="es-MX" sz="1200" b="0" baseline="0" dirty="0" smtClean="0">
                          <a:latin typeface="Century Gothic" panose="020B0502020202020204" pitchFamily="34" charset="0"/>
                          <a:cs typeface="Times New Roman" panose="02020603050405020304" pitchFamily="18" charset="0"/>
                        </a:rPr>
                        <a:t>Vivamos la experiencia.</a:t>
                      </a:r>
                    </a:p>
                    <a:p>
                      <a:pPr algn="ctr"/>
                      <a:r>
                        <a:rPr lang="es-MX" sz="1200" b="0" baseline="0" dirty="0" smtClean="0">
                          <a:latin typeface="Century Gothic" panose="020B0502020202020204" pitchFamily="34" charset="0"/>
                          <a:cs typeface="Times New Roman" panose="02020603050405020304" pitchFamily="18" charset="0"/>
                        </a:rPr>
                        <a:t>Resultados</a:t>
                      </a:r>
                    </a:p>
                    <a:p>
                      <a:pPr algn="ctr"/>
                      <a:endParaRPr lang="es-MX" sz="1200" b="0" baseline="0" dirty="0" smtClean="0">
                        <a:latin typeface="Century Gothic" panose="020B0502020202020204" pitchFamily="34" charset="0"/>
                        <a:cs typeface="Times New Roman" panose="02020603050405020304" pitchFamily="18" charset="0"/>
                      </a:endParaRPr>
                    </a:p>
                    <a:p>
                      <a:pPr algn="ctr"/>
                      <a:endParaRPr lang="es-MX" sz="1200" b="1" dirty="0" smtClean="0">
                        <a:latin typeface="Times New Roman" panose="02020603050405020304" pitchFamily="18" charset="0"/>
                        <a:cs typeface="Times New Roman" panose="02020603050405020304" pitchFamily="18" charset="0"/>
                      </a:endParaRPr>
                    </a:p>
                  </a:txBody>
                  <a:tcPr marL="68580" marR="68580" marT="60960" marB="60960">
                    <a:solidFill>
                      <a:srgbClr val="FF9999"/>
                    </a:solidFill>
                  </a:tcPr>
                </a:tc>
                <a:tc rowSpan="5">
                  <a:txBody>
                    <a:bodyPr/>
                    <a:lstStyle/>
                    <a:p>
                      <a:pPr algn="ctr"/>
                      <a:r>
                        <a:rPr lang="es-MX" sz="1200" baseline="0" dirty="0" smtClean="0">
                          <a:latin typeface="Century Gothic" panose="020B0502020202020204" pitchFamily="34" charset="0"/>
                          <a:cs typeface="Times New Roman" panose="02020603050405020304" pitchFamily="18" charset="0"/>
                        </a:rPr>
                        <a:t>Martes 04 de Junio </a:t>
                      </a:r>
                      <a:endParaRPr lang="es-MX" sz="1200" baseline="0" dirty="0" smtClean="0">
                        <a:latin typeface="Century Gothic" panose="020B0502020202020204" pitchFamily="34" charset="0"/>
                        <a:cs typeface="Times New Roman" panose="02020603050405020304" pitchFamily="18" charset="0"/>
                      </a:endParaRPr>
                    </a:p>
                    <a:p>
                      <a:pPr algn="ctr"/>
                      <a:r>
                        <a:rPr lang="es-MX" sz="1200" b="1" baseline="0" dirty="0" smtClean="0">
                          <a:latin typeface="Century Gothic" panose="020B0502020202020204" pitchFamily="34" charset="0"/>
                          <a:cs typeface="Times New Roman" panose="02020603050405020304" pitchFamily="18" charset="0"/>
                        </a:rPr>
                        <a:t>Sesión </a:t>
                      </a:r>
                      <a:r>
                        <a:rPr lang="es-MX" sz="1200" b="1" baseline="0" dirty="0" smtClean="0">
                          <a:latin typeface="Century Gothic" panose="020B0502020202020204" pitchFamily="34" charset="0"/>
                          <a:cs typeface="Times New Roman" panose="02020603050405020304" pitchFamily="18" charset="0"/>
                        </a:rPr>
                        <a:t>2</a:t>
                      </a:r>
                      <a:endParaRPr lang="es-MX" sz="1200" b="1" dirty="0">
                        <a:latin typeface="Century Gothic" panose="020B0502020202020204" pitchFamily="34" charset="0"/>
                        <a:cs typeface="Times New Roman" panose="02020603050405020304" pitchFamily="18" charset="0"/>
                      </a:endParaRPr>
                    </a:p>
                  </a:txBody>
                  <a:tcPr marL="68580" marR="68580" marT="60960" marB="60960">
                    <a:lnR w="12700" cap="flat" cmpd="sng" algn="ctr">
                      <a:solidFill>
                        <a:schemeClr val="tx1"/>
                      </a:solidFill>
                      <a:prstDash val="solid"/>
                      <a:round/>
                      <a:headEnd type="none" w="med" len="med"/>
                      <a:tailEnd type="none" w="med" len="med"/>
                    </a:lnR>
                    <a:solidFill>
                      <a:srgbClr val="FF9999"/>
                    </a:solidFill>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Menciona la fecha y cuenta cuantos compañeros asistieron, posterior a esto responde los siguiente: ¿Sabes escribir tu nombre?, ¿Cuáles letras tiene?, ¿Recuerdas las vocales?, ¿Cuáles son?, ¿Te gustan los cuentos?, ¿Quién te los lee?. Escucha la explicación de la manera de trabajo y pasa a una mesa con su equipo. </a:t>
                      </a:r>
                    </a:p>
                  </a:txBody>
                  <a:tcPr marL="68580" marR="68580" marT="60960" marB="609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pPr marL="171450" indent="-171450">
                        <a:buFont typeface="Arial" panose="020B0604020202020204" pitchFamily="34" charset="0"/>
                        <a:buChar char="•"/>
                      </a:pPr>
                      <a:endParaRPr lang="es-MX" sz="1100" b="0" baseline="0" dirty="0" smtClean="0">
                        <a:latin typeface="Century Gothic" panose="020B0502020202020204" pitchFamily="34"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r>
              <a:tr h="1330776">
                <a:tc vMerge="1">
                  <a:txBody>
                    <a:bodyPr/>
                    <a:lstStyle/>
                    <a:p>
                      <a:endParaRPr lang="es-MX"/>
                    </a:p>
                  </a:txBody>
                  <a:tcPr/>
                </a:tc>
                <a:tc vMerge="1">
                  <a:txBody>
                    <a:bodyPr/>
                    <a:lstStyle/>
                    <a:p>
                      <a:endParaRPr lang="es-MX"/>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MESA 1 CASA DE LETRAS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Identifica su nombre en la casa de las letras y posteriormente lo escribe en una hoja con lápiz, colores y pintura.</a:t>
                      </a:r>
                      <a:endParaRPr lang="es-MX" sz="1200" baseline="0" dirty="0" smtClean="0">
                        <a:latin typeface="Century Gothic" panose="020B0502020202020204" pitchFamily="34" charset="0"/>
                        <a:cs typeface="Times New Roman" panose="02020603050405020304" pitchFamily="18"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Casa de letras con cartulina</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Hojas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Lápiz</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Colores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Pintura</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Pincel</a:t>
                      </a: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14184">
                <a:tc vMerge="1">
                  <a:txBody>
                    <a:bodyPr/>
                    <a:lstStyle/>
                    <a:p>
                      <a:endParaRPr lang="es-MX"/>
                    </a:p>
                  </a:txBody>
                  <a:tcPr/>
                </a:tc>
                <a:tc vMerge="1">
                  <a:txBody>
                    <a:bodyPr/>
                    <a:lstStyle/>
                    <a:p>
                      <a:endParaRPr lang="es-MX"/>
                    </a:p>
                  </a:txBody>
                  <a:tcPr/>
                </a:tc>
                <a:tc gridSpan="2">
                  <a:txBody>
                    <a:bodyPr/>
                    <a:lstStyle/>
                    <a:p>
                      <a:r>
                        <a:rPr lang="es-MX" sz="1200" dirty="0" smtClean="0">
                          <a:latin typeface="Century Gothic" panose="020B0502020202020204" pitchFamily="34" charset="0"/>
                        </a:rPr>
                        <a:t>MESA</a:t>
                      </a:r>
                      <a:r>
                        <a:rPr lang="es-MX" sz="1200" baseline="0" dirty="0" smtClean="0">
                          <a:latin typeface="Century Gothic" panose="020B0502020202020204" pitchFamily="34" charset="0"/>
                        </a:rPr>
                        <a:t> 2 LAS VOCALES</a:t>
                      </a:r>
                    </a:p>
                    <a:p>
                      <a:r>
                        <a:rPr lang="es-MX" sz="1200" dirty="0" smtClean="0">
                          <a:latin typeface="Century Gothic" panose="020B0502020202020204" pitchFamily="34" charset="0"/>
                        </a:rPr>
                        <a:t>Encuentra</a:t>
                      </a:r>
                      <a:r>
                        <a:rPr lang="es-MX" sz="1200" baseline="0" dirty="0" smtClean="0">
                          <a:latin typeface="Century Gothic" panose="020B0502020202020204" pitchFamily="34" charset="0"/>
                        </a:rPr>
                        <a:t> las fichas con las vocales y las coloca en la bolsa que corresponde, después coloca las fichas que contengan dibujos en la vocal que corresponda.</a:t>
                      </a:r>
                      <a:endParaRPr lang="es-MX" sz="1200" dirty="0" smtClean="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Fichas con las vocales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Fichas con dibujos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Bolsas de plástico</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75104">
                <a:tc vMerge="1">
                  <a:txBody>
                    <a:bodyPr/>
                    <a:lstStyle/>
                    <a:p>
                      <a:endParaRPr lang="es-MX"/>
                    </a:p>
                  </a:txBody>
                  <a:tcPr/>
                </a:tc>
                <a:tc vMerge="1">
                  <a:txBody>
                    <a:bodyPr/>
                    <a:lstStyle/>
                    <a:p>
                      <a:endParaRPr lang="es-MX"/>
                    </a:p>
                  </a:txBody>
                  <a:tcPr/>
                </a:tc>
                <a:tc gridSpan="2">
                  <a:txBody>
                    <a:bodyPr/>
                    <a:lstStyle/>
                    <a:p>
                      <a:r>
                        <a:rPr lang="es-MX" sz="1200" dirty="0" smtClean="0">
                          <a:latin typeface="Century Gothic" panose="020B0502020202020204" pitchFamily="34" charset="0"/>
                        </a:rPr>
                        <a:t>MESA</a:t>
                      </a:r>
                      <a:r>
                        <a:rPr lang="es-MX" sz="1200" baseline="0" dirty="0" smtClean="0">
                          <a:latin typeface="Century Gothic" panose="020B0502020202020204" pitchFamily="34" charset="0"/>
                        </a:rPr>
                        <a:t> 3 HAGAMOS UN CUENTO </a:t>
                      </a:r>
                    </a:p>
                    <a:p>
                      <a:r>
                        <a:rPr lang="es-MX" sz="1200" dirty="0" smtClean="0">
                          <a:latin typeface="Century Gothic" panose="020B0502020202020204" pitchFamily="34" charset="0"/>
                        </a:rPr>
                        <a:t>Recorta</a:t>
                      </a:r>
                      <a:r>
                        <a:rPr lang="es-MX" sz="1200" baseline="0" dirty="0" smtClean="0">
                          <a:latin typeface="Century Gothic" panose="020B0502020202020204" pitchFamily="34" charset="0"/>
                        </a:rPr>
                        <a:t> y pega en una hoja imágenes del cuento los tres cochinitos, posterior a esto cuenta su versión del cuento a su equipo</a:t>
                      </a:r>
                      <a:endParaRPr lang="es-MX" sz="1200" dirty="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 de trabajo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Pegamento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Hojas de colores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Tijeras</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086">
                <a:tc vMerge="1">
                  <a:txBody>
                    <a:bodyPr/>
                    <a:lstStyle/>
                    <a:p>
                      <a:endParaRPr lang="es-MX"/>
                    </a:p>
                  </a:txBody>
                  <a:tcPr/>
                </a:tc>
                <a:tc vMerge="1">
                  <a:txBody>
                    <a:bodyPr/>
                    <a:lstStyle/>
                    <a:p>
                      <a:endParaRPr lang="es-MX"/>
                    </a:p>
                  </a:txBody>
                  <a:tcPr/>
                </a:tc>
                <a:tc gridSpan="2">
                  <a:txBody>
                    <a:bodyPr/>
                    <a:lstStyle/>
                    <a:p>
                      <a:r>
                        <a:rPr lang="es-MX" sz="1200" dirty="0" smtClean="0">
                          <a:latin typeface="Century Gothic" panose="020B0502020202020204" pitchFamily="34" charset="0"/>
                        </a:rPr>
                        <a:t>MESA</a:t>
                      </a:r>
                      <a:r>
                        <a:rPr lang="es-MX" sz="1200" baseline="0" dirty="0" smtClean="0">
                          <a:latin typeface="Century Gothic" panose="020B0502020202020204" pitchFamily="34" charset="0"/>
                        </a:rPr>
                        <a:t> 4 ¿QUE ME GUSTA?</a:t>
                      </a:r>
                    </a:p>
                    <a:p>
                      <a:r>
                        <a:rPr lang="es-MX" sz="1200" baseline="0" dirty="0" smtClean="0">
                          <a:latin typeface="Century Gothic" panose="020B0502020202020204" pitchFamily="34" charset="0"/>
                        </a:rPr>
                        <a:t>En una hoja de maquina realiza un dibujo y recorta imágenes de revistas acerca de sus gustos y preferencias, después de esto lo expone a sus compañeros, pega letras de su nombre en el.</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hMerge="1">
                  <a:txBody>
                    <a:bodyPr/>
                    <a:lstStyle/>
                    <a:p>
                      <a:pPr marL="171450" indent="-171450">
                        <a:buFont typeface="Arial" panose="020B0604020202020204" pitchFamily="34" charset="0"/>
                        <a:buChar char="•"/>
                      </a:pPr>
                      <a:endParaRPr lang="es-MX" sz="1200" dirty="0">
                        <a:latin typeface="Century Gothic" panose="020B0502020202020204" pitchFamily="34" charset="0"/>
                      </a:endParaRPr>
                    </a:p>
                  </a:txBody>
                  <a:tcPr marL="68580" marR="68580" marT="60960" marB="60960">
                    <a:lnT w="12700" cap="flat" cmpd="sng" algn="ctr">
                      <a:solidFill>
                        <a:schemeClr val="tx1"/>
                      </a:solidFill>
                      <a:prstDash val="solid"/>
                      <a:round/>
                      <a:headEnd type="none" w="med" len="med"/>
                      <a:tailEnd type="none" w="med" len="med"/>
                    </a:lnT>
                    <a:noFill/>
                  </a:tcPr>
                </a:tc>
                <a:tc>
                  <a:txBody>
                    <a:bodyPr/>
                    <a:lstStyle/>
                    <a:p>
                      <a:pPr marL="171450" indent="-171450">
                        <a:buFont typeface="Arial" panose="020B0604020202020204" pitchFamily="34" charset="0"/>
                        <a:buChar char="•"/>
                      </a:pPr>
                      <a:r>
                        <a:rPr lang="es-MX" sz="1200" dirty="0" smtClean="0">
                          <a:latin typeface="Century Gothic" panose="020B0502020202020204" pitchFamily="34" charset="0"/>
                        </a:rPr>
                        <a:t>Hoja de maquina</a:t>
                      </a:r>
                    </a:p>
                    <a:p>
                      <a:pPr marL="171450" indent="-171450">
                        <a:buFont typeface="Arial" panose="020B0604020202020204" pitchFamily="34" charset="0"/>
                        <a:buChar char="•"/>
                      </a:pPr>
                      <a:r>
                        <a:rPr lang="es-MX" sz="1200" dirty="0" smtClean="0">
                          <a:latin typeface="Century Gothic" panose="020B0502020202020204" pitchFamily="34" charset="0"/>
                        </a:rPr>
                        <a:t>Tijeras </a:t>
                      </a:r>
                    </a:p>
                    <a:p>
                      <a:pPr marL="171450" indent="-171450">
                        <a:buFont typeface="Arial" panose="020B0604020202020204" pitchFamily="34" charset="0"/>
                        <a:buChar char="•"/>
                      </a:pPr>
                      <a:r>
                        <a:rPr lang="es-MX" sz="1200" dirty="0" smtClean="0">
                          <a:latin typeface="Century Gothic" panose="020B0502020202020204" pitchFamily="34" charset="0"/>
                        </a:rPr>
                        <a:t>Colores</a:t>
                      </a:r>
                    </a:p>
                    <a:p>
                      <a:pPr marL="171450" indent="-171450">
                        <a:buFont typeface="Arial" panose="020B0604020202020204" pitchFamily="34" charset="0"/>
                        <a:buChar char="•"/>
                      </a:pPr>
                      <a:r>
                        <a:rPr lang="es-MX" sz="1200" dirty="0" smtClean="0">
                          <a:latin typeface="Century Gothic" panose="020B0502020202020204" pitchFamily="34" charset="0"/>
                        </a:rPr>
                        <a:t>Revistas</a:t>
                      </a:r>
                    </a:p>
                    <a:p>
                      <a:pPr marL="171450" indent="-171450">
                        <a:buFont typeface="Arial" panose="020B0604020202020204" pitchFamily="34" charset="0"/>
                        <a:buChar char="•"/>
                      </a:pPr>
                      <a:r>
                        <a:rPr lang="es-MX" sz="1200" dirty="0" smtClean="0">
                          <a:latin typeface="Century Gothic" panose="020B0502020202020204" pitchFamily="34" charset="0"/>
                        </a:rPr>
                        <a:t>pegamento</a:t>
                      </a:r>
                      <a:endParaRPr lang="es-MX" sz="1200" dirty="0">
                        <a:latin typeface="Century Gothic" panose="020B0502020202020204" pitchFamily="34" charset="0"/>
                      </a:endParaRPr>
                    </a:p>
                  </a:txBody>
                  <a:tcPr marL="68580" marR="68580" marT="60960" marB="60960">
                    <a:lnT w="12700" cap="flat" cmpd="sng" algn="ctr">
                      <a:solidFill>
                        <a:schemeClr val="tx1"/>
                      </a:solidFill>
                      <a:prstDash val="solid"/>
                      <a:round/>
                      <a:headEnd type="none" w="med" len="med"/>
                      <a:tailEnd type="none" w="med" len="med"/>
                    </a:lnT>
                    <a:noFill/>
                  </a:tcPr>
                </a:tc>
              </a:tr>
            </a:tbl>
          </a:graphicData>
        </a:graphic>
      </p:graphicFrame>
      <p:sp>
        <p:nvSpPr>
          <p:cNvPr id="3" name="2 Rectángulo"/>
          <p:cNvSpPr/>
          <p:nvPr/>
        </p:nvSpPr>
        <p:spPr>
          <a:xfrm>
            <a:off x="404664" y="372157"/>
            <a:ext cx="6102678" cy="384043"/>
          </a:xfrm>
          <a:prstGeom prst="rect">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latin typeface="Century Gothic" panose="020B0502020202020204" pitchFamily="34" charset="0"/>
              </a:rPr>
              <a:t>Evaluación Campo Formativo lenguajes </a:t>
            </a:r>
            <a:endParaRPr lang="es-MX" sz="16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472810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685829031"/>
              </p:ext>
            </p:extLst>
          </p:nvPr>
        </p:nvGraphicFramePr>
        <p:xfrm>
          <a:off x="116632" y="971600"/>
          <a:ext cx="6696744" cy="7835688"/>
        </p:xfrm>
        <a:graphic>
          <a:graphicData uri="http://schemas.openxmlformats.org/drawingml/2006/table">
            <a:tbl>
              <a:tblPr firstRow="1" bandRow="1">
                <a:tableStyleId>{5940675A-B579-460E-94D1-54222C63F5DA}</a:tableStyleId>
              </a:tblPr>
              <a:tblGrid>
                <a:gridCol w="1224136"/>
                <a:gridCol w="936104"/>
                <a:gridCol w="2970379"/>
                <a:gridCol w="1566125"/>
              </a:tblGrid>
              <a:tr h="701040">
                <a:tc>
                  <a:txBody>
                    <a:bodyPr/>
                    <a:lstStyle/>
                    <a:p>
                      <a:pPr algn="ctr"/>
                      <a:r>
                        <a:rPr lang="es-MX" sz="1200" b="1" dirty="0" smtClean="0">
                          <a:latin typeface="Kristen ITC" panose="03050502040202030202" pitchFamily="66" charset="0"/>
                        </a:rPr>
                        <a:t>Momentos </a:t>
                      </a:r>
                      <a:endParaRPr lang="es-MX" sz="1200" b="1" dirty="0">
                        <a:latin typeface="Kristen ITC" panose="03050502040202030202" pitchFamily="66" charset="0"/>
                      </a:endParaRPr>
                    </a:p>
                  </a:txBody>
                  <a:tcPr marL="68580" marR="68580" marT="60960" marB="60960">
                    <a:solidFill>
                      <a:srgbClr val="99FF33"/>
                    </a:solidFill>
                  </a:tcPr>
                </a:tc>
                <a:tc>
                  <a:txBody>
                    <a:bodyPr/>
                    <a:lstStyle/>
                    <a:p>
                      <a:pPr algn="ctr"/>
                      <a:r>
                        <a:rPr lang="es-MX" sz="1200" b="1" dirty="0" smtClean="0">
                          <a:latin typeface="Kristen ITC" panose="03050502040202030202" pitchFamily="66" charset="0"/>
                        </a:rPr>
                        <a:t>Sesión</a:t>
                      </a:r>
                      <a:endParaRPr lang="es-MX" sz="1200" b="1" dirty="0">
                        <a:latin typeface="Kristen ITC" panose="03050502040202030202" pitchFamily="66" charset="0"/>
                      </a:endParaRPr>
                    </a:p>
                  </a:txBody>
                  <a:tcPr marL="68580" marR="68580" marT="60960" marB="60960">
                    <a:solidFill>
                      <a:srgbClr val="99FF33"/>
                    </a:solidFill>
                  </a:tcPr>
                </a:tc>
                <a:tc>
                  <a:txBody>
                    <a:bodyPr/>
                    <a:lstStyle/>
                    <a:p>
                      <a:pPr algn="ctr"/>
                      <a:r>
                        <a:rPr lang="es-MX" sz="1200" b="1" dirty="0" smtClean="0">
                          <a:latin typeface="Kristen ITC" panose="03050502040202030202" pitchFamily="66" charset="0"/>
                        </a:rPr>
                        <a:t>Actividades</a:t>
                      </a:r>
                      <a:endParaRPr lang="es-MX" sz="1200" b="1" dirty="0">
                        <a:latin typeface="Kristen ITC" panose="03050502040202030202" pitchFamily="66" charset="0"/>
                      </a:endParaRPr>
                    </a:p>
                  </a:txBody>
                  <a:tcPr marL="68580" marR="68580" marT="60960" marB="60960">
                    <a:solidFill>
                      <a:srgbClr val="99FF33"/>
                    </a:solidFill>
                  </a:tcPr>
                </a:tc>
                <a:tc>
                  <a:txBody>
                    <a:bodyPr/>
                    <a:lstStyle/>
                    <a:p>
                      <a:pPr algn="ctr"/>
                      <a:r>
                        <a:rPr lang="es-MX" sz="1200" b="1" dirty="0" smtClean="0">
                          <a:latin typeface="Kristen ITC" panose="03050502040202030202" pitchFamily="66" charset="0"/>
                        </a:rPr>
                        <a:t>Recursos y </a:t>
                      </a:r>
                      <a:endParaRPr lang="es-MX" sz="1200" b="1" dirty="0">
                        <a:latin typeface="Kristen ITC" panose="03050502040202030202" pitchFamily="66" charset="0"/>
                      </a:endParaRPr>
                    </a:p>
                    <a:p>
                      <a:pPr algn="ctr"/>
                      <a:r>
                        <a:rPr lang="es-MX" sz="1200" b="1" dirty="0" smtClean="0">
                          <a:latin typeface="Kristen ITC" panose="03050502040202030202" pitchFamily="66" charset="0"/>
                        </a:rPr>
                        <a:t>Tiempo </a:t>
                      </a:r>
                      <a:endParaRPr lang="es-MX" sz="1200" b="1" dirty="0">
                        <a:latin typeface="Kristen ITC" panose="03050502040202030202" pitchFamily="66" charset="0"/>
                      </a:endParaRPr>
                    </a:p>
                  </a:txBody>
                  <a:tcPr marL="68580" marR="68580" marT="60960" marB="60960">
                    <a:solidFill>
                      <a:srgbClr val="99FF33"/>
                    </a:solidFill>
                  </a:tcPr>
                </a:tc>
              </a:tr>
              <a:tr h="1579213">
                <a:tc rowSpan="5">
                  <a:txBody>
                    <a:bodyPr/>
                    <a:lstStyle/>
                    <a:p>
                      <a:pPr algn="ctr"/>
                      <a:endParaRPr lang="es-MX" sz="1200" b="1" dirty="0" smtClean="0">
                        <a:latin typeface="Century Gothic" panose="020B0502020202020204" pitchFamily="34" charset="0"/>
                        <a:cs typeface="Times New Roman" panose="02020603050405020304" pitchFamily="18" charset="0"/>
                      </a:endParaRPr>
                    </a:p>
                    <a:p>
                      <a:pPr algn="ctr"/>
                      <a:r>
                        <a:rPr lang="es-MX" sz="1200" b="1" dirty="0" smtClean="0">
                          <a:latin typeface="Century Gothic" panose="020B0502020202020204" pitchFamily="34" charset="0"/>
                          <a:cs typeface="Times New Roman" panose="02020603050405020304" pitchFamily="18" charset="0"/>
                        </a:rPr>
                        <a:t>FASE 1,</a:t>
                      </a:r>
                      <a:r>
                        <a:rPr lang="es-MX" sz="1200" b="1" baseline="0" dirty="0" smtClean="0">
                          <a:latin typeface="Century Gothic" panose="020B0502020202020204" pitchFamily="34" charset="0"/>
                          <a:cs typeface="Times New Roman" panose="02020603050405020304" pitchFamily="18" charset="0"/>
                        </a:rPr>
                        <a:t> 2, 3, </a:t>
                      </a:r>
                      <a:r>
                        <a:rPr lang="es-MX" sz="1200" b="1" baseline="0" dirty="0" smtClean="0">
                          <a:latin typeface="Century Gothic" panose="020B0502020202020204" pitchFamily="34" charset="0"/>
                          <a:cs typeface="Times New Roman" panose="02020603050405020304" pitchFamily="18" charset="0"/>
                        </a:rPr>
                        <a:t>4, 5, 6</a:t>
                      </a:r>
                      <a:endParaRPr lang="es-MX" sz="1200" b="1"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Presentemos.</a:t>
                      </a:r>
                    </a:p>
                    <a:p>
                      <a:pPr algn="ctr"/>
                      <a:r>
                        <a:rPr lang="es-MX" sz="1200" b="0" baseline="0" dirty="0" smtClean="0">
                          <a:latin typeface="Century Gothic" panose="020B0502020202020204" pitchFamily="34" charset="0"/>
                          <a:cs typeface="Times New Roman" panose="02020603050405020304" pitchFamily="18" charset="0"/>
                        </a:rPr>
                        <a:t>Recolectemos.</a:t>
                      </a:r>
                    </a:p>
                    <a:p>
                      <a:pPr algn="ctr"/>
                      <a:r>
                        <a:rPr lang="es-MX" sz="1200" b="0" baseline="0" dirty="0" smtClean="0">
                          <a:latin typeface="Century Gothic" panose="020B0502020202020204" pitchFamily="34" charset="0"/>
                          <a:cs typeface="Times New Roman" panose="02020603050405020304" pitchFamily="18" charset="0"/>
                        </a:rPr>
                        <a:t>Problema.</a:t>
                      </a:r>
                    </a:p>
                    <a:p>
                      <a:pPr algn="ctr"/>
                      <a:r>
                        <a:rPr lang="es-MX" sz="1200" b="0" baseline="0" dirty="0" smtClean="0">
                          <a:latin typeface="Century Gothic" panose="020B0502020202020204" pitchFamily="34" charset="0"/>
                          <a:cs typeface="Times New Roman" panose="02020603050405020304" pitchFamily="18" charset="0"/>
                        </a:rPr>
                        <a:t>Organizar la </a:t>
                      </a:r>
                      <a:r>
                        <a:rPr lang="es-MX" sz="1200" b="0" baseline="0" dirty="0" smtClean="0">
                          <a:latin typeface="Century Gothic" panose="020B0502020202020204" pitchFamily="34" charset="0"/>
                          <a:cs typeface="Times New Roman" panose="02020603050405020304" pitchFamily="18" charset="0"/>
                        </a:rPr>
                        <a:t>experiencia.</a:t>
                      </a:r>
                    </a:p>
                    <a:p>
                      <a:pPr algn="ctr"/>
                      <a:r>
                        <a:rPr lang="es-MX" sz="1200" b="0" baseline="0" dirty="0" smtClean="0">
                          <a:latin typeface="Century Gothic" panose="020B0502020202020204" pitchFamily="34" charset="0"/>
                          <a:cs typeface="Times New Roman" panose="02020603050405020304" pitchFamily="18" charset="0"/>
                        </a:rPr>
                        <a:t>Vivamos la experiencia.</a:t>
                      </a:r>
                    </a:p>
                    <a:p>
                      <a:pPr algn="ctr"/>
                      <a:r>
                        <a:rPr lang="es-MX" sz="1200" b="0" baseline="0" dirty="0" smtClean="0">
                          <a:latin typeface="Century Gothic" panose="020B0502020202020204" pitchFamily="34" charset="0"/>
                          <a:cs typeface="Times New Roman" panose="02020603050405020304" pitchFamily="18" charset="0"/>
                        </a:rPr>
                        <a:t>Resultados</a:t>
                      </a:r>
                      <a:endParaRPr lang="es-MX" sz="1200" b="0" baseline="0" dirty="0" smtClean="0">
                        <a:latin typeface="Century Gothic" panose="020B0502020202020204" pitchFamily="34" charset="0"/>
                        <a:cs typeface="Times New Roman" panose="02020603050405020304" pitchFamily="18" charset="0"/>
                      </a:endParaRPr>
                    </a:p>
                    <a:p>
                      <a:pPr algn="l"/>
                      <a:endParaRPr lang="es-MX" sz="1200" b="0" baseline="0" dirty="0" smtClean="0">
                        <a:latin typeface="Century Gothic" panose="020B0502020202020204" pitchFamily="34" charset="0"/>
                        <a:cs typeface="Times New Roman" panose="02020603050405020304" pitchFamily="18" charset="0"/>
                      </a:endParaRPr>
                    </a:p>
                    <a:p>
                      <a:pPr algn="ctr"/>
                      <a:endParaRPr lang="es-MX" sz="1200" b="1" dirty="0" smtClean="0">
                        <a:latin typeface="Times New Roman" panose="02020603050405020304" pitchFamily="18" charset="0"/>
                        <a:cs typeface="Times New Roman" panose="02020603050405020304" pitchFamily="18" charset="0"/>
                      </a:endParaRPr>
                    </a:p>
                  </a:txBody>
                  <a:tcPr marL="68580" marR="68580" marT="60960" marB="60960">
                    <a:solidFill>
                      <a:srgbClr val="CCFF99"/>
                    </a:solidFill>
                  </a:tcPr>
                </a:tc>
                <a:tc rowSpan="5">
                  <a:txBody>
                    <a:bodyPr/>
                    <a:lstStyle/>
                    <a:p>
                      <a:pPr algn="ctr"/>
                      <a:r>
                        <a:rPr lang="es-MX" sz="1200" baseline="0" dirty="0" smtClean="0">
                          <a:latin typeface="Century Gothic" panose="020B0502020202020204" pitchFamily="34" charset="0"/>
                          <a:cs typeface="Times New Roman" panose="02020603050405020304" pitchFamily="18" charset="0"/>
                        </a:rPr>
                        <a:t>Miércoles 05 </a:t>
                      </a:r>
                      <a:r>
                        <a:rPr lang="es-MX" sz="1200" baseline="0" dirty="0" smtClean="0">
                          <a:latin typeface="Century Gothic" panose="020B0502020202020204" pitchFamily="34" charset="0"/>
                          <a:cs typeface="Times New Roman" panose="02020603050405020304" pitchFamily="18" charset="0"/>
                        </a:rPr>
                        <a:t>de </a:t>
                      </a:r>
                      <a:r>
                        <a:rPr lang="es-MX" sz="1200" baseline="0" dirty="0" smtClean="0">
                          <a:latin typeface="Century Gothic" panose="020B0502020202020204" pitchFamily="34" charset="0"/>
                          <a:cs typeface="Times New Roman" panose="02020603050405020304" pitchFamily="18" charset="0"/>
                        </a:rPr>
                        <a:t>Junio</a:t>
                      </a:r>
                      <a:endParaRPr lang="es-MX" sz="1200" baseline="0" dirty="0" smtClean="0">
                        <a:latin typeface="Century Gothic" panose="020B0502020202020204" pitchFamily="34" charset="0"/>
                        <a:cs typeface="Times New Roman" panose="02020603050405020304" pitchFamily="18" charset="0"/>
                      </a:endParaRPr>
                    </a:p>
                    <a:p>
                      <a:pPr algn="ctr"/>
                      <a:r>
                        <a:rPr lang="es-MX" sz="1200" b="1" baseline="0" dirty="0" smtClean="0">
                          <a:latin typeface="Century Gothic" panose="020B0502020202020204" pitchFamily="34" charset="0"/>
                          <a:cs typeface="Times New Roman" panose="02020603050405020304" pitchFamily="18" charset="0"/>
                        </a:rPr>
                        <a:t>Sesión </a:t>
                      </a:r>
                      <a:r>
                        <a:rPr lang="es-MX" sz="1200" b="1" baseline="0" dirty="0" smtClean="0">
                          <a:latin typeface="Century Gothic" panose="020B0502020202020204" pitchFamily="34" charset="0"/>
                          <a:cs typeface="Times New Roman" panose="02020603050405020304" pitchFamily="18" charset="0"/>
                        </a:rPr>
                        <a:t>3</a:t>
                      </a:r>
                      <a:endParaRPr lang="es-MX" sz="1200" b="1" dirty="0">
                        <a:latin typeface="Century Gothic" panose="020B0502020202020204" pitchFamily="34" charset="0"/>
                        <a:cs typeface="Times New Roman" panose="02020603050405020304" pitchFamily="18" charset="0"/>
                      </a:endParaRPr>
                    </a:p>
                  </a:txBody>
                  <a:tcPr marL="68580" marR="68580" marT="60960" marB="60960">
                    <a:lnR w="12700" cap="flat" cmpd="sng" algn="ctr">
                      <a:solidFill>
                        <a:schemeClr val="tx1"/>
                      </a:solidFill>
                      <a:prstDash val="solid"/>
                      <a:round/>
                      <a:headEnd type="none" w="med" len="med"/>
                      <a:tailEnd type="none" w="med" len="med"/>
                    </a:lnR>
                    <a:solidFill>
                      <a:srgbClr val="CCFF99"/>
                    </a:solidFill>
                  </a:tcPr>
                </a:tc>
                <a:tc gridSpan="2">
                  <a:txBody>
                    <a:bodyPr/>
                    <a:lstStyle/>
                    <a:p>
                      <a:r>
                        <a:rPr lang="es-MX" sz="1200" baseline="0" dirty="0" smtClean="0">
                          <a:latin typeface="Century Gothic" panose="020B0502020202020204" pitchFamily="34" charset="0"/>
                          <a:cs typeface="Times New Roman" panose="02020603050405020304" pitchFamily="18" charset="0"/>
                        </a:rPr>
                        <a:t>Menciona la fecha y cuenta cuantos compañeros asistieron, posterior a esto responde los siguiente: ¿Recuerdas el proyecto del cuidado de la naturaleza?, ¿Qué tenemos que hacer para cuidarla?, ¿Qué daña la naturaleza?, ¿Recuerdas que trabajamos con los oficios y profesiones?, ¿Qué acciones desarrollaban cada uno de estos? etc. Escucha la explicación de la manera de trabajo y pasa a una mesa con su equipo. </a:t>
                      </a:r>
                    </a:p>
                  </a:txBody>
                  <a:tcPr marL="68580" marR="68580" marT="60960" marB="609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pPr marL="0" indent="0">
                        <a:buFont typeface="Arial" panose="020B0604020202020204" pitchFamily="34" charset="0"/>
                        <a:buNone/>
                      </a:pPr>
                      <a:endParaRPr lang="es-MX" sz="1100" b="0" baseline="0" dirty="0" smtClean="0">
                        <a:latin typeface="Century Gothic" panose="020B0502020202020204" pitchFamily="34"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bg1"/>
                    </a:solidFill>
                  </a:tcPr>
                </a:tc>
              </a:tr>
              <a:tr h="1146381">
                <a:tc vMerge="1">
                  <a:txBody>
                    <a:bodyPr/>
                    <a:lstStyle/>
                    <a:p>
                      <a:endParaRPr lang="es-MX"/>
                    </a:p>
                  </a:txBody>
                  <a:tcPr/>
                </a:tc>
                <a:tc vMerge="1">
                  <a:txBody>
                    <a:bodyPr/>
                    <a:lstStyle/>
                    <a:p>
                      <a:endParaRPr lang="es-MX"/>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MESA 1 CUIDADO DEL MEDIO AMBIENTE</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Recorta y pega imágenes de acciones benéficas y perjudiciales al medio ambiente.</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 de trabajo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Colores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Tijeras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Pegamento </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12168">
                <a:tc vMerge="1">
                  <a:txBody>
                    <a:bodyPr/>
                    <a:lstStyle/>
                    <a:p>
                      <a:endParaRPr lang="es-MX"/>
                    </a:p>
                  </a:txBody>
                  <a:tcPr/>
                </a:tc>
                <a:tc vMerge="1">
                  <a:txBody>
                    <a:bodyPr/>
                    <a:lstStyle/>
                    <a:p>
                      <a:endParaRPr lang="es-MX"/>
                    </a:p>
                  </a:txBody>
                  <a:tcPr/>
                </a:tc>
                <a:tc>
                  <a:txBody>
                    <a:bodyPr/>
                    <a:lstStyle/>
                    <a:p>
                      <a:r>
                        <a:rPr lang="es-MX" sz="1200" dirty="0" smtClean="0">
                          <a:latin typeface="Century Gothic" panose="020B0502020202020204" pitchFamily="34" charset="0"/>
                        </a:rPr>
                        <a:t>MESA 2</a:t>
                      </a:r>
                      <a:r>
                        <a:rPr lang="es-MX" sz="1200" baseline="0" dirty="0" smtClean="0">
                          <a:latin typeface="Century Gothic" panose="020B0502020202020204" pitchFamily="34" charset="0"/>
                        </a:rPr>
                        <a:t> PARTES DE UNA FLOR</a:t>
                      </a:r>
                    </a:p>
                    <a:p>
                      <a:r>
                        <a:rPr lang="es-MX" sz="1200" baseline="0" dirty="0" smtClean="0">
                          <a:latin typeface="Century Gothic" panose="020B0502020202020204" pitchFamily="34" charset="0"/>
                        </a:rPr>
                        <a:t> Arma un rompecabezas de las partes de una flor y escribe su nombre, pega imágenes de lo que necesitan las flores parea  crecer.</a:t>
                      </a:r>
                      <a:endParaRPr lang="es-MX" sz="1200" dirty="0" smtClean="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Rompecabezas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Hojas de colores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Lápices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Colores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pegamento</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00200">
                <a:tc vMerge="1">
                  <a:txBody>
                    <a:bodyPr/>
                    <a:lstStyle/>
                    <a:p>
                      <a:endParaRPr lang="es-MX"/>
                    </a:p>
                  </a:txBody>
                  <a:tcPr/>
                </a:tc>
                <a:tc vMerge="1">
                  <a:txBody>
                    <a:bodyPr/>
                    <a:lstStyle/>
                    <a:p>
                      <a:endParaRPr lang="es-MX"/>
                    </a:p>
                  </a:txBody>
                  <a:tcPr/>
                </a:tc>
                <a:tc>
                  <a:txBody>
                    <a:bodyPr/>
                    <a:lstStyle/>
                    <a:p>
                      <a:r>
                        <a:rPr lang="es-MX" sz="1200" dirty="0" smtClean="0">
                          <a:latin typeface="Century Gothic" panose="020B0502020202020204" pitchFamily="34" charset="0"/>
                        </a:rPr>
                        <a:t>MESA 3 LABORES</a:t>
                      </a:r>
                      <a:r>
                        <a:rPr lang="es-MX" sz="1200" baseline="0" dirty="0" smtClean="0">
                          <a:latin typeface="Century Gothic" panose="020B0502020202020204" pitchFamily="34" charset="0"/>
                        </a:rPr>
                        <a:t> Y SERVICIOS</a:t>
                      </a:r>
                      <a:endParaRPr lang="es-MX" sz="1200" dirty="0" smtClean="0">
                        <a:latin typeface="Century Gothic" panose="020B0502020202020204" pitchFamily="34" charset="0"/>
                      </a:endParaRPr>
                    </a:p>
                    <a:p>
                      <a:r>
                        <a:rPr lang="es-MX" sz="1200" dirty="0" smtClean="0">
                          <a:latin typeface="Century Gothic" panose="020B0502020202020204" pitchFamily="34" charset="0"/>
                        </a:rPr>
                        <a:t>Comenta</a:t>
                      </a:r>
                      <a:r>
                        <a:rPr lang="es-MX" sz="1200" baseline="0" dirty="0" smtClean="0">
                          <a:latin typeface="Century Gothic" panose="020B0502020202020204" pitchFamily="34" charset="0"/>
                        </a:rPr>
                        <a:t> acerca del labor que realiza  las personas y en que trabajan sus familiares, participa en las actividades de los oficios y trata de resolver la problemáticas presentadas registra que labor realiza sus conocidos y porque es importante para después comentarla.</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Hojas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Colores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Material de los oficios y profesiones </a:t>
                      </a: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90939">
                <a:tc vMerge="1">
                  <a:txBody>
                    <a:bodyPr/>
                    <a:lstStyle/>
                    <a:p>
                      <a:endParaRPr lang="es-MX"/>
                    </a:p>
                  </a:txBody>
                  <a:tcPr/>
                </a:tc>
                <a:tc vMerge="1">
                  <a:txBody>
                    <a:bodyPr/>
                    <a:lstStyle/>
                    <a:p>
                      <a:endParaRPr lang="es-MX"/>
                    </a:p>
                  </a:txBody>
                  <a:tcPr/>
                </a:tc>
                <a:tc>
                  <a:txBody>
                    <a:bodyPr/>
                    <a:lstStyle/>
                    <a:p>
                      <a:r>
                        <a:rPr lang="es-MX" sz="1200" dirty="0" smtClean="0">
                          <a:latin typeface="Century Gothic" panose="020B0502020202020204" pitchFamily="34" charset="0"/>
                        </a:rPr>
                        <a:t>MESA</a:t>
                      </a:r>
                      <a:r>
                        <a:rPr lang="es-MX" sz="1200" baseline="0" dirty="0" smtClean="0">
                          <a:latin typeface="Century Gothic" panose="020B0502020202020204" pitchFamily="34" charset="0"/>
                        </a:rPr>
                        <a:t> 4 AROS DEL RECICLAJE </a:t>
                      </a:r>
                    </a:p>
                    <a:p>
                      <a:r>
                        <a:rPr lang="es-MX" sz="1200" baseline="0" dirty="0" smtClean="0">
                          <a:latin typeface="Century Gothic" panose="020B0502020202020204" pitchFamily="34" charset="0"/>
                        </a:rPr>
                        <a:t>Participa en el juego del reciclaje lanzando basura a los aros de basura orgánica e inorgánica, comenta su importancia y cuantos acertó. </a:t>
                      </a:r>
                      <a:endParaRPr lang="es-MX" sz="1200" dirty="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Aros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Objetos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cinta</a:t>
                      </a: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noFill/>
                  </a:tcPr>
                </a:tc>
              </a:tr>
            </a:tbl>
          </a:graphicData>
        </a:graphic>
      </p:graphicFrame>
      <p:sp>
        <p:nvSpPr>
          <p:cNvPr id="3" name="2 Rectángulo"/>
          <p:cNvSpPr/>
          <p:nvPr/>
        </p:nvSpPr>
        <p:spPr>
          <a:xfrm>
            <a:off x="428566" y="240701"/>
            <a:ext cx="6102678" cy="384043"/>
          </a:xfrm>
          <a:prstGeom prst="rect">
            <a:avLst/>
          </a:prstGeom>
          <a:solidFill>
            <a:srgbClr val="99FF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Century Gothic" panose="020B0502020202020204" pitchFamily="34" charset="0"/>
              </a:rPr>
              <a:t>Evaluación Campo Formativo Ética, Naturaleza y Sociedades. </a:t>
            </a:r>
            <a:endParaRPr lang="es-MX" sz="1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979142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536344578"/>
              </p:ext>
            </p:extLst>
          </p:nvPr>
        </p:nvGraphicFramePr>
        <p:xfrm>
          <a:off x="188640" y="683568"/>
          <a:ext cx="6515695" cy="7961312"/>
        </p:xfrm>
        <a:graphic>
          <a:graphicData uri="http://schemas.openxmlformats.org/drawingml/2006/table">
            <a:tbl>
              <a:tblPr firstRow="1" bandRow="1">
                <a:tableStyleId>{5940675A-B579-460E-94D1-54222C63F5DA}</a:tableStyleId>
              </a:tblPr>
              <a:tblGrid>
                <a:gridCol w="1224136"/>
                <a:gridCol w="936104"/>
                <a:gridCol w="2909444"/>
                <a:gridCol w="114892"/>
                <a:gridCol w="1331119"/>
              </a:tblGrid>
              <a:tr h="504056">
                <a:tc>
                  <a:txBody>
                    <a:bodyPr/>
                    <a:lstStyle/>
                    <a:p>
                      <a:pPr algn="ctr"/>
                      <a:r>
                        <a:rPr lang="es-MX" sz="1200" b="1" dirty="0" smtClean="0">
                          <a:latin typeface="Kristen ITC" panose="03050502040202030202" pitchFamily="66" charset="0"/>
                        </a:rPr>
                        <a:t>Momentos </a:t>
                      </a:r>
                      <a:endParaRPr lang="es-MX" sz="1200" b="1" dirty="0">
                        <a:latin typeface="Kristen ITC" panose="03050502040202030202" pitchFamily="66" charset="0"/>
                      </a:endParaRPr>
                    </a:p>
                  </a:txBody>
                  <a:tcPr marL="68580" marR="68580" marT="60960" marB="60960">
                    <a:solidFill>
                      <a:srgbClr val="6600FF"/>
                    </a:solidFill>
                  </a:tcPr>
                </a:tc>
                <a:tc>
                  <a:txBody>
                    <a:bodyPr/>
                    <a:lstStyle/>
                    <a:p>
                      <a:pPr algn="ctr"/>
                      <a:r>
                        <a:rPr lang="es-MX" sz="1200" b="1" dirty="0" smtClean="0">
                          <a:latin typeface="Kristen ITC" panose="03050502040202030202" pitchFamily="66" charset="0"/>
                        </a:rPr>
                        <a:t>Sesión</a:t>
                      </a:r>
                      <a:endParaRPr lang="es-MX" sz="1200" b="1" dirty="0">
                        <a:latin typeface="Kristen ITC" panose="03050502040202030202" pitchFamily="66" charset="0"/>
                      </a:endParaRPr>
                    </a:p>
                  </a:txBody>
                  <a:tcPr marL="68580" marR="68580" marT="60960" marB="60960">
                    <a:solidFill>
                      <a:srgbClr val="6600FF"/>
                    </a:solidFill>
                  </a:tcPr>
                </a:tc>
                <a:tc>
                  <a:txBody>
                    <a:bodyPr/>
                    <a:lstStyle/>
                    <a:p>
                      <a:pPr algn="ctr"/>
                      <a:r>
                        <a:rPr lang="es-MX" sz="1200" b="1" dirty="0" smtClean="0">
                          <a:latin typeface="Kristen ITC" panose="03050502040202030202" pitchFamily="66" charset="0"/>
                        </a:rPr>
                        <a:t>Actividades</a:t>
                      </a:r>
                      <a:endParaRPr lang="es-MX" sz="1200" b="1" dirty="0">
                        <a:latin typeface="Kristen ITC" panose="03050502040202030202" pitchFamily="66" charset="0"/>
                      </a:endParaRPr>
                    </a:p>
                  </a:txBody>
                  <a:tcPr marL="68580" marR="68580" marT="60960" marB="60960">
                    <a:solidFill>
                      <a:srgbClr val="6600FF"/>
                    </a:solidFill>
                  </a:tcPr>
                </a:tc>
                <a:tc gridSpan="2">
                  <a:txBody>
                    <a:bodyPr/>
                    <a:lstStyle/>
                    <a:p>
                      <a:pPr algn="ctr"/>
                      <a:r>
                        <a:rPr lang="es-MX" sz="1200" b="1" dirty="0" smtClean="0">
                          <a:latin typeface="Kristen ITC" panose="03050502040202030202" pitchFamily="66" charset="0"/>
                        </a:rPr>
                        <a:t>Recursos y </a:t>
                      </a:r>
                      <a:endParaRPr lang="es-MX" sz="1200" b="1" dirty="0">
                        <a:latin typeface="Kristen ITC" panose="03050502040202030202" pitchFamily="66" charset="0"/>
                      </a:endParaRPr>
                    </a:p>
                    <a:p>
                      <a:pPr algn="ctr"/>
                      <a:r>
                        <a:rPr lang="es-MX" sz="1200" b="1" dirty="0" smtClean="0">
                          <a:latin typeface="Kristen ITC" panose="03050502040202030202" pitchFamily="66" charset="0"/>
                        </a:rPr>
                        <a:t>Tiempo </a:t>
                      </a:r>
                      <a:endParaRPr lang="es-MX" sz="1200" b="1" dirty="0">
                        <a:latin typeface="Kristen ITC" panose="03050502040202030202" pitchFamily="66" charset="0"/>
                      </a:endParaRPr>
                    </a:p>
                  </a:txBody>
                  <a:tcPr marL="68580" marR="68580" marT="60960" marB="60960">
                    <a:solidFill>
                      <a:srgbClr val="6600FF"/>
                    </a:solidFill>
                  </a:tcPr>
                </a:tc>
                <a:tc hMerge="1">
                  <a:txBody>
                    <a:bodyPr/>
                    <a:lstStyle/>
                    <a:p>
                      <a:endParaRPr lang="es-MX"/>
                    </a:p>
                  </a:txBody>
                  <a:tcPr/>
                </a:tc>
              </a:tr>
              <a:tr h="1152128">
                <a:tc rowSpan="5">
                  <a:txBody>
                    <a:bodyPr/>
                    <a:lstStyle/>
                    <a:p>
                      <a:pPr algn="ctr"/>
                      <a:endParaRPr lang="es-MX" sz="1200" b="1" dirty="0" smtClean="0">
                        <a:latin typeface="Century Gothic" panose="020B0502020202020204" pitchFamily="34" charset="0"/>
                        <a:cs typeface="Times New Roman" panose="02020603050405020304" pitchFamily="18" charset="0"/>
                      </a:endParaRPr>
                    </a:p>
                    <a:p>
                      <a:pPr algn="ctr"/>
                      <a:r>
                        <a:rPr lang="es-MX" sz="1200" b="1" dirty="0" smtClean="0">
                          <a:latin typeface="Century Gothic" panose="020B0502020202020204" pitchFamily="34" charset="0"/>
                          <a:cs typeface="Times New Roman" panose="02020603050405020304" pitchFamily="18" charset="0"/>
                        </a:rPr>
                        <a:t>FASE 1,</a:t>
                      </a:r>
                      <a:r>
                        <a:rPr lang="es-MX" sz="1200" b="1" baseline="0" dirty="0" smtClean="0">
                          <a:latin typeface="Century Gothic" panose="020B0502020202020204" pitchFamily="34" charset="0"/>
                          <a:cs typeface="Times New Roman" panose="02020603050405020304" pitchFamily="18" charset="0"/>
                        </a:rPr>
                        <a:t> 2, 3, </a:t>
                      </a:r>
                      <a:r>
                        <a:rPr lang="es-MX" sz="1200" b="1" baseline="0" dirty="0" smtClean="0">
                          <a:latin typeface="Century Gothic" panose="020B0502020202020204" pitchFamily="34" charset="0"/>
                          <a:cs typeface="Times New Roman" panose="02020603050405020304" pitchFamily="18" charset="0"/>
                        </a:rPr>
                        <a:t>4, 5, 6</a:t>
                      </a:r>
                      <a:endParaRPr lang="es-MX" sz="1200" b="1"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Presentemos.</a:t>
                      </a:r>
                    </a:p>
                    <a:p>
                      <a:pPr algn="ctr"/>
                      <a:r>
                        <a:rPr lang="es-MX" sz="1200" b="0" baseline="0" dirty="0" smtClean="0">
                          <a:latin typeface="Century Gothic" panose="020B0502020202020204" pitchFamily="34" charset="0"/>
                          <a:cs typeface="Times New Roman" panose="02020603050405020304" pitchFamily="18" charset="0"/>
                        </a:rPr>
                        <a:t>Recolectemos</a:t>
                      </a:r>
                      <a:endParaRPr lang="es-MX" sz="1200" b="0" baseline="0" dirty="0" smtClean="0">
                        <a:latin typeface="Century Gothic" panose="020B0502020202020204" pitchFamily="34" charset="0"/>
                        <a:cs typeface="Times New Roman" panose="02020603050405020304" pitchFamily="18" charset="0"/>
                      </a:endParaRPr>
                    </a:p>
                    <a:p>
                      <a:pPr algn="ctr"/>
                      <a:r>
                        <a:rPr lang="es-MX" sz="1200" b="0" baseline="0" dirty="0" smtClean="0">
                          <a:latin typeface="Century Gothic" panose="020B0502020202020204" pitchFamily="34" charset="0"/>
                          <a:cs typeface="Times New Roman" panose="02020603050405020304" pitchFamily="18" charset="0"/>
                        </a:rPr>
                        <a:t>Problema.</a:t>
                      </a:r>
                    </a:p>
                    <a:p>
                      <a:pPr algn="ctr"/>
                      <a:r>
                        <a:rPr lang="es-MX" sz="1200" b="0" baseline="0" dirty="0" smtClean="0">
                          <a:latin typeface="Century Gothic" panose="020B0502020202020204" pitchFamily="34" charset="0"/>
                          <a:cs typeface="Times New Roman" panose="02020603050405020304" pitchFamily="18" charset="0"/>
                        </a:rPr>
                        <a:t>Organizar la </a:t>
                      </a:r>
                      <a:r>
                        <a:rPr lang="es-MX" sz="1200" b="0" baseline="0" dirty="0" smtClean="0">
                          <a:latin typeface="Century Gothic" panose="020B0502020202020204" pitchFamily="34" charset="0"/>
                          <a:cs typeface="Times New Roman" panose="02020603050405020304" pitchFamily="18" charset="0"/>
                        </a:rPr>
                        <a:t>experiencia.</a:t>
                      </a:r>
                    </a:p>
                    <a:p>
                      <a:pPr algn="ctr"/>
                      <a:r>
                        <a:rPr lang="es-MX" sz="1200" b="0" baseline="0" dirty="0" smtClean="0">
                          <a:latin typeface="Century Gothic" panose="020B0502020202020204" pitchFamily="34" charset="0"/>
                          <a:cs typeface="Times New Roman" panose="02020603050405020304" pitchFamily="18" charset="0"/>
                        </a:rPr>
                        <a:t>Vivamos la experiencia.</a:t>
                      </a:r>
                    </a:p>
                    <a:p>
                      <a:pPr algn="ctr"/>
                      <a:endParaRPr lang="es-MX" sz="1200" b="0" baseline="0" dirty="0" smtClean="0">
                        <a:latin typeface="Century Gothic" panose="020B0502020202020204" pitchFamily="34" charset="0"/>
                        <a:cs typeface="Times New Roman" panose="02020603050405020304" pitchFamily="18" charset="0"/>
                      </a:endParaRPr>
                    </a:p>
                    <a:p>
                      <a:pPr algn="l"/>
                      <a:endParaRPr lang="es-MX" sz="1200" b="0" baseline="0" dirty="0" smtClean="0">
                        <a:latin typeface="Century Gothic" panose="020B0502020202020204" pitchFamily="34" charset="0"/>
                        <a:cs typeface="Times New Roman" panose="02020603050405020304" pitchFamily="18" charset="0"/>
                      </a:endParaRPr>
                    </a:p>
                    <a:p>
                      <a:pPr algn="ctr"/>
                      <a:endParaRPr lang="es-MX" sz="1200" b="1" dirty="0" smtClean="0">
                        <a:latin typeface="Times New Roman" panose="02020603050405020304" pitchFamily="18" charset="0"/>
                        <a:cs typeface="Times New Roman" panose="02020603050405020304" pitchFamily="18" charset="0"/>
                      </a:endParaRPr>
                    </a:p>
                  </a:txBody>
                  <a:tcPr marL="68580" marR="68580" marT="60960" marB="60960">
                    <a:solidFill>
                      <a:srgbClr val="9999FF"/>
                    </a:solidFill>
                  </a:tcPr>
                </a:tc>
                <a:tc rowSpan="5">
                  <a:txBody>
                    <a:bodyPr/>
                    <a:lstStyle/>
                    <a:p>
                      <a:pPr algn="ctr"/>
                      <a:r>
                        <a:rPr lang="es-MX" sz="1200" baseline="0" dirty="0" smtClean="0">
                          <a:latin typeface="Century Gothic" panose="020B0502020202020204" pitchFamily="34" charset="0"/>
                          <a:cs typeface="Times New Roman" panose="02020603050405020304" pitchFamily="18" charset="0"/>
                        </a:rPr>
                        <a:t>Jueves 06 </a:t>
                      </a:r>
                      <a:r>
                        <a:rPr lang="es-MX" sz="1200" baseline="0" dirty="0" smtClean="0">
                          <a:latin typeface="Century Gothic" panose="020B0502020202020204" pitchFamily="34" charset="0"/>
                          <a:cs typeface="Times New Roman" panose="02020603050405020304" pitchFamily="18" charset="0"/>
                        </a:rPr>
                        <a:t>de </a:t>
                      </a:r>
                      <a:r>
                        <a:rPr lang="es-MX" sz="1200" baseline="0" dirty="0" smtClean="0">
                          <a:latin typeface="Century Gothic" panose="020B0502020202020204" pitchFamily="34" charset="0"/>
                          <a:cs typeface="Times New Roman" panose="02020603050405020304" pitchFamily="18" charset="0"/>
                        </a:rPr>
                        <a:t>Junio</a:t>
                      </a:r>
                      <a:endParaRPr lang="es-MX" sz="1200" baseline="0" dirty="0" smtClean="0">
                        <a:latin typeface="Century Gothic" panose="020B0502020202020204" pitchFamily="34" charset="0"/>
                        <a:cs typeface="Times New Roman" panose="02020603050405020304" pitchFamily="18" charset="0"/>
                      </a:endParaRPr>
                    </a:p>
                    <a:p>
                      <a:pPr algn="ctr"/>
                      <a:r>
                        <a:rPr lang="es-MX" sz="1200" b="1" baseline="0" dirty="0" smtClean="0">
                          <a:latin typeface="Century Gothic" panose="020B0502020202020204" pitchFamily="34" charset="0"/>
                          <a:cs typeface="Times New Roman" panose="02020603050405020304" pitchFamily="18" charset="0"/>
                        </a:rPr>
                        <a:t>Sesión </a:t>
                      </a:r>
                      <a:r>
                        <a:rPr lang="es-MX" sz="1200" b="1" baseline="0" dirty="0" smtClean="0">
                          <a:latin typeface="Century Gothic" panose="020B0502020202020204" pitchFamily="34" charset="0"/>
                          <a:cs typeface="Times New Roman" panose="02020603050405020304" pitchFamily="18" charset="0"/>
                        </a:rPr>
                        <a:t>3</a:t>
                      </a:r>
                      <a:endParaRPr lang="es-MX" sz="1200" b="1" dirty="0">
                        <a:latin typeface="Century Gothic" panose="020B0502020202020204" pitchFamily="34" charset="0"/>
                        <a:cs typeface="Times New Roman" panose="02020603050405020304" pitchFamily="18" charset="0"/>
                      </a:endParaRPr>
                    </a:p>
                  </a:txBody>
                  <a:tcPr marL="68580" marR="68580" marT="60960" marB="60960">
                    <a:lnR w="12700" cap="flat" cmpd="sng" algn="ctr">
                      <a:solidFill>
                        <a:schemeClr val="tx1"/>
                      </a:solidFill>
                      <a:prstDash val="solid"/>
                      <a:round/>
                      <a:headEnd type="none" w="med" len="med"/>
                      <a:tailEnd type="none" w="med" len="med"/>
                    </a:lnR>
                    <a:solidFill>
                      <a:srgbClr val="9999FF"/>
                    </a:solidFill>
                  </a:tcPr>
                </a:tc>
                <a:tc gridSpan="3">
                  <a:txBody>
                    <a:bodyPr/>
                    <a:lstStyle/>
                    <a:p>
                      <a:r>
                        <a:rPr lang="es-MX" sz="1200" baseline="0" dirty="0" smtClean="0">
                          <a:latin typeface="Century Gothic" panose="020B0502020202020204" pitchFamily="34" charset="0"/>
                          <a:cs typeface="Times New Roman" panose="02020603050405020304" pitchFamily="18" charset="0"/>
                        </a:rPr>
                        <a:t>Menciona la fecha y cuenta cuantos compañeros asistieron, posterior a esto responde los siguiente: ¿Conoces las emociones?, ¿Qué son?, ¿Cuáles son?, ¿Cómo las trabajamos?, ¿De que color es tu cabello?, ¿Cómo eres físicamente?, etc. Escucha la explicación de la manera de trabajo y pasa a una mesa con su equipo. </a:t>
                      </a:r>
                    </a:p>
                  </a:txBody>
                  <a:tcPr marL="68580" marR="68580" marT="60960" marB="609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pPr marL="0" indent="0">
                        <a:buFont typeface="Arial" panose="020B0604020202020204" pitchFamily="34" charset="0"/>
                        <a:buNone/>
                      </a:pPr>
                      <a:endParaRPr lang="es-MX" sz="1100" b="0" baseline="0" dirty="0" smtClean="0">
                        <a:latin typeface="Century Gothic" panose="020B0502020202020204" pitchFamily="34"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r>
              <a:tr h="1661120">
                <a:tc vMerge="1">
                  <a:txBody>
                    <a:bodyPr/>
                    <a:lstStyle/>
                    <a:p>
                      <a:endParaRPr lang="es-MX"/>
                    </a:p>
                  </a:txBody>
                  <a:tcPr/>
                </a:tc>
                <a:tc vMerge="1">
                  <a:txBody>
                    <a:bodyPr/>
                    <a:lstStyle/>
                    <a:p>
                      <a:endParaRPr lang="es-MX"/>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MESA 1 ATINALE AL MONSTRUO </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baseline="0" dirty="0" smtClean="0">
                          <a:latin typeface="Century Gothic" panose="020B0502020202020204" pitchFamily="34" charset="0"/>
                          <a:cs typeface="Times New Roman" panose="02020603050405020304" pitchFamily="18" charset="0"/>
                        </a:rPr>
                        <a:t>Participa en el juego atínale al monstruo, lanza una pelota a la emoción con la que se identifique, posterior a esto realiza la ficha de trabajo donde dibuja en las emociones situaciones de su vida diaria que lo hacen sentir así.</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Cartel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Vasos </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Recortes de </a:t>
                      </a:r>
                      <a:r>
                        <a:rPr lang="es-MX" sz="1200" b="0" baseline="0" dirty="0" err="1" smtClean="0">
                          <a:latin typeface="Century Gothic" panose="020B0502020202020204" pitchFamily="34" charset="0"/>
                          <a:cs typeface="Times New Roman" panose="02020603050405020304" pitchFamily="18" charset="0"/>
                        </a:rPr>
                        <a:t>emoji</a:t>
                      </a:r>
                      <a:endParaRPr lang="es-MX" sz="1200" b="0" baseline="0" dirty="0" smtClean="0">
                        <a:latin typeface="Century Gothic" panose="020B0502020202020204" pitchFamily="34" charset="0"/>
                        <a:cs typeface="Times New Roman" panose="02020603050405020304" pitchFamily="18" charset="0"/>
                      </a:endParaRP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Pelotas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 de trabajo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Colores</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84176">
                <a:tc vMerge="1">
                  <a:txBody>
                    <a:bodyPr/>
                    <a:lstStyle/>
                    <a:p>
                      <a:endParaRPr lang="es-MX"/>
                    </a:p>
                  </a:txBody>
                  <a:tcPr/>
                </a:tc>
                <a:tc vMerge="1">
                  <a:txBody>
                    <a:bodyPr/>
                    <a:lstStyle/>
                    <a:p>
                      <a:endParaRPr lang="es-MX"/>
                    </a:p>
                  </a:txBody>
                  <a:tcPr/>
                </a:tc>
                <a:tc gridSpan="2">
                  <a:txBody>
                    <a:bodyPr/>
                    <a:lstStyle/>
                    <a:p>
                      <a:r>
                        <a:rPr lang="es-MX" sz="1200" dirty="0" smtClean="0">
                          <a:latin typeface="Century Gothic" panose="020B0502020202020204" pitchFamily="34" charset="0"/>
                        </a:rPr>
                        <a:t>MESA</a:t>
                      </a:r>
                      <a:r>
                        <a:rPr lang="es-MX" sz="1200" baseline="0" dirty="0" smtClean="0">
                          <a:latin typeface="Century Gothic" panose="020B0502020202020204" pitchFamily="34" charset="0"/>
                        </a:rPr>
                        <a:t> 2 ¿CÓMO SOY?</a:t>
                      </a:r>
                    </a:p>
                    <a:p>
                      <a:r>
                        <a:rPr lang="es-MX" sz="1200" baseline="0" dirty="0" smtClean="0">
                          <a:latin typeface="Century Gothic" panose="020B0502020202020204" pitchFamily="34" charset="0"/>
                        </a:rPr>
                        <a:t>Se observa en el espejo y realiza su retrato, pega recortes de ojos nariz, boca y estambre para simular el cabello. Menciona que características encontró y las similitudes con sus compañeros.</a:t>
                      </a:r>
                      <a:endParaRPr lang="es-MX" sz="1200" dirty="0" smtClean="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Recortes de narices, bocas y ojos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Estambre</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Espejo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Pegamento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 de trabajo</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11384">
                <a:tc vMerge="1">
                  <a:txBody>
                    <a:bodyPr/>
                    <a:lstStyle/>
                    <a:p>
                      <a:endParaRPr lang="es-MX"/>
                    </a:p>
                  </a:txBody>
                  <a:tcPr/>
                </a:tc>
                <a:tc vMerge="1">
                  <a:txBody>
                    <a:bodyPr/>
                    <a:lstStyle/>
                    <a:p>
                      <a:endParaRPr lang="es-MX"/>
                    </a:p>
                  </a:txBody>
                  <a:tcPr/>
                </a:tc>
                <a:tc gridSpan="2">
                  <a:txBody>
                    <a:bodyPr/>
                    <a:lstStyle/>
                    <a:p>
                      <a:r>
                        <a:rPr lang="es-MX" sz="1200" baseline="0" dirty="0" smtClean="0">
                          <a:latin typeface="Century Gothic" panose="020B0502020202020204" pitchFamily="34" charset="0"/>
                        </a:rPr>
                        <a:t>MESA 3  JUGANDO SANAMENTE</a:t>
                      </a:r>
                    </a:p>
                    <a:p>
                      <a:r>
                        <a:rPr lang="es-MX" sz="1200" baseline="0" dirty="0" smtClean="0">
                          <a:latin typeface="Century Gothic" panose="020B0502020202020204" pitchFamily="34" charset="0"/>
                        </a:rPr>
                        <a:t>Observa imágenes de accidentes ocurridos en la escuela y menciona que debe hacer para una sana convivencia, posterior a esto recorta y pega las medidas de prevención donde correspondan en su ficha de trabajo.</a:t>
                      </a: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Imágenes de accidentes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Cartel</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Ficha de trabajo</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Pegamento y tijeras</a:t>
                      </a:r>
                    </a:p>
                  </a:txBody>
                  <a:tcPr marL="68580" marR="68580"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24136">
                <a:tc vMerge="1">
                  <a:txBody>
                    <a:bodyPr/>
                    <a:lstStyle/>
                    <a:p>
                      <a:endParaRPr lang="es-MX"/>
                    </a:p>
                  </a:txBody>
                  <a:tcPr/>
                </a:tc>
                <a:tc vMerge="1">
                  <a:txBody>
                    <a:bodyPr/>
                    <a:lstStyle/>
                    <a:p>
                      <a:endParaRPr lang="es-MX"/>
                    </a:p>
                  </a:txBody>
                  <a:tcPr/>
                </a:tc>
                <a:tc gridSpan="2">
                  <a:txBody>
                    <a:bodyPr/>
                    <a:lstStyle/>
                    <a:p>
                      <a:r>
                        <a:rPr lang="es-MX" sz="1200" dirty="0" smtClean="0">
                          <a:latin typeface="Century Gothic" panose="020B0502020202020204" pitchFamily="34" charset="0"/>
                        </a:rPr>
                        <a:t>MESA 4 EL</a:t>
                      </a:r>
                      <a:r>
                        <a:rPr lang="es-MX" sz="1200" baseline="0" dirty="0" smtClean="0">
                          <a:latin typeface="Century Gothic" panose="020B0502020202020204" pitchFamily="34" charset="0"/>
                        </a:rPr>
                        <a:t> MUNDO DE LA ALEGRÍA Y LA TRISTEZA</a:t>
                      </a:r>
                    </a:p>
                    <a:p>
                      <a:r>
                        <a:rPr lang="es-MX" sz="1200" dirty="0" smtClean="0">
                          <a:latin typeface="Century Gothic" panose="020B0502020202020204" pitchFamily="34" charset="0"/>
                        </a:rPr>
                        <a:t>Realiza</a:t>
                      </a:r>
                      <a:r>
                        <a:rPr lang="es-MX" sz="1200" baseline="0" dirty="0" smtClean="0">
                          <a:latin typeface="Century Gothic" panose="020B0502020202020204" pitchFamily="34" charset="0"/>
                        </a:rPr>
                        <a:t> una pintura acerca de la alegría y la tristeza de acuerdo a los colores que lo hagan sentir dichas emociones </a:t>
                      </a:r>
                      <a:endParaRPr lang="es-MX" sz="1200" dirty="0">
                        <a:latin typeface="Century Gothic" panose="020B0502020202020204" pitchFamily="34" charset="0"/>
                      </a:endParaRPr>
                    </a:p>
                  </a:txBody>
                  <a:tcPr marL="68580" marR="68580" marT="60960" marB="609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noFill/>
                  </a:tcPr>
                </a:tc>
                <a:tc>
                  <a:txBody>
                    <a:bodyPr/>
                    <a:lstStyle/>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Cartulina</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Pinturas</a:t>
                      </a:r>
                    </a:p>
                    <a:p>
                      <a:pPr marL="171450" indent="-171450">
                        <a:buFont typeface="Arial" panose="020B0604020202020204" pitchFamily="34" charset="0"/>
                        <a:buChar char="•"/>
                      </a:pPr>
                      <a:r>
                        <a:rPr lang="es-MX" sz="1200" b="0" baseline="0" dirty="0" smtClean="0">
                          <a:latin typeface="Century Gothic" panose="020B0502020202020204" pitchFamily="34" charset="0"/>
                          <a:cs typeface="Times New Roman" panose="02020603050405020304" pitchFamily="18" charset="0"/>
                        </a:rPr>
                        <a:t>Pinceles </a:t>
                      </a:r>
                      <a:endParaRPr lang="es-MX" sz="1200" b="0" baseline="0" dirty="0" smtClean="0">
                        <a:latin typeface="Century Gothic" panose="020B0502020202020204" pitchFamily="34" charset="0"/>
                        <a:cs typeface="Times New Roman" panose="02020603050405020304" pitchFamily="18" charset="0"/>
                      </a:endParaRPr>
                    </a:p>
                  </a:txBody>
                  <a:tcPr marL="68580" marR="68580" marT="60960" marB="60960">
                    <a:lnT w="12700" cap="flat" cmpd="sng" algn="ctr">
                      <a:solidFill>
                        <a:schemeClr val="tx1"/>
                      </a:solidFill>
                      <a:prstDash val="solid"/>
                      <a:round/>
                      <a:headEnd type="none" w="med" len="med"/>
                      <a:tailEnd type="none" w="med" len="med"/>
                    </a:lnT>
                    <a:noFill/>
                  </a:tcPr>
                </a:tc>
              </a:tr>
            </a:tbl>
          </a:graphicData>
        </a:graphic>
      </p:graphicFrame>
      <p:sp>
        <p:nvSpPr>
          <p:cNvPr id="3" name="2 Rectángulo"/>
          <p:cNvSpPr/>
          <p:nvPr/>
        </p:nvSpPr>
        <p:spPr>
          <a:xfrm>
            <a:off x="439639" y="126085"/>
            <a:ext cx="6102678" cy="384043"/>
          </a:xfrm>
          <a:prstGeom prst="rect">
            <a:avLst/>
          </a:prstGeom>
          <a:solidFill>
            <a:srgbClr val="CC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Century Gothic" panose="020B0502020202020204" pitchFamily="34" charset="0"/>
              </a:rPr>
              <a:t>Evaluación Campo Formativo De lo Humano y lo Comunitario. </a:t>
            </a:r>
            <a:endParaRPr lang="es-MX" sz="1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653736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831111748"/>
              </p:ext>
            </p:extLst>
          </p:nvPr>
        </p:nvGraphicFramePr>
        <p:xfrm>
          <a:off x="188640" y="155512"/>
          <a:ext cx="6552728" cy="6576728"/>
        </p:xfrm>
        <a:graphic>
          <a:graphicData uri="http://schemas.openxmlformats.org/drawingml/2006/table">
            <a:tbl>
              <a:tblPr firstRow="1" bandRow="1">
                <a:tableStyleId>{5C22544A-7EE6-4342-B048-85BDC9FD1C3A}</a:tableStyleId>
              </a:tblPr>
              <a:tblGrid>
                <a:gridCol w="6552728"/>
              </a:tblGrid>
              <a:tr h="583143">
                <a:tc>
                  <a:txBody>
                    <a:bodyPr/>
                    <a:lstStyle/>
                    <a:p>
                      <a:pPr algn="ctr"/>
                      <a:r>
                        <a:rPr lang="es-MX" sz="1900" b="0" dirty="0" smtClean="0">
                          <a:solidFill>
                            <a:schemeClr val="tx1"/>
                          </a:solidFill>
                          <a:latin typeface="Kristen ITC" panose="03050502040202030202" pitchFamily="66" charset="0"/>
                        </a:rPr>
                        <a:t>Adecuaciones </a:t>
                      </a:r>
                      <a:endParaRPr lang="es-MX" sz="1900" b="0" dirty="0">
                        <a:solidFill>
                          <a:schemeClr val="tx1"/>
                        </a:solidFill>
                        <a:latin typeface="Kristen ITC" panose="03050502040202030202" pitchFamily="66" charset="0"/>
                      </a:endParaRPr>
                    </a:p>
                  </a:txBody>
                  <a:tcPr marL="68580" marR="68580" marT="60960" marB="60960">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66"/>
                    </a:solidFill>
                  </a:tcPr>
                </a:tc>
              </a:tr>
              <a:tr h="5993585">
                <a:tc>
                  <a:txBody>
                    <a:bodyPr/>
                    <a:lstStyle/>
                    <a:p>
                      <a:pPr marL="285750" indent="-285750">
                        <a:buFont typeface="Arial" panose="020B0604020202020204" pitchFamily="34" charset="0"/>
                        <a:buChar char="•"/>
                      </a:pPr>
                      <a:r>
                        <a:rPr lang="es-MX" sz="1400" dirty="0" smtClean="0">
                          <a:latin typeface="Century Gothic" panose="020B0502020202020204" pitchFamily="34" charset="0"/>
                        </a:rPr>
                        <a:t>Las</a:t>
                      </a:r>
                      <a:r>
                        <a:rPr lang="es-MX" sz="1400" baseline="0" dirty="0" smtClean="0">
                          <a:latin typeface="Century Gothic" panose="020B0502020202020204" pitchFamily="34" charset="0"/>
                        </a:rPr>
                        <a:t> actividades que quedaron pendientes de el proyecto pasado (“¿Qué forma tiene el reloj?”) quedaron planeadas para el viernes 7 de junio con el fin de reforzar el campo de pensamiento critico. </a:t>
                      </a:r>
                      <a:endParaRPr lang="es-MX" sz="1400" dirty="0">
                        <a:latin typeface="Century Gothic" panose="020B0502020202020204" pitchFamily="34" charset="0"/>
                      </a:endParaRPr>
                    </a:p>
                  </a:txBody>
                  <a:tcPr marL="68580" marR="6858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cxnSp>
        <p:nvCxnSpPr>
          <p:cNvPr id="4" name="3 Conector recto"/>
          <p:cNvCxnSpPr/>
          <p:nvPr/>
        </p:nvCxnSpPr>
        <p:spPr>
          <a:xfrm>
            <a:off x="490238" y="7668344"/>
            <a:ext cx="2484276" cy="0"/>
          </a:xfrm>
          <a:prstGeom prst="line">
            <a:avLst/>
          </a:prstGeom>
        </p:spPr>
        <p:style>
          <a:lnRef idx="1">
            <a:schemeClr val="dk1"/>
          </a:lnRef>
          <a:fillRef idx="0">
            <a:schemeClr val="dk1"/>
          </a:fillRef>
          <a:effectRef idx="0">
            <a:schemeClr val="dk1"/>
          </a:effectRef>
          <a:fontRef idx="minor">
            <a:schemeClr val="tx1"/>
          </a:fontRef>
        </p:style>
      </p:cxnSp>
      <p:cxnSp>
        <p:nvCxnSpPr>
          <p:cNvPr id="5" name="4 Conector recto"/>
          <p:cNvCxnSpPr/>
          <p:nvPr/>
        </p:nvCxnSpPr>
        <p:spPr>
          <a:xfrm>
            <a:off x="3935599" y="7668344"/>
            <a:ext cx="2484276" cy="0"/>
          </a:xfrm>
          <a:prstGeom prst="line">
            <a:avLst/>
          </a:prstGeom>
        </p:spPr>
        <p:style>
          <a:lnRef idx="1">
            <a:schemeClr val="dk1"/>
          </a:lnRef>
          <a:fillRef idx="0">
            <a:schemeClr val="dk1"/>
          </a:fillRef>
          <a:effectRef idx="0">
            <a:schemeClr val="dk1"/>
          </a:effectRef>
          <a:fontRef idx="minor">
            <a:schemeClr val="tx1"/>
          </a:fontRef>
        </p:style>
      </p:cxnSp>
      <p:sp>
        <p:nvSpPr>
          <p:cNvPr id="6" name="5 Rectángulo"/>
          <p:cNvSpPr/>
          <p:nvPr/>
        </p:nvSpPr>
        <p:spPr>
          <a:xfrm>
            <a:off x="169356" y="7812360"/>
            <a:ext cx="3134192" cy="307777"/>
          </a:xfrm>
          <a:prstGeom prst="rect">
            <a:avLst/>
          </a:prstGeom>
          <a:noFill/>
        </p:spPr>
        <p:txBody>
          <a:bodyPr wrap="none" lIns="91440" tIns="45720" rIns="91440" bIns="45720">
            <a:spAutoFit/>
          </a:bodyPr>
          <a:lstStyle/>
          <a:p>
            <a:pPr algn="ctr"/>
            <a:r>
              <a:rPr lang="es-ES" sz="1400" cap="none" spc="0" dirty="0" smtClean="0">
                <a:ln w="12700">
                  <a:noFill/>
                  <a:prstDash val="solid"/>
                </a:ln>
                <a:latin typeface="Century Gothic" panose="020B0502020202020204" pitchFamily="34" charset="0"/>
              </a:rPr>
              <a:t>Practicante Alondra Cortes </a:t>
            </a:r>
            <a:r>
              <a:rPr lang="es-ES" sz="1400" cap="none" spc="0" dirty="0" err="1" smtClean="0">
                <a:ln w="12700">
                  <a:noFill/>
                  <a:prstDash val="solid"/>
                </a:ln>
                <a:latin typeface="Century Gothic" panose="020B0502020202020204" pitchFamily="34" charset="0"/>
              </a:rPr>
              <a:t>Albizo</a:t>
            </a:r>
            <a:endParaRPr lang="es-ES" sz="1400" cap="none" spc="0" dirty="0">
              <a:ln w="12700">
                <a:noFill/>
                <a:prstDash val="solid"/>
              </a:ln>
              <a:latin typeface="Century Gothic" panose="020B0502020202020204" pitchFamily="34" charset="0"/>
            </a:endParaRPr>
          </a:p>
        </p:txBody>
      </p:sp>
      <p:sp>
        <p:nvSpPr>
          <p:cNvPr id="7" name="6 Rectángulo"/>
          <p:cNvSpPr/>
          <p:nvPr/>
        </p:nvSpPr>
        <p:spPr>
          <a:xfrm>
            <a:off x="4059934" y="7821669"/>
            <a:ext cx="2359941" cy="307777"/>
          </a:xfrm>
          <a:prstGeom prst="rect">
            <a:avLst/>
          </a:prstGeom>
          <a:noFill/>
        </p:spPr>
        <p:txBody>
          <a:bodyPr wrap="none" lIns="91440" tIns="45720" rIns="91440" bIns="45720">
            <a:spAutoFit/>
          </a:bodyPr>
          <a:lstStyle/>
          <a:p>
            <a:pPr algn="ctr"/>
            <a:r>
              <a:rPr lang="es-ES" sz="1400" dirty="0" smtClean="0">
                <a:ln w="12700">
                  <a:noFill/>
                  <a:prstDash val="solid"/>
                </a:ln>
                <a:latin typeface="Century Gothic" panose="020B0502020202020204" pitchFamily="34" charset="0"/>
              </a:rPr>
              <a:t>Titular Cecilia </a:t>
            </a:r>
            <a:r>
              <a:rPr lang="es-ES" sz="1400" dirty="0" err="1" smtClean="0">
                <a:ln w="12700">
                  <a:noFill/>
                  <a:prstDash val="solid"/>
                </a:ln>
                <a:latin typeface="Century Gothic" panose="020B0502020202020204" pitchFamily="34" charset="0"/>
              </a:rPr>
              <a:t>Garanzuay</a:t>
            </a:r>
            <a:endParaRPr lang="es-ES" sz="1400" cap="none" spc="0" dirty="0">
              <a:ln w="12700">
                <a:noFill/>
                <a:prstDash val="solid"/>
              </a:ln>
              <a:latin typeface="Century Gothic" panose="020B0502020202020204" pitchFamily="34" charset="0"/>
            </a:endParaRPr>
          </a:p>
        </p:txBody>
      </p:sp>
    </p:spTree>
    <p:extLst>
      <p:ext uri="{BB962C8B-B14F-4D97-AF65-F5344CB8AC3E}">
        <p14:creationId xmlns:p14="http://schemas.microsoft.com/office/powerpoint/2010/main" val="246034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16555" y="0"/>
            <a:ext cx="2912977" cy="523220"/>
          </a:xfrm>
          <a:prstGeom prst="rect">
            <a:avLst/>
          </a:prstGeom>
          <a:noFill/>
        </p:spPr>
        <p:txBody>
          <a:bodyPr wrap="none" lIns="91440" tIns="45720" rIns="91440" bIns="45720">
            <a:spAutoFit/>
          </a:bodyPr>
          <a:lstStyle/>
          <a:p>
            <a:pPr algn="ctr"/>
            <a:r>
              <a:rPr lang="es-ES" sz="2800" b="1" cap="none" spc="0" dirty="0" smtClean="0">
                <a:ln w="12700">
                  <a:noFill/>
                  <a:prstDash val="solid"/>
                </a:ln>
                <a:solidFill>
                  <a:srgbClr val="6699FF"/>
                </a:solidFill>
                <a:effectLst>
                  <a:outerShdw blurRad="38100" dist="38100" dir="2700000" algn="tl">
                    <a:srgbClr val="000000">
                      <a:alpha val="43137"/>
                    </a:srgbClr>
                  </a:outerShdw>
                </a:effectLst>
                <a:latin typeface="Arial Rounded MT Bold" panose="020F0704030504030204" pitchFamily="34" charset="0"/>
              </a:rPr>
              <a:t>E</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99FF33"/>
                </a:solidFill>
                <a:effectLst>
                  <a:outerShdw blurRad="38100" dist="38100" dir="2700000" algn="tl">
                    <a:srgbClr val="000000">
                      <a:alpha val="43137"/>
                    </a:srgbClr>
                  </a:outerShdw>
                </a:effectLst>
                <a:latin typeface="Arial Rounded MT Bold" panose="020F0704030504030204" pitchFamily="34" charset="0"/>
              </a:rPr>
              <a:t>v</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66CCFF"/>
                </a:solidFill>
                <a:effectLst>
                  <a:outerShdw blurRad="38100" dist="38100" dir="2700000" algn="tl">
                    <a:srgbClr val="000000">
                      <a:alpha val="43137"/>
                    </a:srgbClr>
                  </a:outerShdw>
                </a:effectLst>
                <a:latin typeface="Arial Rounded MT Bold" panose="020F0704030504030204" pitchFamily="34" charset="0"/>
              </a:rPr>
              <a:t>a</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FF6600"/>
                </a:solidFill>
                <a:effectLst>
                  <a:outerShdw blurRad="38100" dist="38100" dir="2700000" algn="tl">
                    <a:srgbClr val="000000">
                      <a:alpha val="43137"/>
                    </a:srgbClr>
                  </a:outerShdw>
                </a:effectLst>
                <a:latin typeface="Arial Rounded MT Bold" panose="020F0704030504030204" pitchFamily="34" charset="0"/>
              </a:rPr>
              <a:t>l</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6600FF"/>
                </a:solidFill>
                <a:effectLst>
                  <a:outerShdw blurRad="38100" dist="38100" dir="2700000" algn="tl">
                    <a:srgbClr val="000000">
                      <a:alpha val="43137"/>
                    </a:srgbClr>
                  </a:outerShdw>
                </a:effectLst>
                <a:latin typeface="Arial Rounded MT Bold" panose="020F0704030504030204" pitchFamily="34" charset="0"/>
              </a:rPr>
              <a:t>u</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FF0066"/>
                </a:solidFill>
                <a:effectLst>
                  <a:outerShdw blurRad="38100" dist="38100" dir="2700000" algn="tl">
                    <a:srgbClr val="000000">
                      <a:alpha val="43137"/>
                    </a:srgbClr>
                  </a:outerShdw>
                </a:effectLst>
                <a:latin typeface="Arial Rounded MT Bold" panose="020F0704030504030204" pitchFamily="34" charset="0"/>
              </a:rPr>
              <a:t>a</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9900FF"/>
                </a:solidFill>
                <a:effectLst>
                  <a:outerShdw blurRad="38100" dist="38100" dir="2700000" algn="tl">
                    <a:srgbClr val="000000">
                      <a:alpha val="43137"/>
                    </a:srgbClr>
                  </a:outerShdw>
                </a:effectLst>
                <a:latin typeface="Arial Rounded MT Bold" panose="020F0704030504030204" pitchFamily="34" charset="0"/>
              </a:rPr>
              <a:t>c</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00CC99"/>
                </a:solidFill>
                <a:effectLst>
                  <a:outerShdw blurRad="38100" dist="38100" dir="2700000" algn="tl">
                    <a:srgbClr val="000000">
                      <a:alpha val="43137"/>
                    </a:srgbClr>
                  </a:outerShdw>
                </a:effectLst>
                <a:latin typeface="Arial Rounded MT Bold" panose="020F0704030504030204" pitchFamily="34" charset="0"/>
              </a:rPr>
              <a:t>i</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err="1" smtClean="0">
                <a:ln w="12700">
                  <a:noFill/>
                  <a:prstDash val="solid"/>
                </a:ln>
                <a:solidFill>
                  <a:srgbClr val="FF5050"/>
                </a:solidFill>
                <a:effectLst>
                  <a:outerShdw blurRad="38100" dist="38100" dir="2700000" algn="tl">
                    <a:srgbClr val="000000">
                      <a:alpha val="43137"/>
                    </a:srgbClr>
                  </a:outerShdw>
                </a:effectLst>
                <a:latin typeface="Arial Rounded MT Bold" panose="020F0704030504030204" pitchFamily="34" charset="0"/>
              </a:rPr>
              <a:t>ó</a:t>
            </a:r>
            <a:r>
              <a:rPr lang="es-ES" sz="2800" b="1" cap="none" spc="0" dirty="0" smtClean="0">
                <a:ln w="12700">
                  <a:noFill/>
                  <a:prstDash val="solid"/>
                </a:ln>
                <a:effectLst>
                  <a:outerShdw blurRad="38100" dist="38100" dir="2700000" algn="tl">
                    <a:srgbClr val="000000">
                      <a:alpha val="43137"/>
                    </a:srgbClr>
                  </a:outerShdw>
                </a:effectLst>
                <a:latin typeface="Arial Rounded MT Bold" panose="020F0704030504030204" pitchFamily="34" charset="0"/>
              </a:rPr>
              <a:t> </a:t>
            </a:r>
            <a:r>
              <a:rPr lang="es-ES" sz="2800" b="1" cap="none" spc="0" dirty="0" smtClean="0">
                <a:ln w="12700">
                  <a:noFill/>
                  <a:prstDash val="solid"/>
                </a:ln>
                <a:solidFill>
                  <a:srgbClr val="00FFFF"/>
                </a:solidFill>
                <a:effectLst>
                  <a:outerShdw blurRad="38100" dist="38100" dir="2700000" algn="tl">
                    <a:srgbClr val="000000">
                      <a:alpha val="43137"/>
                    </a:srgbClr>
                  </a:outerShdw>
                </a:effectLst>
                <a:latin typeface="Arial Rounded MT Bold" panose="020F0704030504030204" pitchFamily="34" charset="0"/>
              </a:rPr>
              <a:t>n</a:t>
            </a:r>
            <a:endParaRPr lang="es-ES" sz="2800" b="1" cap="none" spc="0" dirty="0">
              <a:ln w="12700">
                <a:noFill/>
                <a:prstDash val="solid"/>
              </a:ln>
              <a:solidFill>
                <a:srgbClr val="00FFFF"/>
              </a:solidFill>
              <a:effectLst>
                <a:outerShdw blurRad="38100" dist="38100" dir="2700000" algn="tl">
                  <a:srgbClr val="000000">
                    <a:alpha val="43137"/>
                  </a:srgbClr>
                </a:outerShdw>
              </a:effectLst>
              <a:latin typeface="Arial Rounded MT Bold" panose="020F0704030504030204"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2641149627"/>
              </p:ext>
            </p:extLst>
          </p:nvPr>
        </p:nvGraphicFramePr>
        <p:xfrm>
          <a:off x="232683" y="523220"/>
          <a:ext cx="6480720" cy="400030"/>
        </p:xfrm>
        <a:graphic>
          <a:graphicData uri="http://schemas.openxmlformats.org/drawingml/2006/table">
            <a:tbl>
              <a:tblPr firstRow="1" bandRow="1">
                <a:tableStyleId>{5C22544A-7EE6-4342-B048-85BDC9FD1C3A}</a:tableStyleId>
              </a:tblPr>
              <a:tblGrid>
                <a:gridCol w="5112568"/>
                <a:gridCol w="1368152"/>
              </a:tblGrid>
              <a:tr h="400030">
                <a:tc>
                  <a:txBody>
                    <a:bodyPr/>
                    <a:lstStyle/>
                    <a:p>
                      <a:r>
                        <a:rPr lang="es-MX" sz="1100" b="0" dirty="0" smtClean="0">
                          <a:solidFill>
                            <a:schemeClr val="tx1"/>
                          </a:solidFill>
                          <a:latin typeface="Century Gothic" panose="020B0502020202020204" pitchFamily="34" charset="0"/>
                        </a:rPr>
                        <a:t>Nombre del alumno(a): </a:t>
                      </a:r>
                      <a:endParaRPr lang="es-MX" sz="1100" b="0" dirty="0">
                        <a:solidFill>
                          <a:schemeClr val="tx1"/>
                        </a:solidFill>
                        <a:latin typeface="Century Gothic" panose="020B0502020202020204" pitchFamily="34" charset="0"/>
                      </a:endParaRPr>
                    </a:p>
                  </a:txBody>
                  <a:tcPr>
                    <a:solidFill>
                      <a:srgbClr val="FFFF99"/>
                    </a:solidFill>
                  </a:tcPr>
                </a:tc>
                <a:tc>
                  <a:txBody>
                    <a:bodyPr/>
                    <a:lstStyle/>
                    <a:p>
                      <a:r>
                        <a:rPr lang="es-MX" sz="1100" b="0" dirty="0" smtClean="0">
                          <a:solidFill>
                            <a:schemeClr val="tx1"/>
                          </a:solidFill>
                          <a:latin typeface="Century Gothic" panose="020B0502020202020204" pitchFamily="34" charset="0"/>
                        </a:rPr>
                        <a:t>Grado:</a:t>
                      </a:r>
                      <a:r>
                        <a:rPr lang="es-MX" sz="1100" b="0" baseline="0" dirty="0" smtClean="0">
                          <a:solidFill>
                            <a:schemeClr val="tx1"/>
                          </a:solidFill>
                          <a:latin typeface="Century Gothic" panose="020B0502020202020204" pitchFamily="34" charset="0"/>
                        </a:rPr>
                        <a:t> 1 y 2 A</a:t>
                      </a:r>
                      <a:endParaRPr lang="es-MX" sz="1100" b="0" dirty="0">
                        <a:solidFill>
                          <a:schemeClr val="tx1"/>
                        </a:solidFill>
                        <a:latin typeface="Century Gothic" panose="020B0502020202020204" pitchFamily="34" charset="0"/>
                      </a:endParaRPr>
                    </a:p>
                  </a:txBody>
                  <a:tcPr>
                    <a:solidFill>
                      <a:srgbClr val="FFFF99"/>
                    </a:solidFill>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1913004517"/>
              </p:ext>
            </p:extLst>
          </p:nvPr>
        </p:nvGraphicFramePr>
        <p:xfrm>
          <a:off x="246665" y="971600"/>
          <a:ext cx="6452756" cy="1029712"/>
        </p:xfrm>
        <a:graphic>
          <a:graphicData uri="http://schemas.openxmlformats.org/drawingml/2006/table">
            <a:tbl>
              <a:tblPr firstRow="1" bandRow="1">
                <a:tableStyleId>{5C22544A-7EE6-4342-B048-85BDC9FD1C3A}</a:tableStyleId>
              </a:tblPr>
              <a:tblGrid>
                <a:gridCol w="3284404"/>
                <a:gridCol w="3168352"/>
              </a:tblGrid>
              <a:tr h="288032">
                <a:tc gridSpan="2">
                  <a:txBody>
                    <a:bodyPr/>
                    <a:lstStyle/>
                    <a:p>
                      <a:pPr algn="ctr"/>
                      <a:r>
                        <a:rPr lang="es-MX" sz="1050" b="0" dirty="0" smtClean="0">
                          <a:solidFill>
                            <a:schemeClr val="tx1"/>
                          </a:solidFill>
                          <a:latin typeface="Century Gothic" panose="020B0502020202020204" pitchFamily="34" charset="0"/>
                        </a:rPr>
                        <a:t>Campos</a:t>
                      </a:r>
                      <a:r>
                        <a:rPr lang="es-MX" sz="1050" b="0" baseline="0" dirty="0" smtClean="0">
                          <a:solidFill>
                            <a:schemeClr val="tx1"/>
                          </a:solidFill>
                          <a:latin typeface="Century Gothic" panose="020B0502020202020204" pitchFamily="34" charset="0"/>
                        </a:rPr>
                        <a:t> Formativos a evaluar:</a:t>
                      </a:r>
                      <a:endParaRPr lang="es-MX" sz="1050" b="0" dirty="0">
                        <a:solidFill>
                          <a:schemeClr val="tx1"/>
                        </a:solidFill>
                        <a:latin typeface="Century Gothic" panose="020B0502020202020204" pitchFamily="34" charset="0"/>
                      </a:endParaRPr>
                    </a:p>
                  </a:txBody>
                  <a:tcPr>
                    <a:solidFill>
                      <a:srgbClr val="66CCFF"/>
                    </a:solidFill>
                  </a:tcPr>
                </a:tc>
                <a:tc hMerge="1">
                  <a:txBody>
                    <a:bodyPr/>
                    <a:lstStyle/>
                    <a:p>
                      <a:endParaRPr lang="es-MX" dirty="0"/>
                    </a:p>
                  </a:txBody>
                  <a:tcPr/>
                </a:tc>
              </a:tr>
              <a:tr h="370840">
                <a:tc>
                  <a:txBody>
                    <a:bodyPr/>
                    <a:lstStyle/>
                    <a:p>
                      <a:pPr algn="ctr"/>
                      <a:r>
                        <a:rPr lang="es-MX" sz="1050" dirty="0" smtClean="0">
                          <a:latin typeface="Century Gothic" panose="020B0502020202020204" pitchFamily="34" charset="0"/>
                        </a:rPr>
                        <a:t>Lenguajes</a:t>
                      </a:r>
                      <a:endParaRPr lang="es-MX" sz="1050" dirty="0">
                        <a:latin typeface="Century Gothic" panose="020B0502020202020204" pitchFamily="34" charset="0"/>
                      </a:endParaRPr>
                    </a:p>
                  </a:txBody>
                  <a:tcPr>
                    <a:solidFill>
                      <a:srgbClr val="CCECFF"/>
                    </a:solidFill>
                  </a:tcPr>
                </a:tc>
                <a:tc>
                  <a:txBody>
                    <a:bodyPr/>
                    <a:lstStyle/>
                    <a:p>
                      <a:pPr algn="ctr"/>
                      <a:r>
                        <a:rPr lang="es-MX" sz="1050" dirty="0" smtClean="0">
                          <a:latin typeface="Century Gothic" panose="020B0502020202020204" pitchFamily="34" charset="0"/>
                        </a:rPr>
                        <a:t>Saberes y pensamiento científico </a:t>
                      </a:r>
                      <a:endParaRPr lang="es-MX" sz="1050" dirty="0">
                        <a:latin typeface="Century Gothic" panose="020B0502020202020204" pitchFamily="34" charset="0"/>
                      </a:endParaRPr>
                    </a:p>
                  </a:txBody>
                  <a:tcPr>
                    <a:solidFill>
                      <a:srgbClr val="CCECFF"/>
                    </a:solidFill>
                  </a:tcPr>
                </a:tc>
              </a:tr>
              <a:tr h="370840">
                <a:tc>
                  <a:txBody>
                    <a:bodyPr/>
                    <a:lstStyle/>
                    <a:p>
                      <a:pPr algn="ctr"/>
                      <a:r>
                        <a:rPr lang="es-MX" sz="1050" dirty="0" smtClean="0">
                          <a:latin typeface="Century Gothic" panose="020B0502020202020204" pitchFamily="34" charset="0"/>
                        </a:rPr>
                        <a:t>Ética, Naturaleza y Sociedades</a:t>
                      </a:r>
                      <a:endParaRPr lang="es-MX" sz="1050" dirty="0">
                        <a:latin typeface="Century Gothic" panose="020B0502020202020204" pitchFamily="34" charset="0"/>
                      </a:endParaRPr>
                    </a:p>
                  </a:txBody>
                  <a:tcPr>
                    <a:solidFill>
                      <a:srgbClr val="99CCFF"/>
                    </a:solidFill>
                  </a:tcPr>
                </a:tc>
                <a:tc>
                  <a:txBody>
                    <a:bodyPr/>
                    <a:lstStyle/>
                    <a:p>
                      <a:pPr algn="ctr"/>
                      <a:r>
                        <a:rPr lang="es-MX" sz="1050" dirty="0" smtClean="0">
                          <a:latin typeface="Century Gothic" panose="020B0502020202020204" pitchFamily="34" charset="0"/>
                        </a:rPr>
                        <a:t>De lo Humano</a:t>
                      </a:r>
                      <a:r>
                        <a:rPr lang="es-MX" sz="1050" baseline="0" dirty="0" smtClean="0">
                          <a:latin typeface="Century Gothic" panose="020B0502020202020204" pitchFamily="34" charset="0"/>
                        </a:rPr>
                        <a:t> y lo Comunitario</a:t>
                      </a:r>
                      <a:endParaRPr lang="es-MX" sz="1050" dirty="0">
                        <a:latin typeface="Century Gothic" panose="020B0502020202020204" pitchFamily="34" charset="0"/>
                      </a:endParaRPr>
                    </a:p>
                  </a:txBody>
                  <a:tcPr>
                    <a:solidFill>
                      <a:srgbClr val="99CCFF"/>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2322829192"/>
              </p:ext>
            </p:extLst>
          </p:nvPr>
        </p:nvGraphicFramePr>
        <p:xfrm>
          <a:off x="9492" y="2051720"/>
          <a:ext cx="6803884" cy="3384376"/>
        </p:xfrm>
        <a:graphic>
          <a:graphicData uri="http://schemas.openxmlformats.org/drawingml/2006/table">
            <a:tbl>
              <a:tblPr firstRow="1" bandRow="1">
                <a:tableStyleId>{5C22544A-7EE6-4342-B048-85BDC9FD1C3A}</a:tableStyleId>
              </a:tblPr>
              <a:tblGrid>
                <a:gridCol w="4067580"/>
                <a:gridCol w="2736304"/>
              </a:tblGrid>
              <a:tr h="288032">
                <a:tc gridSpan="2">
                  <a:txBody>
                    <a:bodyPr/>
                    <a:lstStyle/>
                    <a:p>
                      <a:pPr algn="ctr"/>
                      <a:r>
                        <a:rPr lang="es-MX" sz="1200" b="0" dirty="0" smtClean="0">
                          <a:solidFill>
                            <a:schemeClr val="tx1"/>
                          </a:solidFill>
                          <a:latin typeface="Century Gothic" panose="020B0502020202020204" pitchFamily="34" charset="0"/>
                        </a:rPr>
                        <a:t>Ética</a:t>
                      </a:r>
                      <a:r>
                        <a:rPr lang="es-MX" sz="1200" b="0" baseline="0" dirty="0" smtClean="0">
                          <a:solidFill>
                            <a:schemeClr val="tx1"/>
                          </a:solidFill>
                          <a:latin typeface="Century Gothic" panose="020B0502020202020204" pitchFamily="34" charset="0"/>
                        </a:rPr>
                        <a:t>, Naturaleza y Sociedades</a:t>
                      </a:r>
                      <a:endParaRPr lang="es-MX"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33"/>
                    </a:solidFill>
                  </a:tcPr>
                </a:tc>
                <a:tc hMerge="1">
                  <a:txBody>
                    <a:bodyPr/>
                    <a:lstStyle/>
                    <a:p>
                      <a:endParaRPr lang="es-MX" dirty="0"/>
                    </a:p>
                  </a:txBody>
                  <a:tcPr/>
                </a:tc>
              </a:tr>
              <a:tr h="3096344">
                <a:tc>
                  <a:txBody>
                    <a:bodyPr/>
                    <a:lstStyle/>
                    <a:p>
                      <a:pPr algn="ctr"/>
                      <a:r>
                        <a:rPr lang="es-MX" sz="1050" dirty="0" smtClean="0">
                          <a:latin typeface="Century Gothic" panose="020B0502020202020204" pitchFamily="34" charset="0"/>
                        </a:rPr>
                        <a:t>¿Qué logre?</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050" dirty="0" smtClean="0">
                          <a:latin typeface="Century Gothic" panose="020B0502020202020204" pitchFamily="34" charset="0"/>
                        </a:rPr>
                        <a:t>Recomendaciones</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203154501"/>
              </p:ext>
            </p:extLst>
          </p:nvPr>
        </p:nvGraphicFramePr>
        <p:xfrm>
          <a:off x="-23664" y="5436096"/>
          <a:ext cx="6858000" cy="3672408"/>
        </p:xfrm>
        <a:graphic>
          <a:graphicData uri="http://schemas.openxmlformats.org/drawingml/2006/table">
            <a:tbl>
              <a:tblPr firstRow="1" bandRow="1">
                <a:tableStyleId>{5C22544A-7EE6-4342-B048-85BDC9FD1C3A}</a:tableStyleId>
              </a:tblPr>
              <a:tblGrid>
                <a:gridCol w="4176254"/>
                <a:gridCol w="2681746"/>
              </a:tblGrid>
              <a:tr h="223023">
                <a:tc gridSpan="2">
                  <a:txBody>
                    <a:bodyPr/>
                    <a:lstStyle/>
                    <a:p>
                      <a:pPr algn="ctr"/>
                      <a:r>
                        <a:rPr lang="es-MX" sz="1200" b="0" dirty="0" smtClean="0">
                          <a:solidFill>
                            <a:schemeClr val="tx1"/>
                          </a:solidFill>
                          <a:latin typeface="Century Gothic" panose="020B0502020202020204" pitchFamily="34" charset="0"/>
                        </a:rPr>
                        <a:t>Lenguajes</a:t>
                      </a:r>
                      <a:r>
                        <a:rPr lang="es-MX" sz="1200" b="0" baseline="0" dirty="0" smtClean="0">
                          <a:solidFill>
                            <a:schemeClr val="tx1"/>
                          </a:solidFill>
                          <a:latin typeface="Century Gothic" panose="020B0502020202020204" pitchFamily="34" charset="0"/>
                        </a:rPr>
                        <a:t> </a:t>
                      </a:r>
                      <a:endParaRPr lang="es-MX"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hMerge="1">
                  <a:txBody>
                    <a:bodyPr/>
                    <a:lstStyle/>
                    <a:p>
                      <a:endParaRPr lang="es-MX" dirty="0"/>
                    </a:p>
                  </a:txBody>
                  <a:tcPr/>
                </a:tc>
              </a:tr>
              <a:tr h="3398088">
                <a:tc>
                  <a:txBody>
                    <a:bodyPr/>
                    <a:lstStyle/>
                    <a:p>
                      <a:pPr algn="ctr"/>
                      <a:r>
                        <a:rPr lang="es-MX" sz="1050" dirty="0" smtClean="0">
                          <a:latin typeface="Century Gothic" panose="020B0502020202020204" pitchFamily="34" charset="0"/>
                        </a:rPr>
                        <a:t>¿Qué logre?</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050" dirty="0" smtClean="0">
                          <a:latin typeface="Century Gothic" panose="020B0502020202020204" pitchFamily="34" charset="0"/>
                        </a:rPr>
                        <a:t>Recomendaciones</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0766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2183098206"/>
              </p:ext>
            </p:extLst>
          </p:nvPr>
        </p:nvGraphicFramePr>
        <p:xfrm>
          <a:off x="0" y="32420"/>
          <a:ext cx="6803884" cy="4251548"/>
        </p:xfrm>
        <a:graphic>
          <a:graphicData uri="http://schemas.openxmlformats.org/drawingml/2006/table">
            <a:tbl>
              <a:tblPr firstRow="1" bandRow="1">
                <a:tableStyleId>{5C22544A-7EE6-4342-B048-85BDC9FD1C3A}</a:tableStyleId>
              </a:tblPr>
              <a:tblGrid>
                <a:gridCol w="4149080"/>
                <a:gridCol w="2654804"/>
              </a:tblGrid>
              <a:tr h="288032">
                <a:tc gridSpan="2">
                  <a:txBody>
                    <a:bodyPr/>
                    <a:lstStyle/>
                    <a:p>
                      <a:pPr algn="ctr"/>
                      <a:r>
                        <a:rPr lang="es-MX" sz="1200" b="0" dirty="0" smtClean="0">
                          <a:solidFill>
                            <a:schemeClr val="tx1"/>
                          </a:solidFill>
                          <a:latin typeface="Century Gothic" panose="020B0502020202020204" pitchFamily="34" charset="0"/>
                        </a:rPr>
                        <a:t>De</a:t>
                      </a:r>
                      <a:r>
                        <a:rPr lang="es-MX" sz="1200" b="0" baseline="0" dirty="0" smtClean="0">
                          <a:solidFill>
                            <a:schemeClr val="tx1"/>
                          </a:solidFill>
                          <a:latin typeface="Century Gothic" panose="020B0502020202020204" pitchFamily="34" charset="0"/>
                        </a:rPr>
                        <a:t> lo Humano y lo Comunitario</a:t>
                      </a:r>
                      <a:endParaRPr lang="es-MX"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hMerge="1">
                  <a:txBody>
                    <a:bodyPr/>
                    <a:lstStyle/>
                    <a:p>
                      <a:endParaRPr lang="es-MX" dirty="0"/>
                    </a:p>
                  </a:txBody>
                  <a:tcPr/>
                </a:tc>
              </a:tr>
              <a:tr h="3963516">
                <a:tc>
                  <a:txBody>
                    <a:bodyPr/>
                    <a:lstStyle/>
                    <a:p>
                      <a:pPr algn="ctr"/>
                      <a:r>
                        <a:rPr lang="es-MX" sz="1050" dirty="0" smtClean="0">
                          <a:latin typeface="Century Gothic" panose="020B0502020202020204" pitchFamily="34" charset="0"/>
                        </a:rPr>
                        <a:t>¿Qué logre?</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050" dirty="0" smtClean="0">
                          <a:latin typeface="Century Gothic" panose="020B0502020202020204" pitchFamily="34" charset="0"/>
                        </a:rPr>
                        <a:t>Recomendaciones</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3489076620"/>
              </p:ext>
            </p:extLst>
          </p:nvPr>
        </p:nvGraphicFramePr>
        <p:xfrm>
          <a:off x="-29344" y="4336658"/>
          <a:ext cx="6887344" cy="4771846"/>
        </p:xfrm>
        <a:graphic>
          <a:graphicData uri="http://schemas.openxmlformats.org/drawingml/2006/table">
            <a:tbl>
              <a:tblPr firstRow="1" bandRow="1">
                <a:tableStyleId>{5C22544A-7EE6-4342-B048-85BDC9FD1C3A}</a:tableStyleId>
              </a:tblPr>
              <a:tblGrid>
                <a:gridCol w="4194123"/>
                <a:gridCol w="2693221"/>
              </a:tblGrid>
              <a:tr h="255002">
                <a:tc gridSpan="2">
                  <a:txBody>
                    <a:bodyPr/>
                    <a:lstStyle/>
                    <a:p>
                      <a:pPr algn="ctr"/>
                      <a:r>
                        <a:rPr lang="es-MX" sz="1200" b="0" dirty="0" smtClean="0">
                          <a:solidFill>
                            <a:schemeClr val="tx1"/>
                          </a:solidFill>
                          <a:latin typeface="Century Gothic" panose="020B0502020202020204" pitchFamily="34" charset="0"/>
                        </a:rPr>
                        <a:t>Saberes</a:t>
                      </a:r>
                      <a:r>
                        <a:rPr lang="es-MX" sz="1200" b="0" baseline="0" dirty="0" smtClean="0">
                          <a:solidFill>
                            <a:schemeClr val="tx1"/>
                          </a:solidFill>
                          <a:latin typeface="Century Gothic" panose="020B0502020202020204" pitchFamily="34" charset="0"/>
                        </a:rPr>
                        <a:t> y Pensamiento Científico </a:t>
                      </a:r>
                      <a:endParaRPr lang="es-MX"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FF"/>
                    </a:solidFill>
                  </a:tcPr>
                </a:tc>
                <a:tc hMerge="1">
                  <a:txBody>
                    <a:bodyPr/>
                    <a:lstStyle/>
                    <a:p>
                      <a:endParaRPr lang="es-MX" dirty="0"/>
                    </a:p>
                  </a:txBody>
                  <a:tcPr/>
                </a:tc>
              </a:tr>
              <a:tr h="4497526">
                <a:tc>
                  <a:txBody>
                    <a:bodyPr/>
                    <a:lstStyle/>
                    <a:p>
                      <a:pPr algn="ctr"/>
                      <a:r>
                        <a:rPr lang="es-MX" sz="1050" dirty="0" smtClean="0">
                          <a:latin typeface="Century Gothic" panose="020B0502020202020204" pitchFamily="34" charset="0"/>
                        </a:rPr>
                        <a:t>¿Qué logre?</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050" dirty="0" smtClean="0">
                          <a:latin typeface="Century Gothic" panose="020B0502020202020204" pitchFamily="34" charset="0"/>
                        </a:rPr>
                        <a:t>Recomendaciones</a:t>
                      </a:r>
                      <a:endParaRPr lang="es-MX" sz="105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6250939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2004</TotalTime>
  <Words>1838</Words>
  <Application>Microsoft Office PowerPoint</Application>
  <PresentationFormat>Presentación en pantalla (4:3)</PresentationFormat>
  <Paragraphs>305</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Jesus Lara Lince</dc:creator>
  <cp:lastModifiedBy>Jesus Lara Lince</cp:lastModifiedBy>
  <cp:revision>42</cp:revision>
  <dcterms:created xsi:type="dcterms:W3CDTF">2024-06-01T17:47:30Z</dcterms:created>
  <dcterms:modified xsi:type="dcterms:W3CDTF">2024-06-03T03:12:04Z</dcterms:modified>
</cp:coreProperties>
</file>