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65" r:id="rId3"/>
    <p:sldId id="266" r:id="rId4"/>
    <p:sldId id="267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ED3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716" y="-1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GUADALUPE VALDES JIMENEZ" userId="9aea1fb3-f3cb-4453-813a-b366ca9f4f7e" providerId="ADAL" clId="{D83E080E-7B99-4767-B6F3-B3E35492E400}"/>
    <pc:docChg chg="undo custSel addSld modSld">
      <pc:chgData name="MARIANA GUADALUPE VALDES JIMENEZ" userId="9aea1fb3-f3cb-4453-813a-b366ca9f4f7e" providerId="ADAL" clId="{D83E080E-7B99-4767-B6F3-B3E35492E400}" dt="2024-06-04T03:17:02.831" v="5579" actId="20577"/>
      <pc:docMkLst>
        <pc:docMk/>
      </pc:docMkLst>
      <pc:sldChg chg="modSp mod">
        <pc:chgData name="MARIANA GUADALUPE VALDES JIMENEZ" userId="9aea1fb3-f3cb-4453-813a-b366ca9f4f7e" providerId="ADAL" clId="{D83E080E-7B99-4767-B6F3-B3E35492E400}" dt="2024-06-04T03:17:02.831" v="5579" actId="20577"/>
        <pc:sldMkLst>
          <pc:docMk/>
          <pc:sldMk cId="1653645122" sldId="265"/>
        </pc:sldMkLst>
        <pc:graphicFrameChg chg="mod modGraphic">
          <ac:chgData name="MARIANA GUADALUPE VALDES JIMENEZ" userId="9aea1fb3-f3cb-4453-813a-b366ca9f4f7e" providerId="ADAL" clId="{D83E080E-7B99-4767-B6F3-B3E35492E400}" dt="2024-06-04T03:17:02.831" v="5579" actId="20577"/>
          <ac:graphicFrameMkLst>
            <pc:docMk/>
            <pc:sldMk cId="1653645122" sldId="265"/>
            <ac:graphicFrameMk id="2" creationId="{C704303F-055C-84FE-3DBA-0A15AA0AB4A7}"/>
          </ac:graphicFrameMkLst>
        </pc:graphicFrameChg>
      </pc:sldChg>
      <pc:sldChg chg="addSp modSp new mod">
        <pc:chgData name="MARIANA GUADALUPE VALDES JIMENEZ" userId="9aea1fb3-f3cb-4453-813a-b366ca9f4f7e" providerId="ADAL" clId="{D83E080E-7B99-4767-B6F3-B3E35492E400}" dt="2024-06-04T03:12:49.254" v="5480" actId="21"/>
        <pc:sldMkLst>
          <pc:docMk/>
          <pc:sldMk cId="738765254" sldId="266"/>
        </pc:sldMkLst>
        <pc:graphicFrameChg chg="add mod modGraphic">
          <ac:chgData name="MARIANA GUADALUPE VALDES JIMENEZ" userId="9aea1fb3-f3cb-4453-813a-b366ca9f4f7e" providerId="ADAL" clId="{D83E080E-7B99-4767-B6F3-B3E35492E400}" dt="2024-06-04T03:12:49.254" v="5480" actId="21"/>
          <ac:graphicFrameMkLst>
            <pc:docMk/>
            <pc:sldMk cId="738765254" sldId="266"/>
            <ac:graphicFrameMk id="2" creationId="{684B228D-CA63-1C1F-0D06-F4FC68D65559}"/>
          </ac:graphicFrameMkLst>
        </pc:graphicFrameChg>
      </pc:sldChg>
      <pc:sldChg chg="addSp delSp modSp add mod">
        <pc:chgData name="MARIANA GUADALUPE VALDES JIMENEZ" userId="9aea1fb3-f3cb-4453-813a-b366ca9f4f7e" providerId="ADAL" clId="{D83E080E-7B99-4767-B6F3-B3E35492E400}" dt="2024-06-04T03:15:07.052" v="5537" actId="20577"/>
        <pc:sldMkLst>
          <pc:docMk/>
          <pc:sldMk cId="2747290093" sldId="267"/>
        </pc:sldMkLst>
        <pc:spChg chg="mod">
          <ac:chgData name="MARIANA GUADALUPE VALDES JIMENEZ" userId="9aea1fb3-f3cb-4453-813a-b366ca9f4f7e" providerId="ADAL" clId="{D83E080E-7B99-4767-B6F3-B3E35492E400}" dt="2024-06-04T03:13:31.538" v="5484"/>
          <ac:spMkLst>
            <pc:docMk/>
            <pc:sldMk cId="2747290093" sldId="267"/>
            <ac:spMk id="7" creationId="{4249E5A1-9C17-9659-BBAF-5228D9F2D8E2}"/>
          </ac:spMkLst>
        </pc:spChg>
        <pc:spChg chg="mod">
          <ac:chgData name="MARIANA GUADALUPE VALDES JIMENEZ" userId="9aea1fb3-f3cb-4453-813a-b366ca9f4f7e" providerId="ADAL" clId="{D83E080E-7B99-4767-B6F3-B3E35492E400}" dt="2024-06-04T03:13:31.538" v="5484"/>
          <ac:spMkLst>
            <pc:docMk/>
            <pc:sldMk cId="2747290093" sldId="267"/>
            <ac:spMk id="9" creationId="{8665B18F-48BA-61A5-C4E7-748A13A39B12}"/>
          </ac:spMkLst>
        </pc:spChg>
        <pc:spChg chg="mod">
          <ac:chgData name="MARIANA GUADALUPE VALDES JIMENEZ" userId="9aea1fb3-f3cb-4453-813a-b366ca9f4f7e" providerId="ADAL" clId="{D83E080E-7B99-4767-B6F3-B3E35492E400}" dt="2024-06-04T03:13:31.538" v="5484"/>
          <ac:spMkLst>
            <pc:docMk/>
            <pc:sldMk cId="2747290093" sldId="267"/>
            <ac:spMk id="11" creationId="{183E12F5-31D9-E076-FF22-73CF9A141908}"/>
          </ac:spMkLst>
        </pc:spChg>
        <pc:grpChg chg="add mod">
          <ac:chgData name="MARIANA GUADALUPE VALDES JIMENEZ" userId="9aea1fb3-f3cb-4453-813a-b366ca9f4f7e" providerId="ADAL" clId="{D83E080E-7B99-4767-B6F3-B3E35492E400}" dt="2024-06-04T03:13:48.764" v="5487" actId="1076"/>
          <ac:grpSpMkLst>
            <pc:docMk/>
            <pc:sldMk cId="2747290093" sldId="267"/>
            <ac:grpSpMk id="5" creationId="{8299E074-872B-ADDC-C2C1-0DCB3346CFF4}"/>
          </ac:grpSpMkLst>
        </pc:grpChg>
        <pc:graphicFrameChg chg="mod modGraphic">
          <ac:chgData name="MARIANA GUADALUPE VALDES JIMENEZ" userId="9aea1fb3-f3cb-4453-813a-b366ca9f4f7e" providerId="ADAL" clId="{D83E080E-7B99-4767-B6F3-B3E35492E400}" dt="2024-06-04T03:15:07.052" v="5537" actId="20577"/>
          <ac:graphicFrameMkLst>
            <pc:docMk/>
            <pc:sldMk cId="2747290093" sldId="267"/>
            <ac:graphicFrameMk id="2" creationId="{684B228D-CA63-1C1F-0D06-F4FC68D65559}"/>
          </ac:graphicFrameMkLst>
        </pc:graphicFrameChg>
        <pc:picChg chg="add del">
          <ac:chgData name="MARIANA GUADALUPE VALDES JIMENEZ" userId="9aea1fb3-f3cb-4453-813a-b366ca9f4f7e" providerId="ADAL" clId="{D83E080E-7B99-4767-B6F3-B3E35492E400}" dt="2024-06-04T02:57:49.009" v="3795" actId="22"/>
          <ac:picMkLst>
            <pc:docMk/>
            <pc:sldMk cId="2747290093" sldId="267"/>
            <ac:picMk id="4" creationId="{FB34D0F3-D05D-70AA-781A-C88508411610}"/>
          </ac:picMkLst>
        </pc:picChg>
        <pc:cxnChg chg="mod">
          <ac:chgData name="MARIANA GUADALUPE VALDES JIMENEZ" userId="9aea1fb3-f3cb-4453-813a-b366ca9f4f7e" providerId="ADAL" clId="{D83E080E-7B99-4767-B6F3-B3E35492E400}" dt="2024-06-04T03:13:31.538" v="5484"/>
          <ac:cxnSpMkLst>
            <pc:docMk/>
            <pc:sldMk cId="2747290093" sldId="267"/>
            <ac:cxnSpMk id="6" creationId="{FE192E32-26F0-250A-4C9A-6CFBF7570592}"/>
          </ac:cxnSpMkLst>
        </pc:cxnChg>
        <pc:cxnChg chg="mod">
          <ac:chgData name="MARIANA GUADALUPE VALDES JIMENEZ" userId="9aea1fb3-f3cb-4453-813a-b366ca9f4f7e" providerId="ADAL" clId="{D83E080E-7B99-4767-B6F3-B3E35492E400}" dt="2024-06-04T03:13:31.538" v="5484"/>
          <ac:cxnSpMkLst>
            <pc:docMk/>
            <pc:sldMk cId="2747290093" sldId="267"/>
            <ac:cxnSpMk id="8" creationId="{B1851913-1DAE-5903-4E72-656414B5C6A7}"/>
          </ac:cxnSpMkLst>
        </pc:cxnChg>
        <pc:cxnChg chg="mod">
          <ac:chgData name="MARIANA GUADALUPE VALDES JIMENEZ" userId="9aea1fb3-f3cb-4453-813a-b366ca9f4f7e" providerId="ADAL" clId="{D83E080E-7B99-4767-B6F3-B3E35492E400}" dt="2024-06-04T03:13:31.538" v="5484"/>
          <ac:cxnSpMkLst>
            <pc:docMk/>
            <pc:sldMk cId="2747290093" sldId="267"/>
            <ac:cxnSpMk id="10" creationId="{B28EF124-D695-21D3-B135-7CF94DF97BA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2BC54-D887-48E3-B015-49DE14A3FE86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F2E0C-BD08-4865-A947-12EA6543D1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5067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AE86F-D507-4D38-AD0E-8C9F6622C157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1525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74E-ACC3-4A81-9500-72DD95C14ACC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B368-143E-4664-BCA3-D4FE297647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74E-ACC3-4A81-9500-72DD95C14ACC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B368-143E-4664-BCA3-D4FE297647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4505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74E-ACC3-4A81-9500-72DD95C14ACC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B368-143E-4664-BCA3-D4FE297647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71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74E-ACC3-4A81-9500-72DD95C14ACC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B368-143E-4664-BCA3-D4FE297647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1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74E-ACC3-4A81-9500-72DD95C14ACC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B368-143E-4664-BCA3-D4FE297647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037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74E-ACC3-4A81-9500-72DD95C14ACC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B368-143E-4664-BCA3-D4FE297647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086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74E-ACC3-4A81-9500-72DD95C14ACC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B368-143E-4664-BCA3-D4FE297647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96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74E-ACC3-4A81-9500-72DD95C14ACC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B368-143E-4664-BCA3-D4FE297647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96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74E-ACC3-4A81-9500-72DD95C14ACC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B368-143E-4664-BCA3-D4FE297647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810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74E-ACC3-4A81-9500-72DD95C14ACC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B368-143E-4664-BCA3-D4FE297647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98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74E-ACC3-4A81-9500-72DD95C14ACC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B368-143E-4664-BCA3-D4FE297647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364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EB374E-ACC3-4A81-9500-72DD95C14ACC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94B368-143E-4664-BCA3-D4FE297647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727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BF567F48-3A17-2EB1-50C7-0F4B9934D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1609853"/>
            <a:ext cx="6677025" cy="7247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s-MX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PRESCOLAR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Octavo semestre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2024 - 2025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estudiante normalista: 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Mariana Guadalupe Valdés Jiménez 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mero de lista del alumno(a):  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        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Grado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4°    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Sección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Instituci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pr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ctica: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Jard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Ni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Elía Emma Badillo Mendoza   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Clave del Jard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Ni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05EJN0161N 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 Escolar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108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en el que realiza la práctica: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3°      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Sección: 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  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profesor(a) titular: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Itzel Hernández    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de ni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27         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mero de ni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os: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Número de ni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as: 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Período de práctica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29 de enero al 14 de junio de 2024</a:t>
            </a:r>
          </a:p>
          <a:p>
            <a:pPr marL="0" marR="0" lvl="0" indent="0" algn="l" defTabSz="457200" rtl="0" eaLnBrk="0" fontAlgn="base" latinLnBrk="0" hangingPunc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2378075" algn="l"/>
              </a:tabLst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de aplicación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Martes 04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s-MX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juni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al Viernes </a:t>
            </a:r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07 de junio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endParaRPr kumimoji="0" lang="es-MX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829CDC1-0589-F5D8-9548-DCB7AB83A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6676" y="581249"/>
            <a:ext cx="1365622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794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704303F-055C-84FE-3DBA-0A15AA0AB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995895"/>
              </p:ext>
            </p:extLst>
          </p:nvPr>
        </p:nvGraphicFramePr>
        <p:xfrm>
          <a:off x="206039" y="91655"/>
          <a:ext cx="6510714" cy="8598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316">
                  <a:extLst>
                    <a:ext uri="{9D8B030D-6E8A-4147-A177-3AD203B41FA5}">
                      <a16:colId xmlns:a16="http://schemas.microsoft.com/office/drawing/2014/main" val="17564338"/>
                    </a:ext>
                  </a:extLst>
                </a:gridCol>
                <a:gridCol w="641107">
                  <a:extLst>
                    <a:ext uri="{9D8B030D-6E8A-4147-A177-3AD203B41FA5}">
                      <a16:colId xmlns:a16="http://schemas.microsoft.com/office/drawing/2014/main" val="2867128034"/>
                    </a:ext>
                  </a:extLst>
                </a:gridCol>
                <a:gridCol w="357275">
                  <a:extLst>
                    <a:ext uri="{9D8B030D-6E8A-4147-A177-3AD203B41FA5}">
                      <a16:colId xmlns:a16="http://schemas.microsoft.com/office/drawing/2014/main" val="3635550419"/>
                    </a:ext>
                  </a:extLst>
                </a:gridCol>
                <a:gridCol w="129160">
                  <a:extLst>
                    <a:ext uri="{9D8B030D-6E8A-4147-A177-3AD203B41FA5}">
                      <a16:colId xmlns:a16="http://schemas.microsoft.com/office/drawing/2014/main" val="3501146409"/>
                    </a:ext>
                  </a:extLst>
                </a:gridCol>
                <a:gridCol w="295119">
                  <a:extLst>
                    <a:ext uri="{9D8B030D-6E8A-4147-A177-3AD203B41FA5}">
                      <a16:colId xmlns:a16="http://schemas.microsoft.com/office/drawing/2014/main" val="4285359118"/>
                    </a:ext>
                  </a:extLst>
                </a:gridCol>
                <a:gridCol w="774368">
                  <a:extLst>
                    <a:ext uri="{9D8B030D-6E8A-4147-A177-3AD203B41FA5}">
                      <a16:colId xmlns:a16="http://schemas.microsoft.com/office/drawing/2014/main" val="3770228436"/>
                    </a:ext>
                  </a:extLst>
                </a:gridCol>
                <a:gridCol w="756772">
                  <a:extLst>
                    <a:ext uri="{9D8B030D-6E8A-4147-A177-3AD203B41FA5}">
                      <a16:colId xmlns:a16="http://schemas.microsoft.com/office/drawing/2014/main" val="756278167"/>
                    </a:ext>
                  </a:extLst>
                </a:gridCol>
                <a:gridCol w="225110">
                  <a:extLst>
                    <a:ext uri="{9D8B030D-6E8A-4147-A177-3AD203B41FA5}">
                      <a16:colId xmlns:a16="http://schemas.microsoft.com/office/drawing/2014/main" val="2025254369"/>
                    </a:ext>
                  </a:extLst>
                </a:gridCol>
                <a:gridCol w="412728">
                  <a:extLst>
                    <a:ext uri="{9D8B030D-6E8A-4147-A177-3AD203B41FA5}">
                      <a16:colId xmlns:a16="http://schemas.microsoft.com/office/drawing/2014/main" val="331186266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4209371961"/>
                    </a:ext>
                  </a:extLst>
                </a:gridCol>
                <a:gridCol w="222658">
                  <a:extLst>
                    <a:ext uri="{9D8B030D-6E8A-4147-A177-3AD203B41FA5}">
                      <a16:colId xmlns:a16="http://schemas.microsoft.com/office/drawing/2014/main" val="2203643081"/>
                    </a:ext>
                  </a:extLst>
                </a:gridCol>
                <a:gridCol w="755051">
                  <a:extLst>
                    <a:ext uri="{9D8B030D-6E8A-4147-A177-3AD203B41FA5}">
                      <a16:colId xmlns:a16="http://schemas.microsoft.com/office/drawing/2014/main" val="3508950252"/>
                    </a:ext>
                  </a:extLst>
                </a:gridCol>
                <a:gridCol w="161579">
                  <a:extLst>
                    <a:ext uri="{9D8B030D-6E8A-4147-A177-3AD203B41FA5}">
                      <a16:colId xmlns:a16="http://schemas.microsoft.com/office/drawing/2014/main" val="2679712230"/>
                    </a:ext>
                  </a:extLst>
                </a:gridCol>
                <a:gridCol w="916631">
                  <a:extLst>
                    <a:ext uri="{9D8B030D-6E8A-4147-A177-3AD203B41FA5}">
                      <a16:colId xmlns:a16="http://schemas.microsoft.com/office/drawing/2014/main" val="2205656019"/>
                    </a:ext>
                  </a:extLst>
                </a:gridCol>
              </a:tblGrid>
              <a:tr h="250738">
                <a:tc gridSpan="3">
                  <a:txBody>
                    <a:bodyPr/>
                    <a:lstStyle/>
                    <a:p>
                      <a:r>
                        <a:rPr lang="es-MX" sz="1000" b="1" dirty="0">
                          <a:latin typeface="+mn-lt"/>
                        </a:rPr>
                        <a:t>Jardín de Niños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 sz="10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lang="it-IT" sz="1000" dirty="0">
                          <a:latin typeface="+mn-lt"/>
                        </a:rPr>
                        <a:t>Elia Emma Badillo Mendoza T.M.</a:t>
                      </a:r>
                      <a:endParaRPr lang="es-MX" sz="1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MX" sz="1000" dirty="0">
                          <a:latin typeface="+mn-lt"/>
                        </a:rPr>
                        <a:t>Fase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+mn-lt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993500"/>
                  </a:ext>
                </a:extLst>
              </a:tr>
              <a:tr h="250738">
                <a:tc gridSpan="3">
                  <a:txBody>
                    <a:bodyPr/>
                    <a:lstStyle/>
                    <a:p>
                      <a:r>
                        <a:rPr lang="es-MX" sz="1000" b="1" dirty="0">
                          <a:latin typeface="+mn-lt"/>
                        </a:rPr>
                        <a:t>Educadora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 sz="10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r>
                        <a:rPr lang="es-MX" sz="1000" dirty="0">
                          <a:latin typeface="+mn-lt"/>
                        </a:rPr>
                        <a:t>Itzel Hernández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MX" sz="1000" dirty="0">
                          <a:latin typeface="+mn-lt"/>
                        </a:rPr>
                        <a:t>Grado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+mn-lt"/>
                        </a:rPr>
                        <a:t>3º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22482"/>
                  </a:ext>
                </a:extLst>
              </a:tr>
              <a:tr h="383482">
                <a:tc gridSpan="14">
                  <a:txBody>
                    <a:bodyPr/>
                    <a:lstStyle/>
                    <a:p>
                      <a:pPr algn="ctr"/>
                      <a:r>
                        <a:rPr lang="es-MX" sz="2000" b="1" spc="300" dirty="0">
                          <a:effectLst/>
                          <a:latin typeface="Dreaming Outloud Pro" panose="03050502040302030504" pitchFamily="66" charset="0"/>
                          <a:cs typeface="Dreaming Outloud Pro" panose="03050502040302030504" pitchFamily="66" charset="0"/>
                        </a:rPr>
                        <a:t>Los animales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 sz="1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 sz="1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 sz="1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728905"/>
                  </a:ext>
                </a:extLst>
              </a:tr>
              <a:tr h="398231">
                <a:tc gridSpan="2">
                  <a:txBody>
                    <a:bodyPr/>
                    <a:lstStyle/>
                    <a:p>
                      <a:pPr algn="ctr"/>
                      <a:r>
                        <a:rPr lang="es-MX" sz="1050" b="1" dirty="0">
                          <a:latin typeface="+mn-lt"/>
                        </a:rPr>
                        <a:t>Campos Formativos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050" b="1">
                          <a:latin typeface="+mn-lt"/>
                        </a:rPr>
                        <a:t>Contenidos</a:t>
                      </a:r>
                      <a:endParaRPr lang="es-MX" sz="105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050" b="1" dirty="0">
                          <a:latin typeface="+mn-lt"/>
                        </a:rPr>
                        <a:t>Contenidos</a:t>
                      </a:r>
                      <a:endParaRPr lang="es-MX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+mn-lt"/>
                        </a:rPr>
                        <a:t>Procesos de Desarrollo de Aprendizaje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077504"/>
                  </a:ext>
                </a:extLst>
              </a:tr>
              <a:tr h="707966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>
                          <a:latin typeface="+mn-lt"/>
                        </a:rPr>
                        <a:t>LENGUAJES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s-MX" sz="1050" dirty="0">
                          <a:latin typeface="+mn-lt"/>
                        </a:rPr>
                        <a:t>Producciones graficas dirigidas a diversas destinatarias y diversos destinatarios para establecer vínculos sociales y acercarse a la cultura escrita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s-MX" sz="1000" dirty="0"/>
                        <a:t>•Produce textos o mensajes de interés, con formas gráficas personales, copiando textos o dictando a alguien, con distintos</a:t>
                      </a:r>
                    </a:p>
                    <a:p>
                      <a:pPr algn="l"/>
                      <a:r>
                        <a:rPr lang="es-MX" sz="1000" dirty="0"/>
                        <a:t>propósitos y destinatarios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355987"/>
                  </a:ext>
                </a:extLst>
              </a:tr>
              <a:tr h="530975">
                <a:tc rowSpan="2"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SABERES Y PENSAMIENTO CIENTÍFICO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s-MX" sz="1000" dirty="0"/>
                        <a:t>Los saberes numéricos como herramienta</a:t>
                      </a:r>
                    </a:p>
                    <a:p>
                      <a:r>
                        <a:rPr lang="es-MX" sz="1000" dirty="0"/>
                        <a:t>para resolver situaciones del entorno, en diversos contextos socioculturales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s-MX" sz="1000" dirty="0"/>
                        <a:t>•Cuenta objetos y elementos de su entorno en su lengua materna con diversos propósitos.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384628"/>
                  </a:ext>
                </a:extLst>
              </a:tr>
              <a:tr h="678468">
                <a:tc gridSpan="2" v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s-MX" sz="1000" dirty="0"/>
                        <a:t>Las magnitudes de longitud, peso, capacidad y tiempo en situaciones</a:t>
                      </a:r>
                    </a:p>
                    <a:p>
                      <a:r>
                        <a:rPr lang="es-MX" sz="1000" dirty="0"/>
                        <a:t>cotidianas del hogar y del entorno sociocultural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r>
                        <a:rPr lang="es-MX" sz="1000" dirty="0"/>
                        <a:t>Las magnitudes de longitud, peso, capacidad y tiempo en situaciones</a:t>
                      </a:r>
                    </a:p>
                    <a:p>
                      <a:r>
                        <a:rPr lang="es-MX" sz="1000" dirty="0"/>
                        <a:t>cotidianas del hogar y del entorno sociocultural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s-MX" sz="1000" dirty="0"/>
                        <a:t>•Mide objetos, áreas o distancias con unidades no convencionales que tiene al alcance y explica por qué son apropiadas; las representa de manera gráfica.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380854"/>
                  </a:ext>
                </a:extLst>
              </a:tr>
              <a:tr h="250738">
                <a:tc gridSpan="14"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+mn-lt"/>
                        </a:rPr>
                        <a:t>Ejes articuladores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675083"/>
                  </a:ext>
                </a:extLst>
              </a:tr>
              <a:tr h="884958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n-lt"/>
                        </a:rPr>
                        <a:t>Inclusión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n-lt"/>
                        </a:rPr>
                        <a:t>Pensamiento critico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9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n-lt"/>
                        </a:rPr>
                        <a:t>Interculturalidad critica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n-lt"/>
                        </a:rPr>
                        <a:t>Igualdad de genero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n-lt"/>
                        </a:rPr>
                        <a:t>Vida saludable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n-lt"/>
                        </a:rPr>
                        <a:t>Vida saludable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n-lt"/>
                        </a:rPr>
                        <a:t>Apropiación</a:t>
                      </a:r>
                    </a:p>
                    <a:p>
                      <a:pPr algn="ctr"/>
                      <a:r>
                        <a:rPr lang="es-MX" sz="900" dirty="0">
                          <a:latin typeface="+mn-lt"/>
                        </a:rPr>
                        <a:t>de las culturas a</a:t>
                      </a:r>
                    </a:p>
                    <a:p>
                      <a:pPr algn="ctr"/>
                      <a:r>
                        <a:rPr lang="es-MX" sz="900" dirty="0">
                          <a:latin typeface="+mn-lt"/>
                        </a:rPr>
                        <a:t>través de la</a:t>
                      </a:r>
                    </a:p>
                    <a:p>
                      <a:pPr algn="ctr"/>
                      <a:r>
                        <a:rPr lang="es-MX" sz="900" dirty="0">
                          <a:latin typeface="+mn-lt"/>
                        </a:rPr>
                        <a:t>lectura y la</a:t>
                      </a:r>
                    </a:p>
                    <a:p>
                      <a:pPr algn="ctr"/>
                      <a:r>
                        <a:rPr lang="es-MX" sz="900" dirty="0">
                          <a:latin typeface="+mn-lt"/>
                        </a:rPr>
                        <a:t>escritura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n-lt"/>
                        </a:rPr>
                        <a:t>Artes y experiencias estéticas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868697"/>
                  </a:ext>
                </a:extLst>
              </a:tr>
              <a:tr h="221240">
                <a:tc>
                  <a:txBody>
                    <a:bodyPr/>
                    <a:lstStyle/>
                    <a:p>
                      <a:pPr algn="ctr"/>
                      <a:endParaRPr lang="es-MX" sz="9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/>
                        <a:t>•Adivina quién soy</a:t>
                      </a:r>
                      <a:endParaRPr lang="es-MX" sz="9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9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9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9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es-MX" sz="9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r>
                        <a:rPr lang="es-MX" sz="1100" dirty="0"/>
                        <a:t>•Sigue al líder</a:t>
                      </a:r>
                    </a:p>
                    <a:p>
                      <a:r>
                        <a:rPr lang="es-MX" sz="1100" dirty="0"/>
                        <a:t>•Clasificar alimentos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900" dirty="0"/>
                        <a:t>•Descripción de objetos</a:t>
                      </a:r>
                      <a:endParaRPr lang="es-MX" sz="9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9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62501"/>
                  </a:ext>
                </a:extLst>
              </a:tr>
              <a:tr h="300672"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ED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Desarrollo de actividades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Recursos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268637"/>
                  </a:ext>
                </a:extLst>
              </a:tr>
              <a:tr h="3339185"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Martes 04 de junio de 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•Cuestionar ¿Qué animales conocen? ¿Qué saben de los animales? ¿Qué podemos aprender sobre los animales?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•Observar las imágenes de los animales que están el pizarrón.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•Busca el nombre de cada animal en las palabras escritas junto a las imágenes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•Identifica las letras que conoces en cada palabra y enciérralas con un marcador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•Escucha con atención el cuento de los animales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•Responde al cuestionamiento que se realiza de acuerdo con lo narrado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•Escucha con atención las palabras que se dictan y escríbelas en el cuaderno (como puedan realizarlo)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•Imágenes de animales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•Nombres de los animales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•Marcadores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•Cuento de los animales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•Pintura o acuarelas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•Hoja de trabajo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802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64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84B228D-CA63-1C1F-0D06-F4FC68D655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543307"/>
              </p:ext>
            </p:extLst>
          </p:nvPr>
        </p:nvGraphicFramePr>
        <p:xfrm>
          <a:off x="75248" y="109220"/>
          <a:ext cx="6510714" cy="9075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8977">
                  <a:extLst>
                    <a:ext uri="{9D8B030D-6E8A-4147-A177-3AD203B41FA5}">
                      <a16:colId xmlns:a16="http://schemas.microsoft.com/office/drawing/2014/main" val="2284621130"/>
                    </a:ext>
                  </a:extLst>
                </a:gridCol>
                <a:gridCol w="2168978">
                  <a:extLst>
                    <a:ext uri="{9D8B030D-6E8A-4147-A177-3AD203B41FA5}">
                      <a16:colId xmlns:a16="http://schemas.microsoft.com/office/drawing/2014/main" val="1928878523"/>
                    </a:ext>
                  </a:extLst>
                </a:gridCol>
                <a:gridCol w="2172759">
                  <a:extLst>
                    <a:ext uri="{9D8B030D-6E8A-4147-A177-3AD203B41FA5}">
                      <a16:colId xmlns:a16="http://schemas.microsoft.com/office/drawing/2014/main" val="266674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Martes 04 de junio de 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•Observa los dibujos de animales de la hoja de trabajo, identifica las letras que conforman el nombre del animal, llena tu dedo de pintura y  coloca en las letras que correspondan.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•Observa las letras que tienen huella y escríbelas a un costado para formar la palabra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058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Miércoles  05 de junio de 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•Observa los recortes de los animales e identifica el lugar donde viven (bosque, selva, mar, etc.)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•Clasifica los recortes de animales según el lugar donde viven y pégalos en tu cuaderno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•Cuenta los animales que pegaste en cada espacio y escribe la cantidad a un costado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•Cuestionar ¿Cuál es su animal favorito?, escuchar la respuesta de cada uno y registrarla en el pizarrón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•Mencionar que deberán de realizar una tabla en la que puedan registrar los datos dónde escriban el nombre del animal, cuenten la cantidad de alumnos y coloreen los cuadritos que corresponden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•Recortes de animales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•Tabla para grafica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916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Jueves  06 de junio de 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•Cuestionar ¿Conocen las figuras geométricas? ¿Cuáles son? ¿Qué características tienen?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•Observar las figuras geométricas que están en el pizarrón y menciona a qué objetos se parecen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•Seguir  las indicaciones para realizar el juego: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-Sacar una tarjeta con la figura geométrica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-Buscar dentro del salón un objeto que tenga esa forma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-Poner atención a las características de la figura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(lados, forma, ) y observar bien los objetos para saber si está correcto o no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-Si el objeto corresponde a la figura, obtendrá un punto y gana quien tenga más puntos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•Mencionar ahora que ya conocemos algunas figuras y sus características, cuáles podemos utilizar para formar un animal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•Imágenes de las figuras geométricas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•Tarjetas de las figuras geométricas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•Tangram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816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765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84B228D-CA63-1C1F-0D06-F4FC68D655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138757"/>
              </p:ext>
            </p:extLst>
          </p:nvPr>
        </p:nvGraphicFramePr>
        <p:xfrm>
          <a:off x="75248" y="109220"/>
          <a:ext cx="6510714" cy="772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8977">
                  <a:extLst>
                    <a:ext uri="{9D8B030D-6E8A-4147-A177-3AD203B41FA5}">
                      <a16:colId xmlns:a16="http://schemas.microsoft.com/office/drawing/2014/main" val="2284621130"/>
                    </a:ext>
                  </a:extLst>
                </a:gridCol>
                <a:gridCol w="2168978">
                  <a:extLst>
                    <a:ext uri="{9D8B030D-6E8A-4147-A177-3AD203B41FA5}">
                      <a16:colId xmlns:a16="http://schemas.microsoft.com/office/drawing/2014/main" val="1928878523"/>
                    </a:ext>
                  </a:extLst>
                </a:gridCol>
                <a:gridCol w="2172759">
                  <a:extLst>
                    <a:ext uri="{9D8B030D-6E8A-4147-A177-3AD203B41FA5}">
                      <a16:colId xmlns:a16="http://schemas.microsoft.com/office/drawing/2014/main" val="266674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•Proporcionar un espacio para que observen, manipulen e identifiquen las figuras del tangram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•Mostrar la imagen de un pez y un gato formado con el tangram y comentar cuáles figuras lo conforman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•Elegir una de las imágenes y formarla con el tangram (proporcionar ayuda si es necesario)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058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Viernes  07 de junio de 2024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•Cuestionar ¿Recuerdan cómo podemos medir? ¿Qué podemos utilizar?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•Mencionar las figuras que utilizaron para formar los animales (pez o gato) y comentar creen que podamos medir con ellas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•Elegir algunos objetos del salón y utilizar las figuras para medirlo.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•Registrar la información en una tabla para saber cuántas figuras necesitamos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•´Cuestionar ¿así como se miden los objetos podemos medir nuestra estatura? ¿Cómo podemos saberlo?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•Permitir que intenten medir su cuerpo utilizando la figura y después mencionar que tenemos con que medir nuestra estatura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•Pasar a la imagen del león que tiene las medidas y permitir que cada uno identifique sus medidas (sin ayuda)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•Realizar una asamblea en la que cada uno mencione sus medidas, cómo le hizo para saberlo, si lo realizó correctamente 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•Recortes de animales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•Figuras del tangram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•Imagen del león con medidas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916997"/>
                  </a:ext>
                </a:extLst>
              </a:tr>
              <a:tr h="254000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AJUSTES RAZONABLES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45849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963337"/>
                  </a:ext>
                </a:extLst>
              </a:tr>
              <a:tr h="175260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OBSERVACIONES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303307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187605"/>
                  </a:ext>
                </a:extLst>
              </a:tr>
            </a:tbl>
          </a:graphicData>
        </a:graphic>
      </p:graphicFrame>
      <p:grpSp>
        <p:nvGrpSpPr>
          <p:cNvPr id="5" name="Grupo 4">
            <a:extLst>
              <a:ext uri="{FF2B5EF4-FFF2-40B4-BE49-F238E27FC236}">
                <a16:creationId xmlns:a16="http://schemas.microsoft.com/office/drawing/2014/main" id="{8299E074-872B-ADDC-C2C1-0DCB3346CFF4}"/>
              </a:ext>
            </a:extLst>
          </p:cNvPr>
          <p:cNvGrpSpPr/>
          <p:nvPr/>
        </p:nvGrpSpPr>
        <p:grpSpPr>
          <a:xfrm>
            <a:off x="474860" y="8155383"/>
            <a:ext cx="5908280" cy="879397"/>
            <a:chOff x="0" y="0"/>
            <a:chExt cx="5184897" cy="1301645"/>
          </a:xfrm>
        </p:grpSpPr>
        <p:cxnSp>
          <p:nvCxnSpPr>
            <p:cNvPr id="6" name="Conector recto 5">
              <a:extLst>
                <a:ext uri="{FF2B5EF4-FFF2-40B4-BE49-F238E27FC236}">
                  <a16:creationId xmlns:a16="http://schemas.microsoft.com/office/drawing/2014/main" id="{FE192E32-26F0-250A-4C9A-6CFBF75705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0"/>
              <a:ext cx="1702468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4249E5A1-9C17-9659-BBAF-5228D9F2D8E2}"/>
                </a:ext>
              </a:extLst>
            </p:cNvPr>
            <p:cNvSpPr txBox="1"/>
            <p:nvPr/>
          </p:nvSpPr>
          <p:spPr>
            <a:xfrm>
              <a:off x="0" y="152047"/>
              <a:ext cx="1702435" cy="556895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  <a:defRPr/>
              </a:pPr>
              <a:r>
                <a:rPr lang="es-MX" sz="12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Firma del estudiante normalista</a:t>
              </a:r>
              <a:endParaRPr lang="es-MX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B1851913-1DAE-5903-4E72-656414B5C6A7}"/>
                </a:ext>
              </a:extLst>
            </p:cNvPr>
            <p:cNvCxnSpPr>
              <a:cxnSpLocks/>
            </p:cNvCxnSpPr>
            <p:nvPr/>
          </p:nvCxnSpPr>
          <p:spPr>
            <a:xfrm>
              <a:off x="3470643" y="0"/>
              <a:ext cx="1702468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8665B18F-48BA-61A5-C4E7-748A13A39B12}"/>
                </a:ext>
              </a:extLst>
            </p:cNvPr>
            <p:cNvSpPr txBox="1"/>
            <p:nvPr/>
          </p:nvSpPr>
          <p:spPr>
            <a:xfrm>
              <a:off x="3470397" y="165030"/>
              <a:ext cx="1714500" cy="377190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es-MX" sz="12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Firma del profesor titular</a:t>
              </a:r>
              <a:endParaRPr lang="es-MX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B28EF124-D695-21D3-B135-7CF94DF97BAB}"/>
                </a:ext>
              </a:extLst>
            </p:cNvPr>
            <p:cNvCxnSpPr>
              <a:cxnSpLocks/>
            </p:cNvCxnSpPr>
            <p:nvPr/>
          </p:nvCxnSpPr>
          <p:spPr>
            <a:xfrm>
              <a:off x="1702435" y="542221"/>
              <a:ext cx="1702468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183E12F5-31D9-E076-FF22-73CF9A141908}"/>
                </a:ext>
              </a:extLst>
            </p:cNvPr>
            <p:cNvSpPr txBox="1"/>
            <p:nvPr/>
          </p:nvSpPr>
          <p:spPr>
            <a:xfrm>
              <a:off x="1484802" y="563141"/>
              <a:ext cx="1985595" cy="738504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  <a:defRPr/>
              </a:pPr>
              <a:r>
                <a:rPr lang="es-MX" sz="12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Firma del docente de trayecto de práctica profesional.</a:t>
              </a:r>
              <a:endParaRPr lang="es-MX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72900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1027</Words>
  <Application>Microsoft Office PowerPoint</Application>
  <PresentationFormat>Carta (216 x 279 mm)</PresentationFormat>
  <Paragraphs>123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Dreaming Outloud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GUADALUPE VALDES JIMENEZ</dc:creator>
  <cp:lastModifiedBy>MARIANA GUADALUPE VALDES JIMENEZ</cp:lastModifiedBy>
  <cp:revision>1</cp:revision>
  <dcterms:created xsi:type="dcterms:W3CDTF">2024-06-02T07:23:49Z</dcterms:created>
  <dcterms:modified xsi:type="dcterms:W3CDTF">2024-06-04T03:17:12Z</dcterms:modified>
</cp:coreProperties>
</file>