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7" r:id="rId2"/>
    <p:sldId id="348" r:id="rId3"/>
    <p:sldId id="360" r:id="rId4"/>
    <p:sldId id="358" r:id="rId5"/>
    <p:sldId id="256" r:id="rId6"/>
    <p:sldId id="353" r:id="rId7"/>
    <p:sldId id="362" r:id="rId8"/>
    <p:sldId id="364" r:id="rId9"/>
    <p:sldId id="355" r:id="rId10"/>
    <p:sldId id="359" r:id="rId11"/>
    <p:sldId id="365" r:id="rId12"/>
    <p:sldId id="340" r:id="rId13"/>
    <p:sldId id="357" r:id="rId1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FE7FF"/>
    <a:srgbClr val="F7F3FF"/>
    <a:srgbClr val="E6D9FF"/>
    <a:srgbClr val="EEDDFF"/>
    <a:srgbClr val="F2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64" d="100"/>
          <a:sy n="64" d="100"/>
        </p:scale>
        <p:origin x="15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58E91-F76F-4958-A72E-1CBDB98A1FED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957C0-B796-4A57-BF6B-C567990F7A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288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957C0-B796-4A57-BF6B-C567990F7A2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162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66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07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09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41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59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05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32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95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467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64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41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DE4D6-26A7-4ACD-A5AE-AAD8CA811018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A939-EAD9-48E1-B0DB-43DD25EF04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80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4.mp3"/><Relationship Id="rId7" Type="http://schemas.openxmlformats.org/officeDocument/2006/relationships/image" Target="../media/image32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1250" y="648031"/>
            <a:ext cx="4768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5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endParaRPr lang="es-MX" sz="5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489E8A-7C8D-A073-4589-F7C40ACFBDB5}"/>
              </a:ext>
            </a:extLst>
          </p:cNvPr>
          <p:cNvSpPr txBox="1"/>
          <p:nvPr/>
        </p:nvSpPr>
        <p:spPr>
          <a:xfrm>
            <a:off x="269320" y="1668494"/>
            <a:ext cx="847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3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MX" sz="3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sz="3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pollution</a:t>
            </a:r>
            <a:r>
              <a:rPr lang="es-MX" sz="3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3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es-MX" sz="3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Top 10 Polluted Cities in World: Mumbai second-most polluted in weekly  world ranking | Mumbai News - Times of India">
            <a:extLst>
              <a:ext uri="{FF2B5EF4-FFF2-40B4-BE49-F238E27FC236}">
                <a16:creationId xmlns:a16="http://schemas.microsoft.com/office/drawing/2014/main" id="{26811D19-1A59-425B-9FDA-5BBA8F99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43" y="2314825"/>
            <a:ext cx="6385639" cy="35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22C759-C0C9-4D9E-9F8C-B140A996D08D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0340C48-B2A0-491F-BA71-57A4FDAE1FE6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69B0FF-1FC5-4BC3-BE5E-E6CA1A225B67}"/>
              </a:ext>
            </a:extLst>
          </p:cNvPr>
          <p:cNvSpPr txBox="1"/>
          <p:nvPr/>
        </p:nvSpPr>
        <p:spPr>
          <a:xfrm>
            <a:off x="6821704" y="89856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51 ex 3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6A3B8C-777F-4F4C-9543-A5B726E63C3C}"/>
              </a:ext>
            </a:extLst>
          </p:cNvPr>
          <p:cNvSpPr txBox="1"/>
          <p:nvPr/>
        </p:nvSpPr>
        <p:spPr>
          <a:xfrm>
            <a:off x="30188" y="492420"/>
            <a:ext cx="904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expression of quantity is a word or group of words that tells the amount of something. 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9AB02E2E-0A08-4AE0-B5F2-73E336569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73066"/>
              </p:ext>
            </p:extLst>
          </p:nvPr>
        </p:nvGraphicFramePr>
        <p:xfrm>
          <a:off x="310545" y="977188"/>
          <a:ext cx="8488398" cy="69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557">
                  <a:extLst>
                    <a:ext uri="{9D8B030D-6E8A-4147-A177-3AD203B41FA5}">
                      <a16:colId xmlns:a16="http://schemas.microsoft.com/office/drawing/2014/main" val="3348128327"/>
                    </a:ext>
                  </a:extLst>
                </a:gridCol>
                <a:gridCol w="4258841">
                  <a:extLst>
                    <a:ext uri="{9D8B030D-6E8A-4147-A177-3AD203B41FA5}">
                      <a16:colId xmlns:a16="http://schemas.microsoft.com/office/drawing/2014/main" val="4165104097"/>
                    </a:ext>
                  </a:extLst>
                </a:gridCol>
              </a:tblGrid>
              <a:tr h="69212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20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r>
                        <a:rPr lang="es-MX" sz="20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nouns</a:t>
                      </a:r>
                      <a:endParaRPr lang="es-MX" sz="20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20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noncount</a:t>
                      </a:r>
                      <a:r>
                        <a:rPr lang="es-MX" sz="20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nouns</a:t>
                      </a:r>
                      <a:endParaRPr lang="es-MX" sz="20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6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70441"/>
                  </a:ext>
                </a:extLst>
              </a:tr>
            </a:tbl>
          </a:graphicData>
        </a:graphic>
      </p:graphicFrame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596CE371-7F75-413A-8A9E-434BA5B16E26}"/>
              </a:ext>
            </a:extLst>
          </p:cNvPr>
          <p:cNvSpPr/>
          <p:nvPr/>
        </p:nvSpPr>
        <p:spPr>
          <a:xfrm>
            <a:off x="100501" y="5499898"/>
            <a:ext cx="327810" cy="2329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C50ED130-A2B8-431F-BF35-63DA8EC62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0"/>
              </p:ext>
            </p:extLst>
          </p:nvPr>
        </p:nvGraphicFramePr>
        <p:xfrm>
          <a:off x="457200" y="5231219"/>
          <a:ext cx="8373641" cy="148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3641">
                  <a:extLst>
                    <a:ext uri="{9D8B030D-6E8A-4147-A177-3AD203B41FA5}">
                      <a16:colId xmlns:a16="http://schemas.microsoft.com/office/drawing/2014/main" val="1032639536"/>
                    </a:ext>
                  </a:extLst>
                </a:gridCol>
              </a:tblGrid>
              <a:tr h="740909">
                <a:tc>
                  <a:txBody>
                    <a:bodyPr/>
                    <a:lstStyle/>
                    <a:p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Count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nouns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a plural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usually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ends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in –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  <a:p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Eg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parking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garage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around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02543"/>
                  </a:ext>
                </a:extLst>
              </a:tr>
              <a:tr h="74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Non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count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nouns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don´t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a plural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because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can´t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separate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count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them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parking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around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651421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8393F313-5A38-4654-9A1A-9242E5827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3" t="39147" r="20814" b="36961"/>
          <a:stretch/>
        </p:blipFill>
        <p:spPr>
          <a:xfrm>
            <a:off x="335842" y="1650530"/>
            <a:ext cx="8452467" cy="3538157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2BF6A20F-22B0-433D-928E-C5DE52AB2FC0}"/>
              </a:ext>
            </a:extLst>
          </p:cNvPr>
          <p:cNvSpPr/>
          <p:nvPr/>
        </p:nvSpPr>
        <p:spPr>
          <a:xfrm>
            <a:off x="114673" y="6194567"/>
            <a:ext cx="327810" cy="2329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044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a 3">
            <a:extLst>
              <a:ext uri="{FF2B5EF4-FFF2-40B4-BE49-F238E27FC236}">
                <a16:creationId xmlns:a16="http://schemas.microsoft.com/office/drawing/2014/main" id="{986FBFF2-F012-4A43-A799-E513EF0AE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54148"/>
              </p:ext>
            </p:extLst>
          </p:nvPr>
        </p:nvGraphicFramePr>
        <p:xfrm>
          <a:off x="237462" y="755731"/>
          <a:ext cx="8332380" cy="5998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566">
                  <a:extLst>
                    <a:ext uri="{9D8B030D-6E8A-4147-A177-3AD203B41FA5}">
                      <a16:colId xmlns:a16="http://schemas.microsoft.com/office/drawing/2014/main" val="3630973908"/>
                    </a:ext>
                  </a:extLst>
                </a:gridCol>
                <a:gridCol w="4837814">
                  <a:extLst>
                    <a:ext uri="{9D8B030D-6E8A-4147-A177-3AD203B41FA5}">
                      <a16:colId xmlns:a16="http://schemas.microsoft.com/office/drawing/2014/main" val="987778109"/>
                    </a:ext>
                  </a:extLst>
                </a:gridCol>
              </a:tblGrid>
              <a:tr h="1499511">
                <a:tc>
                  <a:txBody>
                    <a:bodyPr/>
                    <a:lstStyle/>
                    <a:p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should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be more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Wi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-fi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62990"/>
                  </a:ext>
                </a:extLst>
              </a:tr>
              <a:tr h="1499511">
                <a:tc>
                  <a:txBody>
                    <a:bodyPr/>
                    <a:lstStyle/>
                    <a:p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r>
                        <a:rPr lang="es-MX" dirty="0" err="1" smtClean="0"/>
                        <a:t>There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aren’t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any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police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officers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451266"/>
                  </a:ext>
                </a:extLst>
              </a:tr>
              <a:tr h="1499511">
                <a:tc>
                  <a:txBody>
                    <a:bodyPr/>
                    <a:lstStyle/>
                    <a:p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r>
                        <a:rPr lang="es-MX" dirty="0" err="1" smtClean="0"/>
                        <a:t>There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is</a:t>
                      </a:r>
                      <a:r>
                        <a:rPr lang="es-MX" dirty="0" smtClean="0"/>
                        <a:t> a </a:t>
                      </a:r>
                      <a:r>
                        <a:rPr lang="es-MX" dirty="0" err="1" smtClean="0"/>
                        <a:t>little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security</a:t>
                      </a:r>
                      <a:r>
                        <a:rPr lang="es-MX" dirty="0" smtClean="0"/>
                        <a:t> </a:t>
                      </a:r>
                    </a:p>
                    <a:p>
                      <a:r>
                        <a:rPr lang="es-MX" dirty="0" err="1" smtClean="0"/>
                        <a:t>There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should</a:t>
                      </a:r>
                      <a:r>
                        <a:rPr lang="es-MX" dirty="0" smtClean="0"/>
                        <a:t> be more </a:t>
                      </a:r>
                      <a:r>
                        <a:rPr lang="es-MX" dirty="0" err="1" smtClean="0"/>
                        <a:t>security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16042"/>
                  </a:ext>
                </a:extLst>
              </a:tr>
              <a:tr h="1499511">
                <a:tc>
                  <a:txBody>
                    <a:bodyPr/>
                    <a:lstStyle/>
                    <a:p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r>
                        <a:rPr lang="es-MX" dirty="0" err="1" smtClean="0"/>
                        <a:t>We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need</a:t>
                      </a:r>
                      <a:r>
                        <a:rPr lang="es-MX" baseline="0" dirty="0" smtClean="0"/>
                        <a:t> more Green </a:t>
                      </a:r>
                      <a:r>
                        <a:rPr lang="es-MX" baseline="0" dirty="0" err="1" smtClean="0"/>
                        <a:t>spaces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05145"/>
                  </a:ext>
                </a:extLst>
              </a:tr>
            </a:tbl>
          </a:graphicData>
        </a:graphic>
      </p:graphicFrame>
      <p:pic>
        <p:nvPicPr>
          <p:cNvPr id="2052" name="Picture 4" descr="Security Generic color fill icon">
            <a:extLst>
              <a:ext uri="{FF2B5EF4-FFF2-40B4-BE49-F238E27FC236}">
                <a16:creationId xmlns:a16="http://schemas.microsoft.com/office/drawing/2014/main" id="{D192C5FD-A690-4C60-8ADB-3170D3FF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4" y="4004576"/>
            <a:ext cx="1000703" cy="10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licía Hombre Y Mujer Polisflat Vector Dibujos Animados">
            <a:extLst>
              <a:ext uri="{FF2B5EF4-FFF2-40B4-BE49-F238E27FC236}">
                <a16:creationId xmlns:a16="http://schemas.microsoft.com/office/drawing/2014/main" id="{A807140C-A890-4E31-A2F0-BD39B8FE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5" y="2517251"/>
            <a:ext cx="1536890" cy="10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ree WiFi service｜IKEA【公式】 - IKEA">
            <a:extLst>
              <a:ext uri="{FF2B5EF4-FFF2-40B4-BE49-F238E27FC236}">
                <a16:creationId xmlns:a16="http://schemas.microsoft.com/office/drawing/2014/main" id="{98267766-1F3C-4DE1-9005-9F4F4954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6" y="1163381"/>
            <a:ext cx="1870652" cy="90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Green Spaces">
            <a:extLst>
              <a:ext uri="{FF2B5EF4-FFF2-40B4-BE49-F238E27FC236}">
                <a16:creationId xmlns:a16="http://schemas.microsoft.com/office/drawing/2014/main" id="{43FBA3F3-CE0D-46C6-8879-E3D3123D8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89"/>
          <a:stretch/>
        </p:blipFill>
        <p:spPr bwMode="auto">
          <a:xfrm>
            <a:off x="237462" y="5430580"/>
            <a:ext cx="1536890" cy="11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61A167C-7B00-4577-9B7D-5B2F9F05B75C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958BDA4-2B19-4F32-B8B8-00B7512A614B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53055D-6AE3-4099-BCFD-6C1E7065AA69}"/>
              </a:ext>
            </a:extLst>
          </p:cNvPr>
          <p:cNvSpPr txBox="1"/>
          <p:nvPr/>
        </p:nvSpPr>
        <p:spPr>
          <a:xfrm>
            <a:off x="-29271" y="386400"/>
            <a:ext cx="922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think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things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school</a:t>
            </a:r>
            <a:r>
              <a:rPr lang="es-MX" dirty="0"/>
              <a:t>? </a:t>
            </a:r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opinión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quantity</a:t>
            </a:r>
            <a:r>
              <a:rPr lang="es-MX" dirty="0"/>
              <a:t> </a:t>
            </a:r>
            <a:r>
              <a:rPr lang="es-MX" dirty="0" err="1"/>
              <a:t>expressions</a:t>
            </a:r>
            <a:r>
              <a:rPr lang="es-MX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073DF1-94A2-4A1C-8B13-F8308878CBCB}"/>
              </a:ext>
            </a:extLst>
          </p:cNvPr>
          <p:cNvSpPr txBox="1"/>
          <p:nvPr/>
        </p:nvSpPr>
        <p:spPr>
          <a:xfrm>
            <a:off x="1850062" y="1329067"/>
            <a:ext cx="173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0" dirty="0" err="1">
                <a:solidFill>
                  <a:schemeClr val="tx1"/>
                </a:solidFill>
              </a:rPr>
              <a:t>Wi</a:t>
            </a:r>
            <a:r>
              <a:rPr lang="es-MX" sz="2400" b="0" dirty="0">
                <a:solidFill>
                  <a:schemeClr val="tx1"/>
                </a:solidFill>
              </a:rPr>
              <a:t>-fi </a:t>
            </a:r>
            <a:r>
              <a:rPr lang="es-MX" sz="2400" b="0" dirty="0" err="1">
                <a:solidFill>
                  <a:schemeClr val="tx1"/>
                </a:solidFill>
              </a:rPr>
              <a:t>service</a:t>
            </a:r>
            <a:endParaRPr lang="es-MX" sz="2400" b="0" dirty="0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9A8D214-AB1F-4623-B204-D4A384C6B74B}"/>
              </a:ext>
            </a:extLst>
          </p:cNvPr>
          <p:cNvSpPr txBox="1"/>
          <p:nvPr/>
        </p:nvSpPr>
        <p:spPr>
          <a:xfrm>
            <a:off x="1805355" y="2790289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0" dirty="0">
                <a:solidFill>
                  <a:schemeClr val="tx1"/>
                </a:solidFill>
              </a:rPr>
              <a:t>Police </a:t>
            </a:r>
            <a:r>
              <a:rPr lang="es-MX" sz="2400" b="0" dirty="0" err="1">
                <a:solidFill>
                  <a:schemeClr val="tx1"/>
                </a:solidFill>
              </a:rPr>
              <a:t>officers</a:t>
            </a:r>
            <a:endParaRPr lang="es-MX" sz="2400" b="0" dirty="0">
              <a:solidFill>
                <a:schemeClr val="tx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2CA3E2B-F732-48E8-B45D-151C7468AE2D}"/>
              </a:ext>
            </a:extLst>
          </p:cNvPr>
          <p:cNvSpPr txBox="1"/>
          <p:nvPr/>
        </p:nvSpPr>
        <p:spPr>
          <a:xfrm>
            <a:off x="1877435" y="4213931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99C2384-4201-4B2E-9151-A323E1CC0441}"/>
              </a:ext>
            </a:extLst>
          </p:cNvPr>
          <p:cNvSpPr txBox="1"/>
          <p:nvPr/>
        </p:nvSpPr>
        <p:spPr>
          <a:xfrm>
            <a:off x="1824270" y="5900786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0" dirty="0">
                <a:solidFill>
                  <a:schemeClr val="tx1"/>
                </a:solidFill>
              </a:rPr>
              <a:t>Green </a:t>
            </a:r>
            <a:r>
              <a:rPr lang="es-MX" sz="2400" b="0" dirty="0" err="1">
                <a:solidFill>
                  <a:schemeClr val="tx1"/>
                </a:solidFill>
              </a:rPr>
              <a:t>spaces</a:t>
            </a:r>
            <a:endParaRPr lang="es-MX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FDAC2F0-DB93-4D1D-925A-9DAD76D8CED6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C1A741A-D420-4F71-ABC3-387BB21E5BAD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A816C2B-F401-43EA-B3FD-8C5F84932CF6}"/>
              </a:ext>
            </a:extLst>
          </p:cNvPr>
          <p:cNvSpPr txBox="1"/>
          <p:nvPr/>
        </p:nvSpPr>
        <p:spPr>
          <a:xfrm>
            <a:off x="6833870" y="104701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15 ex 3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2E4FF5-AAC8-4EB3-BF9E-219958919E2F}"/>
              </a:ext>
            </a:extLst>
          </p:cNvPr>
          <p:cNvSpPr txBox="1"/>
          <p:nvPr/>
        </p:nvSpPr>
        <p:spPr>
          <a:xfrm>
            <a:off x="-12942" y="423412"/>
            <a:ext cx="904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there enough parks?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A. 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</a:rPr>
              <a:t>What do you think about these things in your city or town? Complete the following survey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 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95BA168-9F9E-4F10-A929-8625A9389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22520"/>
              </p:ext>
            </p:extLst>
          </p:nvPr>
        </p:nvGraphicFramePr>
        <p:xfrm>
          <a:off x="237462" y="995153"/>
          <a:ext cx="8332380" cy="545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566">
                  <a:extLst>
                    <a:ext uri="{9D8B030D-6E8A-4147-A177-3AD203B41FA5}">
                      <a16:colId xmlns:a16="http://schemas.microsoft.com/office/drawing/2014/main" val="3630973908"/>
                    </a:ext>
                  </a:extLst>
                </a:gridCol>
                <a:gridCol w="4837814">
                  <a:extLst>
                    <a:ext uri="{9D8B030D-6E8A-4147-A177-3AD203B41FA5}">
                      <a16:colId xmlns:a16="http://schemas.microsoft.com/office/drawing/2014/main" val="987778109"/>
                    </a:ext>
                  </a:extLst>
                </a:gridCol>
              </a:tblGrid>
              <a:tr h="778624">
                <a:tc>
                  <a:txBody>
                    <a:bodyPr/>
                    <a:lstStyle/>
                    <a:p>
                      <a:r>
                        <a:rPr lang="es-MX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</a:t>
                      </a:r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We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more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roads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62990"/>
                  </a:ext>
                </a:extLst>
              </a:tr>
              <a:tr h="778624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Places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shopping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</a:t>
                      </a:r>
                      <a:r>
                        <a:rPr lang="es-MX" baseline="0" dirty="0" err="1" smtClean="0"/>
                        <a:t>re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should</a:t>
                      </a:r>
                      <a:r>
                        <a:rPr lang="es-MX" baseline="0" dirty="0" smtClean="0"/>
                        <a:t> be more places to </a:t>
                      </a:r>
                      <a:r>
                        <a:rPr lang="es-MX" baseline="0" dirty="0" err="1" smtClean="0"/>
                        <a:t>go</a:t>
                      </a:r>
                      <a:r>
                        <a:rPr lang="es-MX" baseline="0" dirty="0" smtClean="0"/>
                        <a:t> shopping </a:t>
                      </a:r>
                      <a:endParaRPr lang="es-MX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451266"/>
                  </a:ext>
                </a:extLst>
              </a:tr>
              <a:tr h="778624"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There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is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too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much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noise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16042"/>
                  </a:ext>
                </a:extLst>
              </a:tr>
              <a:tr h="778624"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Playgrounds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city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needs</a:t>
                      </a:r>
                      <a:r>
                        <a:rPr lang="es-MX" baseline="0" dirty="0" smtClean="0"/>
                        <a:t> more </a:t>
                      </a:r>
                      <a:r>
                        <a:rPr lang="es-MX" baseline="0" dirty="0" err="1" smtClean="0"/>
                        <a:t>playgrounds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05145"/>
                  </a:ext>
                </a:extLst>
              </a:tr>
              <a:tr h="778624"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pollution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There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should</a:t>
                      </a:r>
                      <a:r>
                        <a:rPr lang="es-MX" baseline="0" dirty="0" smtClean="0"/>
                        <a:t> be </a:t>
                      </a:r>
                      <a:r>
                        <a:rPr lang="es-MX" baseline="0" dirty="0" err="1" smtClean="0"/>
                        <a:t>less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pollution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54585"/>
                  </a:ext>
                </a:extLst>
              </a:tr>
              <a:tr h="778624"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city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needs</a:t>
                      </a:r>
                      <a:r>
                        <a:rPr lang="es-MX" dirty="0" smtClean="0"/>
                        <a:t> a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good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transportation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system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35501"/>
                  </a:ext>
                </a:extLst>
              </a:tr>
              <a:tr h="778624"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Crime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There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should</a:t>
                      </a:r>
                      <a:r>
                        <a:rPr lang="es-MX" dirty="0" smtClean="0"/>
                        <a:t> be </a:t>
                      </a:r>
                      <a:r>
                        <a:rPr lang="es-MX" dirty="0" err="1" smtClean="0"/>
                        <a:t>less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crime</a:t>
                      </a:r>
                      <a:r>
                        <a:rPr lang="es-MX" dirty="0" smtClean="0"/>
                        <a:t> </a:t>
                      </a:r>
                    </a:p>
                    <a:p>
                      <a:r>
                        <a:rPr lang="es-MX" dirty="0" err="1" smtClean="0"/>
                        <a:t>There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is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too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much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crime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03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80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350CD-427B-45B9-BBF5-252D5E1CD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89" t="61429" r="6604" b="27443"/>
          <a:stretch/>
        </p:blipFill>
        <p:spPr>
          <a:xfrm>
            <a:off x="12936" y="955258"/>
            <a:ext cx="8436635" cy="167352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B83DA4-F19F-4E9B-A9BF-E81E45605185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21854C8-9270-4E3A-BB14-B2901D098802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786722B2-116E-4A40-8F75-C4B67A7D0650}"/>
              </a:ext>
            </a:extLst>
          </p:cNvPr>
          <p:cNvSpPr txBox="1"/>
          <p:nvPr/>
        </p:nvSpPr>
        <p:spPr>
          <a:xfrm>
            <a:off x="6833870" y="104701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15 ex 3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C1AAFC-F532-46E7-B241-3FDA696AE76E}"/>
              </a:ext>
            </a:extLst>
          </p:cNvPr>
          <p:cNvSpPr txBox="1"/>
          <p:nvPr/>
        </p:nvSpPr>
        <p:spPr>
          <a:xfrm>
            <a:off x="-12942" y="423412"/>
            <a:ext cx="904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B. </a:t>
            </a:r>
            <a:r>
              <a:rPr lang="en-US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</a:rPr>
              <a:t>In pairs, compare your opinions on the previous survey and suggest ways to make your city or town better. Then agree on three improvements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Follow the given example. 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B2075ED6-4E59-4C50-B5B0-91045FEB4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84076"/>
              </p:ext>
            </p:extLst>
          </p:nvPr>
        </p:nvGraphicFramePr>
        <p:xfrm>
          <a:off x="299048" y="2443361"/>
          <a:ext cx="8436635" cy="385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6635">
                  <a:extLst>
                    <a:ext uri="{9D8B030D-6E8A-4147-A177-3AD203B41FA5}">
                      <a16:colId xmlns:a16="http://schemas.microsoft.com/office/drawing/2014/main" val="1608279976"/>
                    </a:ext>
                  </a:extLst>
                </a:gridCol>
              </a:tblGrid>
              <a:tr h="385392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7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1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37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77F444-CA6B-0CA9-E127-D6814F990B49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up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17A3F05-288A-7760-067B-91D94838ACA7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1137FD7-DE99-69D0-807F-59DAE4F6151E}"/>
              </a:ext>
            </a:extLst>
          </p:cNvPr>
          <p:cNvSpPr txBox="1"/>
          <p:nvPr/>
        </p:nvSpPr>
        <p:spPr>
          <a:xfrm>
            <a:off x="4310" y="449290"/>
            <a:ext cx="9040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11FF2A-7669-F558-C35E-765088E8034B}"/>
              </a:ext>
            </a:extLst>
          </p:cNvPr>
          <p:cNvSpPr txBox="1"/>
          <p:nvPr/>
        </p:nvSpPr>
        <p:spPr>
          <a:xfrm>
            <a:off x="6493892" y="89856"/>
            <a:ext cx="2603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52 ex 5 A,B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F8F62F6-00F4-AAB5-E6E1-2A9463E70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8250"/>
              </p:ext>
            </p:extLst>
          </p:nvPr>
        </p:nvGraphicFramePr>
        <p:xfrm>
          <a:off x="178997" y="794948"/>
          <a:ext cx="852721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605">
                  <a:extLst>
                    <a:ext uri="{9D8B030D-6E8A-4147-A177-3AD203B41FA5}">
                      <a16:colId xmlns:a16="http://schemas.microsoft.com/office/drawing/2014/main" val="2439003041"/>
                    </a:ext>
                  </a:extLst>
                </a:gridCol>
                <a:gridCol w="4263605">
                  <a:extLst>
                    <a:ext uri="{9D8B030D-6E8A-4147-A177-3AD203B41FA5}">
                      <a16:colId xmlns:a16="http://schemas.microsoft.com/office/drawing/2014/main" val="3376149512"/>
                    </a:ext>
                  </a:extLst>
                </a:gridCol>
              </a:tblGrid>
              <a:tr h="1703332">
                <a:tc>
                  <a:txBody>
                    <a:bodyPr/>
                    <a:lstStyle/>
                    <a:p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recycling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system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Rate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-fi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service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Rate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534170"/>
                  </a:ext>
                </a:extLst>
              </a:tr>
              <a:tr h="1703332">
                <a:tc>
                  <a:txBody>
                    <a:bodyPr/>
                    <a:lstStyle/>
                    <a:p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transportation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system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Rate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affordable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housing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Rate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374462"/>
                  </a:ext>
                </a:extLst>
              </a:tr>
              <a:tr h="1703332">
                <a:tc>
                  <a:txBody>
                    <a:bodyPr/>
                    <a:lstStyle/>
                    <a:p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green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spaces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Rate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recreational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 smtClean="0">
                          <a:solidFill>
                            <a:schemeClr val="tx1"/>
                          </a:solidFill>
                        </a:rPr>
                        <a:t>Rate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299525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942A5AC-8858-B07C-B59F-38D4E79AC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1" t="31367" r="42548" b="65582"/>
          <a:stretch/>
        </p:blipFill>
        <p:spPr>
          <a:xfrm>
            <a:off x="0" y="6339476"/>
            <a:ext cx="7845725" cy="37956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4EA1246-1DCA-FC36-9668-78FF119781B7}"/>
              </a:ext>
            </a:extLst>
          </p:cNvPr>
          <p:cNvSpPr txBox="1"/>
          <p:nvPr/>
        </p:nvSpPr>
        <p:spPr>
          <a:xfrm>
            <a:off x="77140" y="6079121"/>
            <a:ext cx="9040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rating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  <p:pic>
        <p:nvPicPr>
          <p:cNvPr id="13" name="Imagen 1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F4A3FE0-3949-7A1D-CC6B-152E0BE8A4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1607" y="1091071"/>
            <a:ext cx="1223513" cy="1267504"/>
          </a:xfrm>
          <a:prstGeom prst="rect">
            <a:avLst/>
          </a:prstGeom>
        </p:spPr>
      </p:pic>
      <p:pic>
        <p:nvPicPr>
          <p:cNvPr id="1028" name="Picture 4" descr="RVA Rapid Transit">
            <a:extLst>
              <a:ext uri="{FF2B5EF4-FFF2-40B4-BE49-F238E27FC236}">
                <a16:creationId xmlns:a16="http://schemas.microsoft.com/office/drawing/2014/main" id="{0A6B7858-A072-2764-2E65-B128C559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11" y="2827783"/>
            <a:ext cx="1147314" cy="12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 Spaces">
            <a:extLst>
              <a:ext uri="{FF2B5EF4-FFF2-40B4-BE49-F238E27FC236}">
                <a16:creationId xmlns:a16="http://schemas.microsoft.com/office/drawing/2014/main" id="{6F452A1F-42D9-DD4D-87B7-A866C8C0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55" y="4700811"/>
            <a:ext cx="2212226" cy="10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WiFi service｜IKEA【公式】 - IKEA">
            <a:extLst>
              <a:ext uri="{FF2B5EF4-FFF2-40B4-BE49-F238E27FC236}">
                <a16:creationId xmlns:a16="http://schemas.microsoft.com/office/drawing/2014/main" id="{C44A5855-32CB-ABC9-B7CF-78936D77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81" y="1461649"/>
            <a:ext cx="1393860" cy="6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use prices still rising, but t... - Property - Selby Times">
            <a:extLst>
              <a:ext uri="{FF2B5EF4-FFF2-40B4-BE49-F238E27FC236}">
                <a16:creationId xmlns:a16="http://schemas.microsoft.com/office/drawing/2014/main" id="{01C8343B-C759-D617-9F89-9AC85EC3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76" y="2892576"/>
            <a:ext cx="1691239" cy="116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ctivity icon, family icon, leisure icon, parenting icon, playground icon, recreational  icon, slide icon">
            <a:extLst>
              <a:ext uri="{FF2B5EF4-FFF2-40B4-BE49-F238E27FC236}">
                <a16:creationId xmlns:a16="http://schemas.microsoft.com/office/drawing/2014/main" id="{4DE25A39-6DDA-EEF9-624F-C79794FAC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3" y="5033237"/>
            <a:ext cx="593321" cy="6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ssociated Students | San Diego State University">
            <a:extLst>
              <a:ext uri="{FF2B5EF4-FFF2-40B4-BE49-F238E27FC236}">
                <a16:creationId xmlns:a16="http://schemas.microsoft.com/office/drawing/2014/main" id="{7C8A9425-0962-3D7C-BDEA-5BB0E76F0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93" y="5091219"/>
            <a:ext cx="448864" cy="4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useum - Free business icons">
            <a:extLst>
              <a:ext uri="{FF2B5EF4-FFF2-40B4-BE49-F238E27FC236}">
                <a16:creationId xmlns:a16="http://schemas.microsoft.com/office/drawing/2014/main" id="{E9D5AD1D-F1A6-7EE1-13A3-E699B061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35" y="5108289"/>
            <a:ext cx="396921" cy="4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ibrary - Free people icons">
            <a:extLst>
              <a:ext uri="{FF2B5EF4-FFF2-40B4-BE49-F238E27FC236}">
                <a16:creationId xmlns:a16="http://schemas.microsoft.com/office/drawing/2014/main" id="{5951299E-78CD-FA25-026D-621E91FD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83" y="5116798"/>
            <a:ext cx="431985" cy="4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Watch movie - Free cinema icons">
            <a:extLst>
              <a:ext uri="{FF2B5EF4-FFF2-40B4-BE49-F238E27FC236}">
                <a16:creationId xmlns:a16="http://schemas.microsoft.com/office/drawing/2014/main" id="{B9A22498-9E62-87DF-B995-5959D1AE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65" y="5058085"/>
            <a:ext cx="464333" cy="4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me park - Free entertainment icons">
            <a:extLst>
              <a:ext uri="{FF2B5EF4-FFF2-40B4-BE49-F238E27FC236}">
                <a16:creationId xmlns:a16="http://schemas.microsoft.com/office/drawing/2014/main" id="{A150EC80-A20F-022B-F2D1-00404BF5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25" y="5103822"/>
            <a:ext cx="448864" cy="4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5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B5F59C-57B7-4134-9334-8BBD514432CB}"/>
              </a:ext>
            </a:extLst>
          </p:cNvPr>
          <p:cNvSpPr txBox="1"/>
          <p:nvPr/>
        </p:nvSpPr>
        <p:spPr>
          <a:xfrm>
            <a:off x="495574" y="1590212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bus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4BAA43-BF5C-4B56-BF28-F510BA1D3954}"/>
              </a:ext>
            </a:extLst>
          </p:cNvPr>
          <p:cNvSpPr txBox="1"/>
          <p:nvPr/>
        </p:nvSpPr>
        <p:spPr>
          <a:xfrm>
            <a:off x="3579281" y="1550539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truck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E30F34-D174-4DDF-A47C-309042B69B66}"/>
              </a:ext>
            </a:extLst>
          </p:cNvPr>
          <p:cNvSpPr txBox="1"/>
          <p:nvPr/>
        </p:nvSpPr>
        <p:spPr>
          <a:xfrm>
            <a:off x="3512606" y="2886730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bicycle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lane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FAE873-F477-4F15-B04C-15F5BA91C99A}"/>
              </a:ext>
            </a:extLst>
          </p:cNvPr>
          <p:cNvSpPr txBox="1"/>
          <p:nvPr/>
        </p:nvSpPr>
        <p:spPr>
          <a:xfrm>
            <a:off x="3859683" y="4513676"/>
            <a:ext cx="1056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706DA9-741B-4764-B3E6-714F932E4266}"/>
              </a:ext>
            </a:extLst>
          </p:cNvPr>
          <p:cNvSpPr txBox="1"/>
          <p:nvPr/>
        </p:nvSpPr>
        <p:spPr>
          <a:xfrm>
            <a:off x="495574" y="6302841"/>
            <a:ext cx="1736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jam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A04962-BD49-430D-9E91-CE14E88ADFF8}"/>
              </a:ext>
            </a:extLst>
          </p:cNvPr>
          <p:cNvSpPr txBox="1"/>
          <p:nvPr/>
        </p:nvSpPr>
        <p:spPr>
          <a:xfrm>
            <a:off x="136502" y="2905780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subway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81CC2F-4EC3-4273-B3C0-19278AA03F3A}"/>
              </a:ext>
            </a:extLst>
          </p:cNvPr>
          <p:cNvSpPr txBox="1"/>
          <p:nvPr/>
        </p:nvSpPr>
        <p:spPr>
          <a:xfrm>
            <a:off x="175775" y="4509442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subway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4E124C-DF24-4379-AB1B-53DF1CAD9B01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up 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Countable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uncountable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7983E71-0F7C-4775-99C3-2C4297FC6ECB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D132F7-D7FE-461B-B6AF-93BFC6DB5A65}"/>
              </a:ext>
            </a:extLst>
          </p:cNvPr>
          <p:cNvSpPr txBox="1"/>
          <p:nvPr/>
        </p:nvSpPr>
        <p:spPr>
          <a:xfrm>
            <a:off x="30188" y="435270"/>
            <a:ext cx="904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following words, discuss which are countable or noncountable.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B7C5351-AD8B-4DE5-818D-CE83AA43B51F}"/>
              </a:ext>
            </a:extLst>
          </p:cNvPr>
          <p:cNvSpPr txBox="1"/>
          <p:nvPr/>
        </p:nvSpPr>
        <p:spPr>
          <a:xfrm>
            <a:off x="3579281" y="6302841"/>
            <a:ext cx="219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police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entral bus station. Vector cartoon cityscape with modern city  transportation building, buses and platform. Vector illustration. 27288636  Vector Art at Vecteezy">
            <a:extLst>
              <a:ext uri="{FF2B5EF4-FFF2-40B4-BE49-F238E27FC236}">
                <a16:creationId xmlns:a16="http://schemas.microsoft.com/office/drawing/2014/main" id="{6DD363F0-A5AA-4F96-A4F9-4E81799E4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AE6FF"/>
              </a:clrFrom>
              <a:clrTo>
                <a:srgbClr val="AAE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3" y="721363"/>
            <a:ext cx="1742786" cy="9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re Truck Images | Free Photos, PNG Stickers, Wallpapers &amp; Backgrounds -  rawpixel">
            <a:extLst>
              <a:ext uri="{FF2B5EF4-FFF2-40B4-BE49-F238E27FC236}">
                <a16:creationId xmlns:a16="http://schemas.microsoft.com/office/drawing/2014/main" id="{3B0A7357-0B64-48D7-9209-3335AE44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20" y="841886"/>
            <a:ext cx="1663762" cy="8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uilding a Better Subway Map – National Geographic Education Blog">
            <a:extLst>
              <a:ext uri="{FF2B5EF4-FFF2-40B4-BE49-F238E27FC236}">
                <a16:creationId xmlns:a16="http://schemas.microsoft.com/office/drawing/2014/main" id="{21C21CF4-2071-4C5E-A6FA-626282D8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5" y="2214293"/>
            <a:ext cx="2064989" cy="82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ain at subway station background. Modern metro platform vector  illustration. Public transport interior of underground in city. Horizontal  cityscape panorama with ad banners vector de Stock | Adobe Stock">
            <a:extLst>
              <a:ext uri="{FF2B5EF4-FFF2-40B4-BE49-F238E27FC236}">
                <a16:creationId xmlns:a16="http://schemas.microsoft.com/office/drawing/2014/main" id="{D57D7B39-53E8-4A95-BF74-93AF29FC1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4" y="3633607"/>
            <a:ext cx="197167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affic Jam 3d - Apps en Google Play">
            <a:extLst>
              <a:ext uri="{FF2B5EF4-FFF2-40B4-BE49-F238E27FC236}">
                <a16:creationId xmlns:a16="http://schemas.microsoft.com/office/drawing/2014/main" id="{01C89C59-F097-45D0-8471-A4C2576F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8" y="5172245"/>
            <a:ext cx="1645740" cy="120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raffic jam graphic: Más de 1,701 vectores de stock y arte vectorial con  licencia libres de regalías | Shutterstock">
            <a:extLst>
              <a:ext uri="{FF2B5EF4-FFF2-40B4-BE49-F238E27FC236}">
                <a16:creationId xmlns:a16="http://schemas.microsoft.com/office/drawing/2014/main" id="{96224481-DC46-412A-AD83-C1AF1DD5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 b="8072"/>
          <a:stretch/>
        </p:blipFill>
        <p:spPr bwMode="auto">
          <a:xfrm>
            <a:off x="3465242" y="3401780"/>
            <a:ext cx="2064990" cy="12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ike Lane Images – Browse 80,397 Stock Photos, Vectors, and Video | Adobe  Stock">
            <a:extLst>
              <a:ext uri="{FF2B5EF4-FFF2-40B4-BE49-F238E27FC236}">
                <a16:creationId xmlns:a16="http://schemas.microsoft.com/office/drawing/2014/main" id="{216F0228-8CF9-453E-BB82-3684BB1A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81" y="2090043"/>
            <a:ext cx="1563248" cy="89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fficer Ilustraciones Stock, Vectores, Y Clipart – (73,041 Ilustraciones  Stock)">
            <a:extLst>
              <a:ext uri="{FF2B5EF4-FFF2-40B4-BE49-F238E27FC236}">
                <a16:creationId xmlns:a16="http://schemas.microsoft.com/office/drawing/2014/main" id="{803CA910-6802-469C-9F24-7FFEDFFE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83" y="5148208"/>
            <a:ext cx="1395579" cy="13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4623830-DE71-442A-A633-93D376643435}"/>
              </a:ext>
            </a:extLst>
          </p:cNvPr>
          <p:cNvSpPr txBox="1"/>
          <p:nvPr/>
        </p:nvSpPr>
        <p:spPr>
          <a:xfrm>
            <a:off x="6623737" y="1553260"/>
            <a:ext cx="2037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shop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7A8C5A-937C-476E-8F21-3B21A12FB5CB}"/>
              </a:ext>
            </a:extLst>
          </p:cNvPr>
          <p:cNvSpPr txBox="1"/>
          <p:nvPr/>
        </p:nvSpPr>
        <p:spPr>
          <a:xfrm>
            <a:off x="7112847" y="6302841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Library exterior outdoor view vector image on VectorStock | Community  places, Library, English lessons for kids">
            <a:extLst>
              <a:ext uri="{FF2B5EF4-FFF2-40B4-BE49-F238E27FC236}">
                <a16:creationId xmlns:a16="http://schemas.microsoft.com/office/drawing/2014/main" id="{DCE978C1-F0B3-49A7-8C76-277550D12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5"/>
          <a:stretch/>
        </p:blipFill>
        <p:spPr bwMode="auto">
          <a:xfrm>
            <a:off x="6799310" y="5294107"/>
            <a:ext cx="1849115" cy="112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lustración de vector de dibujos animados de menú de coffeeshop de verano.  americano helado. capuchino en">
            <a:extLst>
              <a:ext uri="{FF2B5EF4-FFF2-40B4-BE49-F238E27FC236}">
                <a16:creationId xmlns:a16="http://schemas.microsoft.com/office/drawing/2014/main" id="{1A1E3F04-1E95-49C9-9E23-01C7C2C0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67" y="677603"/>
            <a:ext cx="1146593" cy="11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Noise pollution design Royalty Free Vector Image">
            <a:extLst>
              <a:ext uri="{FF2B5EF4-FFF2-40B4-BE49-F238E27FC236}">
                <a16:creationId xmlns:a16="http://schemas.microsoft.com/office/drawing/2014/main" id="{4756FD07-AF73-4A22-98D6-570569D19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27"/>
          <a:stretch/>
        </p:blipFill>
        <p:spPr bwMode="auto">
          <a:xfrm>
            <a:off x="6799311" y="2060048"/>
            <a:ext cx="1563248" cy="11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41AD7B0-ACB1-4857-AB61-2204106A555A}"/>
              </a:ext>
            </a:extLst>
          </p:cNvPr>
          <p:cNvSpPr txBox="1"/>
          <p:nvPr/>
        </p:nvSpPr>
        <p:spPr>
          <a:xfrm>
            <a:off x="7058196" y="2905780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B1B88D3-36E6-4E06-A778-782C32B16C34}"/>
              </a:ext>
            </a:extLst>
          </p:cNvPr>
          <p:cNvSpPr txBox="1"/>
          <p:nvPr/>
        </p:nvSpPr>
        <p:spPr>
          <a:xfrm>
            <a:off x="6191036" y="452669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2" descr="3,300+ Public Transportation Icons Stock Illustrations, Royalty-Free Vector  Graphics &amp; Clip Art - iStock | Train icon">
            <a:extLst>
              <a:ext uri="{FF2B5EF4-FFF2-40B4-BE49-F238E27FC236}">
                <a16:creationId xmlns:a16="http://schemas.microsoft.com/office/drawing/2014/main" id="{901F18E2-7BE6-4FA0-BD29-3270FFA49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9" t="1940" r="42704" b="82813"/>
          <a:stretch/>
        </p:blipFill>
        <p:spPr bwMode="auto">
          <a:xfrm>
            <a:off x="6590356" y="3551654"/>
            <a:ext cx="831088" cy="8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3,300+ Public Transportation Icons Stock Illustrations, Royalty-Free Vector  Graphics &amp; Clip Art - iStock | Train icon">
            <a:extLst>
              <a:ext uri="{FF2B5EF4-FFF2-40B4-BE49-F238E27FC236}">
                <a16:creationId xmlns:a16="http://schemas.microsoft.com/office/drawing/2014/main" id="{827821A2-20DE-4C88-88BF-9D0F8485C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4" t="61519" r="63305" b="23642"/>
          <a:stretch/>
        </p:blipFill>
        <p:spPr bwMode="auto">
          <a:xfrm>
            <a:off x="7222014" y="3572734"/>
            <a:ext cx="895989" cy="8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3,300+ Public Transportation Icons Stock Illustrations, Royalty-Free Vector  Graphics &amp; Clip Art - iStock | Train icon">
            <a:extLst>
              <a:ext uri="{FF2B5EF4-FFF2-40B4-BE49-F238E27FC236}">
                <a16:creationId xmlns:a16="http://schemas.microsoft.com/office/drawing/2014/main" id="{03763C5E-3567-475A-B13E-E1A222DC9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2" t="42886" r="62082" b="42887"/>
          <a:stretch/>
        </p:blipFill>
        <p:spPr bwMode="auto">
          <a:xfrm>
            <a:off x="8097430" y="3633607"/>
            <a:ext cx="825189" cy="8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trella de 5 puntas 11"/>
          <p:cNvSpPr/>
          <p:nvPr/>
        </p:nvSpPr>
        <p:spPr>
          <a:xfrm>
            <a:off x="2534434" y="1229193"/>
            <a:ext cx="418628" cy="3213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strella de 5 puntas 32"/>
          <p:cNvSpPr/>
          <p:nvPr/>
        </p:nvSpPr>
        <p:spPr>
          <a:xfrm>
            <a:off x="2569258" y="4048513"/>
            <a:ext cx="418628" cy="3213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strella de 5 puntas 33"/>
          <p:cNvSpPr/>
          <p:nvPr/>
        </p:nvSpPr>
        <p:spPr>
          <a:xfrm>
            <a:off x="5659735" y="1090226"/>
            <a:ext cx="418628" cy="3213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strella de 5 puntas 34"/>
          <p:cNvSpPr/>
          <p:nvPr/>
        </p:nvSpPr>
        <p:spPr>
          <a:xfrm>
            <a:off x="5659735" y="2356171"/>
            <a:ext cx="418628" cy="3213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strella de 5 puntas 35"/>
          <p:cNvSpPr/>
          <p:nvPr/>
        </p:nvSpPr>
        <p:spPr>
          <a:xfrm>
            <a:off x="2538740" y="5993632"/>
            <a:ext cx="418628" cy="3213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strella de 5 puntas 36"/>
          <p:cNvSpPr/>
          <p:nvPr/>
        </p:nvSpPr>
        <p:spPr>
          <a:xfrm>
            <a:off x="5748606" y="5981495"/>
            <a:ext cx="418628" cy="3213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strella de 5 puntas 37"/>
          <p:cNvSpPr/>
          <p:nvPr/>
        </p:nvSpPr>
        <p:spPr>
          <a:xfrm>
            <a:off x="8452097" y="1063473"/>
            <a:ext cx="418628" cy="2740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strella de 5 puntas 38"/>
          <p:cNvSpPr/>
          <p:nvPr/>
        </p:nvSpPr>
        <p:spPr>
          <a:xfrm>
            <a:off x="8666761" y="5955634"/>
            <a:ext cx="418628" cy="3213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287EBA-30E3-4016-92F8-04C3EDC5816A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5E1A4F-033B-4327-994D-AE4ED3257685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F25722C1-B4E9-4422-9683-51645AF72CD3}"/>
              </a:ext>
            </a:extLst>
          </p:cNvPr>
          <p:cNvSpPr txBox="1"/>
          <p:nvPr/>
        </p:nvSpPr>
        <p:spPr>
          <a:xfrm>
            <a:off x="6821704" y="89856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51 ex 3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CF3E1-39EB-4FC7-AB9E-CEC48128359C}"/>
              </a:ext>
            </a:extLst>
          </p:cNvPr>
          <p:cNvSpPr txBox="1"/>
          <p:nvPr/>
        </p:nvSpPr>
        <p:spPr>
          <a:xfrm>
            <a:off x="30188" y="492420"/>
            <a:ext cx="904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expression of quantity is a word or group of words that tells the amount of something. 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6DDD7D4A-D821-486F-8002-1799C99FB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363179"/>
              </p:ext>
            </p:extLst>
          </p:nvPr>
        </p:nvGraphicFramePr>
        <p:xfrm>
          <a:off x="73329" y="754723"/>
          <a:ext cx="8997341" cy="605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36">
                  <a:extLst>
                    <a:ext uri="{9D8B030D-6E8A-4147-A177-3AD203B41FA5}">
                      <a16:colId xmlns:a16="http://schemas.microsoft.com/office/drawing/2014/main" val="2212852075"/>
                    </a:ext>
                  </a:extLst>
                </a:gridCol>
                <a:gridCol w="5275460">
                  <a:extLst>
                    <a:ext uri="{9D8B030D-6E8A-4147-A177-3AD203B41FA5}">
                      <a16:colId xmlns:a16="http://schemas.microsoft.com/office/drawing/2014/main" val="1994022039"/>
                    </a:ext>
                  </a:extLst>
                </a:gridCol>
                <a:gridCol w="2736545">
                  <a:extLst>
                    <a:ext uri="{9D8B030D-6E8A-4147-A177-3AD203B41FA5}">
                      <a16:colId xmlns:a16="http://schemas.microsoft.com/office/drawing/2014/main" val="2687474940"/>
                    </a:ext>
                  </a:extLst>
                </a:gridCol>
              </a:tblGrid>
              <a:tr h="100658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r>
                        <a:rPr lang="es-MX" sz="36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</a:t>
                      </a:r>
                      <a:r>
                        <a:rPr lang="es-MX" sz="36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36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r>
                        <a:rPr lang="es-MX" sz="36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nouns</a:t>
                      </a:r>
                      <a:endParaRPr lang="es-MX" sz="36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8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r>
                        <a:rPr lang="es-MX" sz="18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nouns</a:t>
                      </a:r>
                      <a:endParaRPr lang="es-MX" sz="1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39659"/>
                  </a:ext>
                </a:extLst>
              </a:tr>
              <a:tr h="966824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aren´t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traffictlights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streetlights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3483"/>
                  </a:ext>
                </a:extLst>
              </a:tr>
              <a:tr h="8164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aren´t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enough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traffictlights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enough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streetlights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44089"/>
                  </a:ext>
                </a:extLst>
              </a:tr>
              <a:tr h="8164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r>
                        <a:rPr lang="es-MX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tlights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864923"/>
                  </a:ext>
                </a:extLst>
              </a:tr>
              <a:tr h="8164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traffictlights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185240"/>
                  </a:ext>
                </a:extLst>
              </a:tr>
              <a:tr h="8164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traffictlights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69234"/>
                  </a:ext>
                </a:extLst>
              </a:tr>
              <a:tr h="8164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s-MX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traffictlights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 </a:t>
                      </a:r>
                      <a:r>
                        <a:rPr lang="es-MX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</a:t>
                      </a: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streetlights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789818"/>
                  </a:ext>
                </a:extLst>
              </a:tr>
            </a:tbl>
          </a:graphicData>
        </a:graphic>
      </p:graphicFrame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0E3D191E-C655-43CD-9D14-16865AA6C9F7}"/>
              </a:ext>
            </a:extLst>
          </p:cNvPr>
          <p:cNvSpPr/>
          <p:nvPr/>
        </p:nvSpPr>
        <p:spPr>
          <a:xfrm>
            <a:off x="121853" y="2697060"/>
            <a:ext cx="872702" cy="4113313"/>
          </a:xfrm>
          <a:prstGeom prst="triangle">
            <a:avLst>
              <a:gd name="adj" fmla="val 50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6C439398-322B-4636-9D89-72E2EA03C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 bwMode="auto">
          <a:xfrm>
            <a:off x="6330474" y="3597481"/>
            <a:ext cx="1194276" cy="72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B55E714D-885A-497C-AD22-D9637CF52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518"/>
          <a:stretch/>
        </p:blipFill>
        <p:spPr bwMode="auto">
          <a:xfrm>
            <a:off x="6311424" y="2773260"/>
            <a:ext cx="413226" cy="7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27D671F4-4DAD-4BB5-96AD-3B3EC7776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 bwMode="auto">
          <a:xfrm>
            <a:off x="6292374" y="4414256"/>
            <a:ext cx="1194276" cy="72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BF239324-206D-42C6-823C-1A801A5B0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343"/>
          <a:stretch/>
        </p:blipFill>
        <p:spPr bwMode="auto">
          <a:xfrm>
            <a:off x="7486650" y="4433306"/>
            <a:ext cx="800100" cy="72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9B3A1062-DA14-4A6D-9531-E13F5D30D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 bwMode="auto">
          <a:xfrm>
            <a:off x="6282849" y="5221557"/>
            <a:ext cx="1194276" cy="72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CFA18D43-B794-42B1-AD1D-9EB35D6E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 bwMode="auto">
          <a:xfrm>
            <a:off x="7496175" y="5231082"/>
            <a:ext cx="1194276" cy="72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BAD83DA4-3946-403E-AE7E-E2AC25F89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 bwMode="auto">
          <a:xfrm>
            <a:off x="6330474" y="6028808"/>
            <a:ext cx="872702" cy="4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5BEB8981-3B36-41E9-9A5D-099CD01BD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 bwMode="auto">
          <a:xfrm>
            <a:off x="7203176" y="6028807"/>
            <a:ext cx="781050" cy="4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1F7D03CD-E115-4908-AD14-49822CCAF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 bwMode="auto">
          <a:xfrm>
            <a:off x="7984226" y="6028807"/>
            <a:ext cx="781050" cy="4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569AE790-0C37-40DD-8CAF-B5D4ED480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518"/>
          <a:stretch/>
        </p:blipFill>
        <p:spPr bwMode="auto">
          <a:xfrm>
            <a:off x="6720999" y="2782785"/>
            <a:ext cx="413226" cy="7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3680B4A1-E3E5-411E-BF20-7E338A160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518"/>
          <a:stretch/>
        </p:blipFill>
        <p:spPr bwMode="auto">
          <a:xfrm>
            <a:off x="8709501" y="5240607"/>
            <a:ext cx="413226" cy="7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87999CA6-50BF-427C-8875-AD1D1C894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 bwMode="auto">
          <a:xfrm>
            <a:off x="6339999" y="6438383"/>
            <a:ext cx="872702" cy="4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36E9DE42-4ADB-42A5-8ECE-34DCFB7C3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 bwMode="auto">
          <a:xfrm>
            <a:off x="7212701" y="6438382"/>
            <a:ext cx="781050" cy="4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equence of Traffic Lights in Germany Stock Image - Image of danger,  junction: 170963107">
            <a:extLst>
              <a:ext uri="{FF2B5EF4-FFF2-40B4-BE49-F238E27FC236}">
                <a16:creationId xmlns:a16="http://schemas.microsoft.com/office/drawing/2014/main" id="{9FFA3497-D834-4908-9BB7-44649AC45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7"/>
          <a:stretch/>
        </p:blipFill>
        <p:spPr bwMode="auto">
          <a:xfrm>
            <a:off x="7993751" y="6438382"/>
            <a:ext cx="781050" cy="4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0E3120D-3B34-46B3-A0E9-945F26C8F6DF}"/>
              </a:ext>
            </a:extLst>
          </p:cNvPr>
          <p:cNvSpPr txBox="1"/>
          <p:nvPr/>
        </p:nvSpPr>
        <p:spPr>
          <a:xfrm>
            <a:off x="5139903" y="2730735"/>
            <a:ext cx="12763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EE3424F-B2DD-4E78-9DCB-DB222990ADEC}"/>
              </a:ext>
            </a:extLst>
          </p:cNvPr>
          <p:cNvSpPr txBox="1"/>
          <p:nvPr/>
        </p:nvSpPr>
        <p:spPr>
          <a:xfrm>
            <a:off x="6044778" y="1759185"/>
            <a:ext cx="375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(0)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D680AEB-B578-4182-88CF-863A958BCA0D}"/>
              </a:ext>
            </a:extLst>
          </p:cNvPr>
          <p:cNvSpPr txBox="1"/>
          <p:nvPr/>
        </p:nvSpPr>
        <p:spPr>
          <a:xfrm>
            <a:off x="5213180" y="3510278"/>
            <a:ext cx="1194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/>
              <a:t>(</a:t>
            </a:r>
            <a:r>
              <a:rPr lang="es-MX" sz="1200" b="1" dirty="0" err="1"/>
              <a:t>small</a:t>
            </a:r>
            <a:r>
              <a:rPr lang="es-MX" sz="1200" b="1" dirty="0"/>
              <a:t> </a:t>
            </a:r>
            <a:r>
              <a:rPr lang="es-MX" sz="1200" b="1" dirty="0" err="1"/>
              <a:t>quantity</a:t>
            </a:r>
            <a:r>
              <a:rPr lang="es-MX" sz="1200" b="1" dirty="0"/>
              <a:t>)</a:t>
            </a:r>
            <a:endParaRPr lang="es-MX" sz="14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D84AB1E-F0CF-4358-B03B-525893967696}"/>
              </a:ext>
            </a:extLst>
          </p:cNvPr>
          <p:cNvSpPr txBox="1"/>
          <p:nvPr/>
        </p:nvSpPr>
        <p:spPr>
          <a:xfrm>
            <a:off x="5019675" y="4348478"/>
            <a:ext cx="1378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/>
              <a:t>(</a:t>
            </a:r>
            <a:r>
              <a:rPr lang="es-MX" sz="1200" b="1" dirty="0" err="1"/>
              <a:t>average</a:t>
            </a:r>
            <a:r>
              <a:rPr lang="es-MX" sz="1200" b="1" dirty="0"/>
              <a:t> </a:t>
            </a:r>
            <a:r>
              <a:rPr lang="es-MX" sz="1200" b="1" dirty="0" err="1"/>
              <a:t>quantity</a:t>
            </a:r>
            <a:r>
              <a:rPr lang="es-MX" sz="1200" b="1" dirty="0"/>
              <a:t>)</a:t>
            </a:r>
            <a:endParaRPr lang="es-MX" sz="1400" b="1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E17F48-371F-41CD-8193-BC1FAC427E1C}"/>
              </a:ext>
            </a:extLst>
          </p:cNvPr>
          <p:cNvSpPr txBox="1"/>
          <p:nvPr/>
        </p:nvSpPr>
        <p:spPr>
          <a:xfrm>
            <a:off x="5057775" y="5158103"/>
            <a:ext cx="1378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/>
              <a:t>(more </a:t>
            </a:r>
            <a:r>
              <a:rPr lang="es-MX" sz="1200" b="1" dirty="0" err="1"/>
              <a:t>than</a:t>
            </a:r>
            <a:r>
              <a:rPr lang="es-MX" sz="1200" b="1" dirty="0"/>
              <a:t> </a:t>
            </a:r>
            <a:r>
              <a:rPr lang="es-MX" sz="1200" b="1" dirty="0" err="1"/>
              <a:t>need</a:t>
            </a:r>
            <a:r>
              <a:rPr lang="es-MX" sz="1200" b="1" dirty="0"/>
              <a:t>)</a:t>
            </a:r>
            <a:endParaRPr lang="es-MX" sz="1400" b="1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239A802-AE37-4FF5-9D7B-1521A1692B67}"/>
              </a:ext>
            </a:extLst>
          </p:cNvPr>
          <p:cNvSpPr txBox="1"/>
          <p:nvPr/>
        </p:nvSpPr>
        <p:spPr>
          <a:xfrm>
            <a:off x="5212775" y="5993763"/>
            <a:ext cx="11894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/>
              <a:t>(</a:t>
            </a:r>
            <a:r>
              <a:rPr lang="es-MX" sz="1200" b="1" dirty="0" err="1"/>
              <a:t>large</a:t>
            </a:r>
            <a:r>
              <a:rPr lang="es-MX" sz="1200" b="1" dirty="0"/>
              <a:t> </a:t>
            </a:r>
            <a:r>
              <a:rPr lang="es-MX" sz="1200" b="1" dirty="0" err="1"/>
              <a:t>quantity</a:t>
            </a:r>
            <a:r>
              <a:rPr lang="es-MX" sz="1200" b="1" dirty="0"/>
              <a:t>)</a:t>
            </a:r>
            <a:endParaRPr lang="es-MX" sz="14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9E979A7-2D2B-473C-B982-97EA44AC2D63}"/>
              </a:ext>
            </a:extLst>
          </p:cNvPr>
          <p:cNvSpPr txBox="1"/>
          <p:nvPr/>
        </p:nvSpPr>
        <p:spPr>
          <a:xfrm>
            <a:off x="5221756" y="3068566"/>
            <a:ext cx="12763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(as </a:t>
            </a: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09272" y="2398426"/>
            <a:ext cx="76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Any</a:t>
            </a:r>
            <a:r>
              <a:rPr lang="es-MX" dirty="0" smtClean="0"/>
              <a:t> para negativo y preguntas, para lo que no se puede contar </a:t>
            </a:r>
            <a:endParaRPr lang="en-U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090222" y="3298304"/>
            <a:ext cx="76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Enough</a:t>
            </a:r>
            <a:r>
              <a:rPr lang="es-MX" dirty="0" smtClean="0"/>
              <a:t> = suficiente / las suficientes o las no suficientes </a:t>
            </a:r>
            <a:endParaRPr lang="en-U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037696" y="3973595"/>
            <a:ext cx="76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r>
              <a:rPr lang="es-MX" dirty="0" err="1" smtClean="0"/>
              <a:t>few</a:t>
            </a:r>
            <a:r>
              <a:rPr lang="es-MX" dirty="0" smtClean="0"/>
              <a:t> = pocos   </a:t>
            </a:r>
            <a:endParaRPr lang="en-US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051913" y="4828534"/>
            <a:ext cx="76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Some</a:t>
            </a:r>
            <a:r>
              <a:rPr lang="es-MX" dirty="0" smtClean="0"/>
              <a:t> = algunos  </a:t>
            </a:r>
            <a:endParaRPr lang="en-U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099747" y="5546938"/>
            <a:ext cx="76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Many</a:t>
            </a:r>
            <a:r>
              <a:rPr lang="es-MX" dirty="0" smtClean="0"/>
              <a:t> = mas de las necesarias / muchas  </a:t>
            </a:r>
            <a:endParaRPr lang="en-US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109272" y="6552877"/>
            <a:ext cx="76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r>
              <a:rPr lang="es-MX" dirty="0" err="1" smtClean="0"/>
              <a:t>lot</a:t>
            </a:r>
            <a:r>
              <a:rPr lang="es-MX" dirty="0" smtClean="0"/>
              <a:t> = demasiadas mas que </a:t>
            </a:r>
            <a:r>
              <a:rPr lang="es-MX" dirty="0" err="1" smtClean="0"/>
              <a:t>many</a:t>
            </a:r>
            <a:r>
              <a:rPr lang="es-MX" dirty="0" smtClean="0"/>
              <a:t> / </a:t>
            </a:r>
            <a:r>
              <a:rPr lang="es-MX" dirty="0" err="1" smtClean="0"/>
              <a:t>too</a:t>
            </a:r>
            <a:r>
              <a:rPr lang="es-MX" dirty="0" smtClean="0"/>
              <a:t> </a:t>
            </a:r>
            <a:r>
              <a:rPr lang="es-MX" dirty="0" err="1" smtClean="0"/>
              <a:t>many</a:t>
            </a:r>
            <a:r>
              <a:rPr lang="es-MX" dirty="0" smtClean="0"/>
              <a:t> puede usarse también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7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22C759-C0C9-4D9E-9F8C-B140A996D08D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Rating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0340C48-B2A0-491F-BA71-57A4FDAE1FE6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132,323 Confused Person White Background Royalty-Free Photos and Stock  Images | Shutterstock">
            <a:extLst>
              <a:ext uri="{FF2B5EF4-FFF2-40B4-BE49-F238E27FC236}">
                <a16:creationId xmlns:a16="http://schemas.microsoft.com/office/drawing/2014/main" id="{E49C4826-DAA6-404D-B921-123F41F43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55" b="8140"/>
          <a:stretch/>
        </p:blipFill>
        <p:spPr bwMode="auto">
          <a:xfrm>
            <a:off x="0" y="600139"/>
            <a:ext cx="2296792" cy="357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859D88-B1BE-427D-967A-7C59F6BFBCBA}"/>
              </a:ext>
            </a:extLst>
          </p:cNvPr>
          <p:cNvSpPr txBox="1"/>
          <p:nvPr/>
        </p:nvSpPr>
        <p:spPr>
          <a:xfrm>
            <a:off x="2584810" y="772781"/>
            <a:ext cx="55683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fewer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cars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Parks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police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236,592 Man Looking Up Stock Photos - Free &amp; Royalty-Free Stock Photos from  Dreamstime">
            <a:extLst>
              <a:ext uri="{FF2B5EF4-FFF2-40B4-BE49-F238E27FC236}">
                <a16:creationId xmlns:a16="http://schemas.microsoft.com/office/drawing/2014/main" id="{F2F012B3-1C42-400F-804A-E7B7AE45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41" y="3714736"/>
            <a:ext cx="3143264" cy="31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E15DE35-AD73-4F86-9D4D-39E71DC28081}"/>
              </a:ext>
            </a:extLst>
          </p:cNvPr>
          <p:cNvSpPr txBox="1"/>
          <p:nvPr/>
        </p:nvSpPr>
        <p:spPr>
          <a:xfrm>
            <a:off x="953541" y="4612240"/>
            <a:ext cx="53103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places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dancing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parks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39E097-7AB4-40EB-B316-46A13A11D9EF}"/>
              </a:ext>
            </a:extLst>
          </p:cNvPr>
          <p:cNvSpPr txBox="1"/>
          <p:nvPr/>
        </p:nvSpPr>
        <p:spPr>
          <a:xfrm>
            <a:off x="-9330" y="368827"/>
            <a:ext cx="5188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Sandra´s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Alan´s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opinions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C1471DE8-C371-4037-8C2F-6132CD416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84157" y="710639"/>
            <a:ext cx="609600" cy="609600"/>
          </a:xfrm>
          <a:prstGeom prst="rect">
            <a:avLst/>
          </a:prstGeom>
        </p:spPr>
      </p:pic>
      <p:pic>
        <p:nvPicPr>
          <p:cNvPr id="6" name="mp3-output-ttsfree(dot)com (4)">
            <a:hlinkClick r:id="" action="ppaction://media"/>
            <a:extLst>
              <a:ext uri="{FF2B5EF4-FFF2-40B4-BE49-F238E27FC236}">
                <a16:creationId xmlns:a16="http://schemas.microsoft.com/office/drawing/2014/main" id="{D9C0627E-9B63-4631-9DB0-1CC86E13E4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7056942" y="4307440"/>
            <a:ext cx="583369" cy="609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79866" y="1125317"/>
            <a:ext cx="17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chemeClr val="accent1"/>
                </a:solidFill>
              </a:rPr>
              <a:t>Debería de 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19297" y="1184302"/>
            <a:ext cx="8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menos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13502" y="4949336"/>
            <a:ext cx="17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chemeClr val="accent1"/>
                </a:solidFill>
              </a:rPr>
              <a:t>Necesitamos </a:t>
            </a:r>
            <a:endParaRPr lang="en-US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93FEE-E388-46EA-B6B3-F20C103EC513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68E5C3A-399C-4B38-97ED-1789C2B68D9B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835A118-C521-415D-94CE-F684542D8DF9}"/>
              </a:ext>
            </a:extLst>
          </p:cNvPr>
          <p:cNvSpPr txBox="1"/>
          <p:nvPr/>
        </p:nvSpPr>
        <p:spPr>
          <a:xfrm>
            <a:off x="25878" y="446982"/>
            <a:ext cx="904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Mention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Use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7646801-B566-4177-800C-41DE24FE6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18625"/>
              </p:ext>
            </p:extLst>
          </p:nvPr>
        </p:nvGraphicFramePr>
        <p:xfrm>
          <a:off x="333554" y="935698"/>
          <a:ext cx="8146211" cy="5629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6211">
                  <a:extLst>
                    <a:ext uri="{9D8B030D-6E8A-4147-A177-3AD203B41FA5}">
                      <a16:colId xmlns:a16="http://schemas.microsoft.com/office/drawing/2014/main" val="970218808"/>
                    </a:ext>
                  </a:extLst>
                </a:gridCol>
              </a:tblGrid>
              <a:tr h="140725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rgbClr val="7030A0"/>
                          </a:solidFill>
                        </a:rPr>
                        <a:t>1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.-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baseline="0" dirty="0" err="1" smtClean="0">
                          <a:solidFill>
                            <a:srgbClr val="7030A0"/>
                          </a:solidFill>
                        </a:rPr>
                        <a:t>There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baseline="0" dirty="0" err="1" smtClean="0">
                          <a:solidFill>
                            <a:srgbClr val="7030A0"/>
                          </a:solidFill>
                        </a:rPr>
                        <a:t>aren’t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baseline="0" dirty="0" err="1" smtClean="0">
                          <a:solidFill>
                            <a:srgbClr val="7030A0"/>
                          </a:solidFill>
                        </a:rPr>
                        <a:t>any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baseline="0" dirty="0" err="1" smtClean="0">
                          <a:solidFill>
                            <a:srgbClr val="7030A0"/>
                          </a:solidFill>
                        </a:rPr>
                        <a:t>waterfalls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in Saltillo</a:t>
                      </a:r>
                    </a:p>
                    <a:p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    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There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aren’t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enough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taxi stands in Saltillo </a:t>
                      </a:r>
                    </a:p>
                    <a:p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    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There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are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enough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bus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stations</a:t>
                      </a:r>
                      <a:endParaRPr lang="es-MX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315437"/>
                  </a:ext>
                </a:extLst>
              </a:tr>
              <a:tr h="140725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.-There are a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baseline="0" dirty="0" err="1" smtClean="0">
                          <a:solidFill>
                            <a:srgbClr val="7030A0"/>
                          </a:solidFill>
                        </a:rPr>
                        <a:t>few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stop </a:t>
                      </a:r>
                      <a:endParaRPr lang="es-MX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38213"/>
                  </a:ext>
                </a:extLst>
              </a:tr>
              <a:tr h="140725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.-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There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are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some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new stand </a:t>
                      </a:r>
                      <a:endParaRPr lang="es-MX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9202"/>
                  </a:ext>
                </a:extLst>
              </a:tr>
              <a:tr h="140725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.-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There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are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many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traffic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jams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    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There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ara a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lot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cars </a:t>
                      </a:r>
                      <a:endParaRPr lang="es-MX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4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20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6287EBA-30E3-4016-92F8-04C3EDC5816A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5E1A4F-033B-4327-994D-AE4ED3257685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F25722C1-B4E9-4422-9683-51645AF72CD3}"/>
              </a:ext>
            </a:extLst>
          </p:cNvPr>
          <p:cNvSpPr txBox="1"/>
          <p:nvPr/>
        </p:nvSpPr>
        <p:spPr>
          <a:xfrm>
            <a:off x="6821704" y="89856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51 ex 3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CF3E1-39EB-4FC7-AB9E-CEC48128359C}"/>
              </a:ext>
            </a:extLst>
          </p:cNvPr>
          <p:cNvSpPr txBox="1"/>
          <p:nvPr/>
        </p:nvSpPr>
        <p:spPr>
          <a:xfrm>
            <a:off x="30188" y="492420"/>
            <a:ext cx="904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expression of quantity is a word or group of words that tells the amount of something. 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6DDD7D4A-D821-486F-8002-1799C99FB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00854"/>
              </p:ext>
            </p:extLst>
          </p:nvPr>
        </p:nvGraphicFramePr>
        <p:xfrm>
          <a:off x="73329" y="754723"/>
          <a:ext cx="8997341" cy="605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36">
                  <a:extLst>
                    <a:ext uri="{9D8B030D-6E8A-4147-A177-3AD203B41FA5}">
                      <a16:colId xmlns:a16="http://schemas.microsoft.com/office/drawing/2014/main" val="2212852075"/>
                    </a:ext>
                  </a:extLst>
                </a:gridCol>
                <a:gridCol w="4725447">
                  <a:extLst>
                    <a:ext uri="{9D8B030D-6E8A-4147-A177-3AD203B41FA5}">
                      <a16:colId xmlns:a16="http://schemas.microsoft.com/office/drawing/2014/main" val="1994022039"/>
                    </a:ext>
                  </a:extLst>
                </a:gridCol>
                <a:gridCol w="3286558">
                  <a:extLst>
                    <a:ext uri="{9D8B030D-6E8A-4147-A177-3AD203B41FA5}">
                      <a16:colId xmlns:a16="http://schemas.microsoft.com/office/drawing/2014/main" val="2687474940"/>
                    </a:ext>
                  </a:extLst>
                </a:gridCol>
              </a:tblGrid>
              <a:tr h="100658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r>
                        <a:rPr lang="es-MX" sz="3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2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</a:t>
                      </a:r>
                      <a:r>
                        <a:rPr lang="es-MX" sz="3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2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3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 </a:t>
                      </a:r>
                      <a:r>
                        <a:rPr lang="es-MX" sz="32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r>
                        <a:rPr lang="es-MX" sz="3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2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nouns</a:t>
                      </a:r>
                      <a:endParaRPr lang="es-MX" sz="3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8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</a:t>
                      </a:r>
                      <a:r>
                        <a:rPr lang="es-MX" sz="18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nouns</a:t>
                      </a:r>
                      <a:endParaRPr lang="es-MX" sz="1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39659"/>
                  </a:ext>
                </a:extLst>
              </a:tr>
              <a:tr h="966824"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isn’t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3483"/>
                  </a:ext>
                </a:extLst>
              </a:tr>
              <a:tr h="8164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isn’t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enough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enough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44089"/>
                  </a:ext>
                </a:extLst>
              </a:tr>
              <a:tr h="8164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864923"/>
                  </a:ext>
                </a:extLst>
              </a:tr>
              <a:tr h="8164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185240"/>
                  </a:ext>
                </a:extLst>
              </a:tr>
              <a:tr h="8164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69234"/>
                  </a:ext>
                </a:extLst>
              </a:tr>
              <a:tr h="8164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789818"/>
                  </a:ext>
                </a:extLst>
              </a:tr>
            </a:tbl>
          </a:graphicData>
        </a:graphic>
      </p:graphicFrame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0E3D191E-C655-43CD-9D14-16865AA6C9F7}"/>
              </a:ext>
            </a:extLst>
          </p:cNvPr>
          <p:cNvSpPr/>
          <p:nvPr/>
        </p:nvSpPr>
        <p:spPr>
          <a:xfrm>
            <a:off x="121853" y="2697060"/>
            <a:ext cx="872702" cy="4113313"/>
          </a:xfrm>
          <a:prstGeom prst="triangle">
            <a:avLst>
              <a:gd name="adj" fmla="val 50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0E3120D-3B34-46B3-A0E9-945F26C8F6DF}"/>
              </a:ext>
            </a:extLst>
          </p:cNvPr>
          <p:cNvSpPr txBox="1"/>
          <p:nvPr/>
        </p:nvSpPr>
        <p:spPr>
          <a:xfrm>
            <a:off x="4608279" y="2805166"/>
            <a:ext cx="12763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EE3424F-B2DD-4E78-9DCB-DB222990ADEC}"/>
              </a:ext>
            </a:extLst>
          </p:cNvPr>
          <p:cNvSpPr txBox="1"/>
          <p:nvPr/>
        </p:nvSpPr>
        <p:spPr>
          <a:xfrm>
            <a:off x="5513154" y="1833616"/>
            <a:ext cx="375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(0)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D680AEB-B578-4182-88CF-863A958BCA0D}"/>
              </a:ext>
            </a:extLst>
          </p:cNvPr>
          <p:cNvSpPr txBox="1"/>
          <p:nvPr/>
        </p:nvSpPr>
        <p:spPr>
          <a:xfrm>
            <a:off x="4681556" y="3584709"/>
            <a:ext cx="1194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/>
              <a:t>(</a:t>
            </a:r>
            <a:r>
              <a:rPr lang="es-MX" sz="1200" b="1" dirty="0" err="1"/>
              <a:t>small</a:t>
            </a:r>
            <a:r>
              <a:rPr lang="es-MX" sz="1200" b="1" dirty="0"/>
              <a:t> </a:t>
            </a:r>
            <a:r>
              <a:rPr lang="es-MX" sz="1200" b="1" dirty="0" err="1"/>
              <a:t>amount</a:t>
            </a:r>
            <a:r>
              <a:rPr lang="es-MX" sz="1200" b="1" dirty="0"/>
              <a:t>)</a:t>
            </a:r>
            <a:endParaRPr lang="es-MX" sz="14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D84AB1E-F0CF-4358-B03B-525893967696}"/>
              </a:ext>
            </a:extLst>
          </p:cNvPr>
          <p:cNvSpPr txBox="1"/>
          <p:nvPr/>
        </p:nvSpPr>
        <p:spPr>
          <a:xfrm>
            <a:off x="4530583" y="4422909"/>
            <a:ext cx="1378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/>
              <a:t>(</a:t>
            </a:r>
            <a:r>
              <a:rPr lang="es-MX" sz="1200" b="1" dirty="0" err="1"/>
              <a:t>average</a:t>
            </a:r>
            <a:r>
              <a:rPr lang="es-MX" sz="1200" b="1" dirty="0"/>
              <a:t> </a:t>
            </a:r>
            <a:r>
              <a:rPr lang="es-MX" sz="1200" b="1" dirty="0" err="1"/>
              <a:t>amount</a:t>
            </a:r>
            <a:r>
              <a:rPr lang="es-MX" sz="1200" b="1" dirty="0"/>
              <a:t>)</a:t>
            </a:r>
            <a:endParaRPr lang="es-MX" sz="1400" b="1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2E17F48-371F-41CD-8193-BC1FAC427E1C}"/>
              </a:ext>
            </a:extLst>
          </p:cNvPr>
          <p:cNvSpPr txBox="1"/>
          <p:nvPr/>
        </p:nvSpPr>
        <p:spPr>
          <a:xfrm>
            <a:off x="4526151" y="5232534"/>
            <a:ext cx="1378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/>
              <a:t>(more </a:t>
            </a:r>
            <a:r>
              <a:rPr lang="es-MX" sz="1200" b="1" dirty="0" err="1"/>
              <a:t>than</a:t>
            </a:r>
            <a:r>
              <a:rPr lang="es-MX" sz="1200" b="1" dirty="0"/>
              <a:t> </a:t>
            </a:r>
            <a:r>
              <a:rPr lang="es-MX" sz="1200" b="1" dirty="0" err="1"/>
              <a:t>need</a:t>
            </a:r>
            <a:r>
              <a:rPr lang="es-MX" sz="1200" b="1" dirty="0"/>
              <a:t>)</a:t>
            </a:r>
            <a:endParaRPr lang="es-MX" sz="1400" b="1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239A802-AE37-4FF5-9D7B-1521A1692B67}"/>
              </a:ext>
            </a:extLst>
          </p:cNvPr>
          <p:cNvSpPr txBox="1"/>
          <p:nvPr/>
        </p:nvSpPr>
        <p:spPr>
          <a:xfrm>
            <a:off x="4713050" y="6068194"/>
            <a:ext cx="11894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/>
              <a:t>(</a:t>
            </a:r>
            <a:r>
              <a:rPr lang="es-MX" sz="1200" b="1" dirty="0" err="1"/>
              <a:t>large</a:t>
            </a:r>
            <a:r>
              <a:rPr lang="es-MX" sz="1200" b="1" dirty="0"/>
              <a:t> </a:t>
            </a:r>
            <a:r>
              <a:rPr lang="es-MX" sz="1200" b="1" dirty="0" err="1"/>
              <a:t>amount</a:t>
            </a:r>
            <a:r>
              <a:rPr lang="es-MX" sz="1200" b="1" dirty="0"/>
              <a:t>)</a:t>
            </a:r>
            <a:endParaRPr lang="es-MX" sz="1400" b="1" dirty="0"/>
          </a:p>
        </p:txBody>
      </p:sp>
      <p:pic>
        <p:nvPicPr>
          <p:cNvPr id="1026" name="Picture 2" descr="Premium Vector | City with traffic lights | Traffic light, Traffic, All  traffic signs">
            <a:extLst>
              <a:ext uri="{FF2B5EF4-FFF2-40B4-BE49-F238E27FC236}">
                <a16:creationId xmlns:a16="http://schemas.microsoft.com/office/drawing/2014/main" id="{9D82CEB6-5715-4D31-9960-AF0DA681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73" y="1830065"/>
            <a:ext cx="1820289" cy="8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ity road with crossing and traffic lights urban street  with moving car transport cityscape with skyscraper building view  illustration">
            <a:extLst>
              <a:ext uri="{FF2B5EF4-FFF2-40B4-BE49-F238E27FC236}">
                <a16:creationId xmlns:a16="http://schemas.microsoft.com/office/drawing/2014/main" id="{E258981D-4C27-4CE8-96F4-AB076B85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23" y="3578626"/>
            <a:ext cx="1765321" cy="6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ffic jam day: Más de 192 vectores de stock y arte vectorial con licencia  libres de regalías | Shutterstock">
            <a:extLst>
              <a:ext uri="{FF2B5EF4-FFF2-40B4-BE49-F238E27FC236}">
                <a16:creationId xmlns:a16="http://schemas.microsoft.com/office/drawing/2014/main" id="{8E0A2DD8-F4E7-46FE-8B43-6A8E216A7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4"/>
          <a:stretch/>
        </p:blipFill>
        <p:spPr bwMode="auto">
          <a:xfrm>
            <a:off x="6446464" y="5226054"/>
            <a:ext cx="1781330" cy="6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Traffic Images – Browse 150,622 Stock Photos, Vectors, and Video |  Adobe Stock">
            <a:extLst>
              <a:ext uri="{FF2B5EF4-FFF2-40B4-BE49-F238E27FC236}">
                <a16:creationId xmlns:a16="http://schemas.microsoft.com/office/drawing/2014/main" id="{CB9FD438-4297-4721-96BF-5F5E6293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72" y="6069760"/>
            <a:ext cx="1765321" cy="6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oad traffic Vectors &amp; Illustrations for Free Download | Freepik">
            <a:extLst>
              <a:ext uri="{FF2B5EF4-FFF2-40B4-BE49-F238E27FC236}">
                <a16:creationId xmlns:a16="http://schemas.microsoft.com/office/drawing/2014/main" id="{E829FAA4-1C28-449A-845C-C49B467F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73" y="4370480"/>
            <a:ext cx="1765321" cy="7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raffic Cars Street 2d Animation Background Stock Footage Video (100%  Royalty-free) 1076057264 | Shutterstock">
            <a:extLst>
              <a:ext uri="{FF2B5EF4-FFF2-40B4-BE49-F238E27FC236}">
                <a16:creationId xmlns:a16="http://schemas.microsoft.com/office/drawing/2014/main" id="{67F117F1-2FA0-4252-BD6D-DE7EEA322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57" y="2777511"/>
            <a:ext cx="1809139" cy="70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C3ABA8E4-2191-44B2-8A37-324C682EEB0F}"/>
              </a:ext>
            </a:extLst>
          </p:cNvPr>
          <p:cNvSpPr txBox="1"/>
          <p:nvPr/>
        </p:nvSpPr>
        <p:spPr>
          <a:xfrm>
            <a:off x="4690122" y="3015401"/>
            <a:ext cx="12763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(as </a:t>
            </a: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787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822C759-C0C9-4D9E-9F8C-B140A996D08D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Rating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0340C48-B2A0-491F-BA71-57A4FDAE1FE6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132,323 Confused Person White Background Royalty-Free Photos and Stock  Images | Shutterstock">
            <a:extLst>
              <a:ext uri="{FF2B5EF4-FFF2-40B4-BE49-F238E27FC236}">
                <a16:creationId xmlns:a16="http://schemas.microsoft.com/office/drawing/2014/main" id="{E49C4826-DAA6-404D-B921-123F41F43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55" b="8140"/>
          <a:stretch/>
        </p:blipFill>
        <p:spPr bwMode="auto">
          <a:xfrm>
            <a:off x="0" y="600139"/>
            <a:ext cx="2296792" cy="357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859D88-B1BE-427D-967A-7C59F6BFBCBA}"/>
              </a:ext>
            </a:extLst>
          </p:cNvPr>
          <p:cNvSpPr txBox="1"/>
          <p:nvPr/>
        </p:nvSpPr>
        <p:spPr>
          <a:xfrm>
            <a:off x="2648603" y="935698"/>
            <a:ext cx="6550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pollution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32" name="Picture 8" descr="236,592 Man Looking Up Stock Photos - Free &amp; Royalty-Free Stock Photos from  Dreamstime">
            <a:extLst>
              <a:ext uri="{FF2B5EF4-FFF2-40B4-BE49-F238E27FC236}">
                <a16:creationId xmlns:a16="http://schemas.microsoft.com/office/drawing/2014/main" id="{F2F012B3-1C42-400F-804A-E7B7AE45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41" y="3714736"/>
            <a:ext cx="3143264" cy="31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E15DE35-AD73-4F86-9D4D-39E71DC28081}"/>
              </a:ext>
            </a:extLst>
          </p:cNvPr>
          <p:cNvSpPr txBox="1"/>
          <p:nvPr/>
        </p:nvSpPr>
        <p:spPr>
          <a:xfrm>
            <a:off x="953541" y="4612240"/>
            <a:ext cx="4865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parking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39E097-7AB4-40EB-B316-46A13A11D9EF}"/>
              </a:ext>
            </a:extLst>
          </p:cNvPr>
          <p:cNvSpPr txBox="1"/>
          <p:nvPr/>
        </p:nvSpPr>
        <p:spPr>
          <a:xfrm>
            <a:off x="-9330" y="368827"/>
            <a:ext cx="5188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Sandra´s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Alan´s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opinions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mp3-output-ttsfree(dot)com (5)">
            <a:hlinkClick r:id="" action="ppaction://media"/>
            <a:extLst>
              <a:ext uri="{FF2B5EF4-FFF2-40B4-BE49-F238E27FC236}">
                <a16:creationId xmlns:a16="http://schemas.microsoft.com/office/drawing/2014/main" id="{B4228E12-2322-4706-981D-AD5776299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75210" y="876713"/>
            <a:ext cx="609600" cy="609600"/>
          </a:xfrm>
          <a:prstGeom prst="rect">
            <a:avLst/>
          </a:prstGeom>
        </p:spPr>
      </p:pic>
      <p:pic>
        <p:nvPicPr>
          <p:cNvPr id="7" name="mp3-output-ttsfree(dot)com (6)">
            <a:hlinkClick r:id="" action="ppaction://media"/>
            <a:extLst>
              <a:ext uri="{FF2B5EF4-FFF2-40B4-BE49-F238E27FC236}">
                <a16:creationId xmlns:a16="http://schemas.microsoft.com/office/drawing/2014/main" id="{B180F3B4-7033-4113-9B2D-8967D94430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852173" y="4307439"/>
            <a:ext cx="750103" cy="7323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78950" y="706820"/>
            <a:ext cx="28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menos pero en incontable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5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68E5C3A-399C-4B38-97ED-1789C2B68D9B}"/>
              </a:ext>
            </a:extLst>
          </p:cNvPr>
          <p:cNvCxnSpPr/>
          <p:nvPr/>
        </p:nvCxnSpPr>
        <p:spPr>
          <a:xfrm>
            <a:off x="0" y="41247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835A118-C521-415D-94CE-F684542D8DF9}"/>
              </a:ext>
            </a:extLst>
          </p:cNvPr>
          <p:cNvSpPr txBox="1"/>
          <p:nvPr/>
        </p:nvSpPr>
        <p:spPr>
          <a:xfrm>
            <a:off x="25878" y="446982"/>
            <a:ext cx="904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Mention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Use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CB6247D-BF8A-44FA-9546-BF82DD3C3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18932"/>
              </p:ext>
            </p:extLst>
          </p:nvPr>
        </p:nvGraphicFramePr>
        <p:xfrm>
          <a:off x="333554" y="935698"/>
          <a:ext cx="8146211" cy="5629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6211">
                  <a:extLst>
                    <a:ext uri="{9D8B030D-6E8A-4147-A177-3AD203B41FA5}">
                      <a16:colId xmlns:a16="http://schemas.microsoft.com/office/drawing/2014/main" val="970218808"/>
                    </a:ext>
                  </a:extLst>
                </a:gridCol>
              </a:tblGrid>
              <a:tr h="140725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rgbClr val="7030A0"/>
                          </a:solidFill>
                        </a:rPr>
                        <a:t>1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.-There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should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be </a:t>
                      </a:r>
                      <a:r>
                        <a:rPr lang="es-MX" b="1" baseline="0" dirty="0" err="1" smtClean="0">
                          <a:solidFill>
                            <a:srgbClr val="7030A0"/>
                          </a:solidFill>
                        </a:rPr>
                        <a:t>less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air </a:t>
                      </a:r>
                      <a:r>
                        <a:rPr lang="es-MX" b="1" baseline="0" dirty="0" err="1" smtClean="0">
                          <a:solidFill>
                            <a:srgbClr val="7030A0"/>
                          </a:solidFill>
                        </a:rPr>
                        <a:t>pollution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s-MX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315437"/>
                  </a:ext>
                </a:extLst>
              </a:tr>
              <a:tr h="140725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.-There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should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be more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public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transportation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s-MX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38213"/>
                  </a:ext>
                </a:extLst>
              </a:tr>
              <a:tr h="140725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.-We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baseline="0" dirty="0" err="1" smtClean="0">
                          <a:solidFill>
                            <a:srgbClr val="7030A0"/>
                          </a:solidFill>
                        </a:rPr>
                        <a:t>need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more </a:t>
                      </a:r>
                      <a:r>
                        <a:rPr lang="es-MX" b="1" baseline="0" dirty="0" err="1" smtClean="0">
                          <a:solidFill>
                            <a:srgbClr val="7030A0"/>
                          </a:solidFill>
                        </a:rPr>
                        <a:t>Wi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-fi </a:t>
                      </a:r>
                      <a:r>
                        <a:rPr lang="es-MX" b="1" baseline="0" dirty="0" err="1" smtClean="0">
                          <a:solidFill>
                            <a:srgbClr val="7030A0"/>
                          </a:solidFill>
                        </a:rPr>
                        <a:t>service</a:t>
                      </a:r>
                      <a:r>
                        <a:rPr lang="es-MX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s-MX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9202"/>
                  </a:ext>
                </a:extLst>
              </a:tr>
              <a:tr h="1407251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.-The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city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needs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more </a:t>
                      </a:r>
                      <a:r>
                        <a:rPr lang="es-MX" b="1" dirty="0" err="1" smtClean="0">
                          <a:solidFill>
                            <a:srgbClr val="7030A0"/>
                          </a:solidFill>
                        </a:rPr>
                        <a:t>security</a:t>
                      </a:r>
                      <a:r>
                        <a:rPr lang="es-MX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s-MX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E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49713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75F3C9FD-D9DC-44AC-A6D1-9CBA72F4F81E}"/>
              </a:ext>
            </a:extLst>
          </p:cNvPr>
          <p:cNvSpPr/>
          <p:nvPr/>
        </p:nvSpPr>
        <p:spPr>
          <a:xfrm>
            <a:off x="0" y="-5175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noncount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54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1057</TotalTime>
  <Words>912</Words>
  <Application>Microsoft Office PowerPoint</Application>
  <PresentationFormat>Carta (216 x 279 mm)</PresentationFormat>
  <Paragraphs>195</Paragraphs>
  <Slides>13</Slides>
  <Notes>1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usuario</cp:lastModifiedBy>
  <cp:revision>18</cp:revision>
  <dcterms:created xsi:type="dcterms:W3CDTF">2023-03-23T17:59:02Z</dcterms:created>
  <dcterms:modified xsi:type="dcterms:W3CDTF">2024-05-14T15:14:29Z</dcterms:modified>
</cp:coreProperties>
</file>