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3" r:id="rId3"/>
    <p:sldId id="281" r:id="rId4"/>
    <p:sldId id="271" r:id="rId5"/>
    <p:sldId id="284" r:id="rId6"/>
    <p:sldId id="285" r:id="rId7"/>
    <p:sldId id="282" r:id="rId8"/>
    <p:sldId id="277" r:id="rId9"/>
    <p:sldId id="287" r:id="rId10"/>
    <p:sldId id="286" r:id="rId11"/>
    <p:sldId id="290" r:id="rId12"/>
    <p:sldId id="291" r:id="rId13"/>
    <p:sldId id="274" r:id="rId14"/>
  </p:sldIdLst>
  <p:sldSz cx="9144000" cy="6858000" type="letter"/>
  <p:notesSz cx="9144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75"/>
    <a:srgbClr val="FFEECD"/>
    <a:srgbClr val="FF9933"/>
    <a:srgbClr val="0000FF"/>
    <a:srgbClr val="FFDF9F"/>
    <a:srgbClr val="FFE8B9"/>
    <a:srgbClr val="FFCC66"/>
    <a:srgbClr val="CCEC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19:20:53.8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691 17 24575,'0'-1'0,"0"1"0,0-1 0,-1 0 0,1 0 0,0 1 0,-1-1 0,1 0 0,0 0 0,-1 1 0,1-1 0,-1 0 0,1 1 0,-1-1 0,1 0 0,-1 1 0,1-1 0,-1 1 0,0-1 0,1 1 0,-1-1 0,0 1 0,1 0 0,-1-1 0,0 1 0,0 0 0,1 0 0,-1-1 0,0 1 0,0 0 0,0 0 0,-1 0 0,-29-1 0,28 1 0,-28 4 0,1 1 0,1 1 0,-1 2 0,1 1 0,0 1 0,-32 16 0,-49 16 0,72-26-155,0 1-1,1 2 0,1 1 1,1 3-1,-38 29 0,58-41-275,-2 1-6395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19:20:54.7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465 1 24575,'-1'7'0,"0"1"0,0-1 0,-1 1 0,0-1 0,0 1 0,-1-1 0,1 0 0,-7 9 0,-33 55 0,34-61 0,-5 9 0,0-2 0,-2 0 0,0-1 0,-1 0 0,-1-1 0,0-1 0,-1-1 0,-35 21 0,-117 76 0,146-95-1365,3-4-5461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19:20:56.6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794 0 24575,'-15'2'0,"-1"0"0,1 1 0,0 1 0,0 0 0,0 1 0,-18 10 0,11-7 0,-162 62 0,91-26 0,-17 6 0,90-41 0,-1 1 0,-22 15 0,-26 13 0,-20 14-1365,70-43-5461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19:20:57.5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519 1 24575,'-5'5'0,"-10"10"0,-12 8 0,-12 4 0,-2 3 0,0 0 0,-2-5 0,2-1 0,-2-1 0,2 0 0,4-3 0,7-1 0,5-3 0,1-5 0,1-3 0,0-4 0,3-3-8191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19:20:58.6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379 1 24575,'-1'5'0,"-1"0"0,0 0 0,0 0 0,0-1 0,0 1 0,-1 0 0,-5 7 0,3-5 0,-18 30-151,-3-2-1,-1 0 0,-1-1 0,-2-2 1,-1-1-1,-2-1 0,-1-2 1,-62 39-1,73-53-6674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F50C-CEB0-4D65-A2D9-6713A0CCA701}" type="datetimeFigureOut">
              <a:rPr lang="es-ES" smtClean="0"/>
              <a:t>16/05/2024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8799-4C7E-4215-BBF8-04449BD1EB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9456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F50C-CEB0-4D65-A2D9-6713A0CCA701}" type="datetimeFigureOut">
              <a:rPr lang="es-ES" smtClean="0"/>
              <a:t>16/05/2024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8799-4C7E-4215-BBF8-04449BD1EB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291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F50C-CEB0-4D65-A2D9-6713A0CCA701}" type="datetimeFigureOut">
              <a:rPr lang="es-ES" smtClean="0"/>
              <a:t>16/05/2024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8799-4C7E-4215-BBF8-04449BD1EB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1035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F50C-CEB0-4D65-A2D9-6713A0CCA701}" type="datetimeFigureOut">
              <a:rPr lang="es-ES" smtClean="0"/>
              <a:t>16/05/2024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8799-4C7E-4215-BBF8-04449BD1EB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8802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F50C-CEB0-4D65-A2D9-6713A0CCA701}" type="datetimeFigureOut">
              <a:rPr lang="es-ES" smtClean="0"/>
              <a:t>16/05/2024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8799-4C7E-4215-BBF8-04449BD1EB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1402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F50C-CEB0-4D65-A2D9-6713A0CCA701}" type="datetimeFigureOut">
              <a:rPr lang="es-ES" smtClean="0"/>
              <a:t>16/05/2024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8799-4C7E-4215-BBF8-04449BD1EB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3126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F50C-CEB0-4D65-A2D9-6713A0CCA701}" type="datetimeFigureOut">
              <a:rPr lang="es-ES" smtClean="0"/>
              <a:t>16/05/2024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8799-4C7E-4215-BBF8-04449BD1EB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0638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F50C-CEB0-4D65-A2D9-6713A0CCA701}" type="datetimeFigureOut">
              <a:rPr lang="es-ES" smtClean="0"/>
              <a:t>16/05/2024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8799-4C7E-4215-BBF8-04449BD1EB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5522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F50C-CEB0-4D65-A2D9-6713A0CCA701}" type="datetimeFigureOut">
              <a:rPr lang="es-ES" smtClean="0"/>
              <a:t>16/05/2024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8799-4C7E-4215-BBF8-04449BD1EB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84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F50C-CEB0-4D65-A2D9-6713A0CCA701}" type="datetimeFigureOut">
              <a:rPr lang="es-ES" smtClean="0"/>
              <a:t>16/05/2024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8799-4C7E-4215-BBF8-04449BD1EB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7890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F50C-CEB0-4D65-A2D9-6713A0CCA701}" type="datetimeFigureOut">
              <a:rPr lang="es-ES" smtClean="0"/>
              <a:t>16/05/2024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8799-4C7E-4215-BBF8-04449BD1EB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3646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0F50C-CEB0-4D65-A2D9-6713A0CCA701}" type="datetimeFigureOut">
              <a:rPr lang="es-ES" smtClean="0"/>
              <a:t>16/05/2024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D8799-4C7E-4215-BBF8-04449BD1EB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413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XgWwyqpVlA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customXml" Target="../ink/ink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es/resource/11378922" TargetMode="External"/><Relationship Id="rId2" Type="http://schemas.openxmlformats.org/officeDocument/2006/relationships/hyperlink" Target="https://wordwall.net/es/resource/25667891/english/present-simple-in-negativ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hIkGW1uA0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rammar.cl/Present/Simple.htm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Yv_8Tdv-qk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3Yv_8Tdv-qk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5985564"/>
            <a:ext cx="9134412" cy="861774"/>
          </a:xfrm>
          <a:prstGeom prst="rect">
            <a:avLst/>
          </a:prstGeom>
          <a:solidFill>
            <a:srgbClr val="F6BB00"/>
          </a:solidFill>
        </p:spPr>
        <p:txBody>
          <a:bodyPr wrap="square" rtlCol="0">
            <a:spAutoFit/>
          </a:bodyPr>
          <a:lstStyle/>
          <a:p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use simple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NEGATIVE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5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Know that 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</a:rPr>
              <a:t>DO and DOES are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</a:rPr>
              <a:t>auxiliars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</a:rPr>
              <a:t> to make negative statements</a:t>
            </a:r>
            <a:endParaRPr lang="es-MX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12541" y="736620"/>
            <a:ext cx="48252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4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6 </a:t>
            </a:r>
          </a:p>
        </p:txBody>
      </p:sp>
      <p:pic>
        <p:nvPicPr>
          <p:cNvPr id="1030" name="Picture 6" descr="Simple Present Tense | English - Quizizz">
            <a:extLst>
              <a:ext uri="{FF2B5EF4-FFF2-40B4-BE49-F238E27FC236}">
                <a16:creationId xmlns:a16="http://schemas.microsoft.com/office/drawing/2014/main" id="{E037C1E0-8FD9-4594-8FAE-B9DEF2BB8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88" y="1623266"/>
            <a:ext cx="6765219" cy="388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600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5496" y="354142"/>
            <a:ext cx="8878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Tom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Mitchel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talking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 Complete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sentences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verb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5496" y="0"/>
            <a:ext cx="6705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Simple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practrice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Studentbook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37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5652" t="36219" r="48757" b="39172"/>
          <a:stretch/>
        </p:blipFill>
        <p:spPr>
          <a:xfrm>
            <a:off x="341993" y="908720"/>
            <a:ext cx="8265205" cy="310224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5652" t="60828" r="55803" b="16532"/>
          <a:stretch/>
        </p:blipFill>
        <p:spPr>
          <a:xfrm>
            <a:off x="395536" y="4005064"/>
            <a:ext cx="8211662" cy="270892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7524328" y="3573016"/>
            <a:ext cx="138936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85B0FCB-DB45-833E-93EA-D71915F3C752}"/>
              </a:ext>
            </a:extLst>
          </p:cNvPr>
          <p:cNvSpPr txBox="1"/>
          <p:nvPr/>
        </p:nvSpPr>
        <p:spPr>
          <a:xfrm>
            <a:off x="899592" y="1628800"/>
            <a:ext cx="653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</a:t>
            </a:r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44A9679-DE3F-F636-491F-C86456ADCDA6}"/>
              </a:ext>
            </a:extLst>
          </p:cNvPr>
          <p:cNvSpPr txBox="1"/>
          <p:nvPr/>
        </p:nvSpPr>
        <p:spPr>
          <a:xfrm>
            <a:off x="5724128" y="1556792"/>
            <a:ext cx="614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walk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9E30316-D9B8-5B0E-5ED7-65041A3AFCD4}"/>
              </a:ext>
            </a:extLst>
          </p:cNvPr>
          <p:cNvSpPr txBox="1"/>
          <p:nvPr/>
        </p:nvSpPr>
        <p:spPr>
          <a:xfrm>
            <a:off x="4211960" y="2060848"/>
            <a:ext cx="741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works</a:t>
            </a: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DCC40AA-1CBA-4392-2CC0-ED399807EDD5}"/>
              </a:ext>
            </a:extLst>
          </p:cNvPr>
          <p:cNvSpPr txBox="1"/>
          <p:nvPr/>
        </p:nvSpPr>
        <p:spPr>
          <a:xfrm>
            <a:off x="2771800" y="2492896"/>
            <a:ext cx="74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drives</a:t>
            </a:r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EEDEE3D-5CCA-AFD7-C2DA-7A00D4403A63}"/>
              </a:ext>
            </a:extLst>
          </p:cNvPr>
          <p:cNvSpPr txBox="1"/>
          <p:nvPr/>
        </p:nvSpPr>
        <p:spPr>
          <a:xfrm>
            <a:off x="5364088" y="3068960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rides</a:t>
            </a:r>
            <a:endParaRPr lang="es-E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980B5C9-892B-906C-0DB0-46C04B994EF2}"/>
              </a:ext>
            </a:extLst>
          </p:cNvPr>
          <p:cNvSpPr txBox="1"/>
          <p:nvPr/>
        </p:nvSpPr>
        <p:spPr>
          <a:xfrm>
            <a:off x="1043608" y="303295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doesn’t</a:t>
            </a:r>
            <a:endParaRPr lang="es-E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A58F344-3C81-CF3A-1F96-420D63D104DC}"/>
              </a:ext>
            </a:extLst>
          </p:cNvPr>
          <p:cNvSpPr txBox="1"/>
          <p:nvPr/>
        </p:nvSpPr>
        <p:spPr>
          <a:xfrm>
            <a:off x="2765706" y="4365104"/>
            <a:ext cx="50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live</a:t>
            </a:r>
            <a:endParaRPr lang="es-E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6B91A51-367F-C761-59EE-DA1F59673D14}"/>
              </a:ext>
            </a:extLst>
          </p:cNvPr>
          <p:cNvSpPr txBox="1"/>
          <p:nvPr/>
        </p:nvSpPr>
        <p:spPr>
          <a:xfrm>
            <a:off x="1226508" y="4797152"/>
            <a:ext cx="671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takes</a:t>
            </a:r>
            <a:endParaRPr lang="es-ES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E46404F-D1A2-781C-6C6C-33C0ED887332}"/>
              </a:ext>
            </a:extLst>
          </p:cNvPr>
          <p:cNvSpPr txBox="1"/>
          <p:nvPr/>
        </p:nvSpPr>
        <p:spPr>
          <a:xfrm>
            <a:off x="2915816" y="522920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doesn’t</a:t>
            </a:r>
            <a:endParaRPr lang="es-E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8840F01-0FC9-EF65-6A8D-D9AB5982AB14}"/>
              </a:ext>
            </a:extLst>
          </p:cNvPr>
          <p:cNvSpPr txBox="1"/>
          <p:nvPr/>
        </p:nvSpPr>
        <p:spPr>
          <a:xfrm>
            <a:off x="1897846" y="5733256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uses</a:t>
            </a:r>
            <a:endParaRPr lang="es-E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E03F509-E152-275C-20E8-62DD6969546D}"/>
              </a:ext>
            </a:extLst>
          </p:cNvPr>
          <p:cNvSpPr txBox="1"/>
          <p:nvPr/>
        </p:nvSpPr>
        <p:spPr>
          <a:xfrm>
            <a:off x="1226508" y="623731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don’t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570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7504" y="947629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https://www.youtube.com/watch?v=5XgWwyqpVlA</a:t>
            </a:r>
            <a:endParaRPr lang="es-MX" dirty="0"/>
          </a:p>
          <a:p>
            <a:endParaRPr lang="es-MX" dirty="0"/>
          </a:p>
        </p:txBody>
      </p:sp>
      <p:sp>
        <p:nvSpPr>
          <p:cNvPr id="3" name="CuadroTexto 2"/>
          <p:cNvSpPr txBox="1"/>
          <p:nvPr/>
        </p:nvSpPr>
        <p:spPr>
          <a:xfrm>
            <a:off x="107504" y="116632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link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simple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tense.</a:t>
            </a:r>
          </a:p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Listen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Tod´s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once and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recognize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affirmative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negative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simple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rewrite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talking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27584" y="1593960"/>
            <a:ext cx="78488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Follow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firsts</a:t>
            </a:r>
            <a:r>
              <a:rPr lang="es-MX" dirty="0"/>
              <a:t> </a:t>
            </a:r>
            <a:r>
              <a:rPr lang="es-MX" dirty="0" err="1"/>
              <a:t>statements</a:t>
            </a:r>
            <a:endParaRPr lang="es-MX" dirty="0"/>
          </a:p>
          <a:p>
            <a:r>
              <a:rPr lang="es-MX" dirty="0" err="1"/>
              <a:t>Eg</a:t>
            </a:r>
            <a:r>
              <a:rPr lang="es-MX" dirty="0"/>
              <a:t>. He </a:t>
            </a:r>
            <a:r>
              <a:rPr lang="es-MX" dirty="0" err="1"/>
              <a:t>is</a:t>
            </a:r>
            <a:r>
              <a:rPr lang="es-MX" dirty="0"/>
              <a:t> a </a:t>
            </a:r>
            <a:r>
              <a:rPr lang="es-MX" dirty="0" err="1"/>
              <a:t>teacher</a:t>
            </a:r>
            <a:r>
              <a:rPr lang="es-MX" dirty="0"/>
              <a:t>, he Works in </a:t>
            </a:r>
            <a:r>
              <a:rPr lang="es-MX" dirty="0" err="1"/>
              <a:t>Japan</a:t>
            </a:r>
            <a:r>
              <a:rPr lang="es-MX" dirty="0"/>
              <a:t>, he </a:t>
            </a:r>
            <a:r>
              <a:rPr lang="es-MX" dirty="0" err="1"/>
              <a:t>works</a:t>
            </a:r>
            <a:r>
              <a:rPr lang="es-MX" dirty="0"/>
              <a:t> in a </a:t>
            </a:r>
            <a:r>
              <a:rPr lang="es-MX" dirty="0" err="1"/>
              <a:t>Univerity</a:t>
            </a:r>
            <a:r>
              <a:rPr lang="es-MX" dirty="0"/>
              <a:t>, he </a:t>
            </a:r>
            <a:r>
              <a:rPr lang="es-MX" dirty="0" err="1"/>
              <a:t>teaches</a:t>
            </a:r>
            <a:r>
              <a:rPr lang="es-MX" dirty="0"/>
              <a:t> English.</a:t>
            </a:r>
          </a:p>
          <a:p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8C23655-69C2-3AA4-C820-3F00C363483A}"/>
              </a:ext>
            </a:extLst>
          </p:cNvPr>
          <p:cNvSpPr txBox="1"/>
          <p:nvPr/>
        </p:nvSpPr>
        <p:spPr>
          <a:xfrm>
            <a:off x="395536" y="2522339"/>
            <a:ext cx="8122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He </a:t>
            </a:r>
            <a:r>
              <a:rPr lang="es-MX" dirty="0" err="1"/>
              <a:t>lives</a:t>
            </a:r>
            <a:r>
              <a:rPr lang="es-MX" dirty="0"/>
              <a:t> in </a:t>
            </a:r>
            <a:r>
              <a:rPr lang="es-MX" dirty="0" err="1"/>
              <a:t>Japan</a:t>
            </a:r>
            <a:r>
              <a:rPr lang="es-MX" dirty="0"/>
              <a:t>, he </a:t>
            </a:r>
            <a:r>
              <a:rPr lang="es-MX" dirty="0" err="1"/>
              <a:t>lives</a:t>
            </a:r>
            <a:r>
              <a:rPr lang="es-MX" dirty="0"/>
              <a:t> in a </a:t>
            </a:r>
            <a:r>
              <a:rPr lang="es-MX" dirty="0" err="1"/>
              <a:t>small</a:t>
            </a:r>
            <a:r>
              <a:rPr lang="es-MX" dirty="0"/>
              <a:t> </a:t>
            </a:r>
            <a:r>
              <a:rPr lang="es-MX" dirty="0" err="1"/>
              <a:t>house</a:t>
            </a:r>
            <a:r>
              <a:rPr lang="es-MX" dirty="0"/>
              <a:t>, he </a:t>
            </a:r>
            <a:r>
              <a:rPr lang="es-MX" dirty="0" err="1"/>
              <a:t>doesn’t</a:t>
            </a:r>
            <a:r>
              <a:rPr lang="es-MX" dirty="0"/>
              <a:t> </a:t>
            </a:r>
            <a:r>
              <a:rPr lang="es-MX" dirty="0" err="1"/>
              <a:t>cook</a:t>
            </a:r>
            <a:r>
              <a:rPr lang="es-MX" dirty="0"/>
              <a:t>, he </a:t>
            </a:r>
            <a:r>
              <a:rPr lang="es-MX" dirty="0" err="1"/>
              <a:t>goes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work</a:t>
            </a:r>
            <a:r>
              <a:rPr lang="es-MX" dirty="0"/>
              <a:t> a </a:t>
            </a:r>
            <a:r>
              <a:rPr lang="es-MX" dirty="0" err="1"/>
              <a:t>seven</a:t>
            </a:r>
            <a:r>
              <a:rPr lang="es-MX" dirty="0"/>
              <a:t>, he </a:t>
            </a:r>
            <a:r>
              <a:rPr lang="es-MX" dirty="0" err="1"/>
              <a:t>haves</a:t>
            </a:r>
            <a:r>
              <a:rPr lang="es-MX" dirty="0"/>
              <a:t> a </a:t>
            </a:r>
            <a:r>
              <a:rPr lang="es-MX" dirty="0" err="1"/>
              <a:t>first</a:t>
            </a:r>
            <a:r>
              <a:rPr lang="es-MX" dirty="0"/>
              <a:t> </a:t>
            </a:r>
            <a:r>
              <a:rPr lang="es-MX" dirty="0" err="1"/>
              <a:t>class</a:t>
            </a:r>
            <a:r>
              <a:rPr lang="es-MX" dirty="0"/>
              <a:t> a 8:30, he </a:t>
            </a:r>
            <a:r>
              <a:rPr lang="es-MX" dirty="0" err="1"/>
              <a:t>goes</a:t>
            </a:r>
            <a:r>
              <a:rPr lang="es-MX" dirty="0"/>
              <a:t> </a:t>
            </a:r>
            <a:r>
              <a:rPr lang="es-MX" dirty="0" err="1"/>
              <a:t>hiking</a:t>
            </a:r>
            <a:r>
              <a:rPr lang="es-MX" dirty="0"/>
              <a:t>, he </a:t>
            </a:r>
            <a:r>
              <a:rPr lang="es-MX" dirty="0" err="1"/>
              <a:t>goes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montains</a:t>
            </a:r>
            <a:r>
              <a:rPr lang="es-MX" dirty="0"/>
              <a:t>, he </a:t>
            </a:r>
            <a:r>
              <a:rPr lang="es-MX" dirty="0" err="1"/>
              <a:t>doesn’t</a:t>
            </a:r>
            <a:r>
              <a:rPr lang="es-MX" dirty="0"/>
              <a:t> </a:t>
            </a:r>
            <a:r>
              <a:rPr lang="es-MX" dirty="0" err="1"/>
              <a:t>much</a:t>
            </a:r>
            <a:r>
              <a:rPr lang="es-MX" dirty="0"/>
              <a:t> free time, he </a:t>
            </a:r>
            <a:r>
              <a:rPr lang="es-MX" dirty="0" err="1"/>
              <a:t>doesn’t</a:t>
            </a:r>
            <a:r>
              <a:rPr lang="es-MX" dirty="0"/>
              <a:t> </a:t>
            </a:r>
            <a:r>
              <a:rPr lang="es-MX" dirty="0" err="1"/>
              <a:t>go</a:t>
            </a:r>
            <a:r>
              <a:rPr lang="es-MX" dirty="0"/>
              <a:t> </a:t>
            </a:r>
            <a:r>
              <a:rPr lang="es-MX" dirty="0" err="1"/>
              <a:t>hiking</a:t>
            </a:r>
            <a:r>
              <a:rPr lang="es-MX" dirty="0"/>
              <a:t> </a:t>
            </a:r>
            <a:r>
              <a:rPr lang="es-MX" dirty="0" err="1"/>
              <a:t>often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0062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292D111-EBEE-45AD-B79A-7D646170FA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76" t="8000" r="50000" b="16401"/>
          <a:stretch/>
        </p:blipFill>
        <p:spPr>
          <a:xfrm>
            <a:off x="179512" y="476672"/>
            <a:ext cx="8712968" cy="626469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3C77B6C-FEAF-4FBD-BF31-7FB10A30A0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63" t="15001" r="45275" b="80799"/>
          <a:stretch/>
        </p:blipFill>
        <p:spPr>
          <a:xfrm>
            <a:off x="323528" y="116632"/>
            <a:ext cx="6696744" cy="36004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8E1F64B-9104-37E5-96CA-F155BCB3E87C}"/>
              </a:ext>
            </a:extLst>
          </p:cNvPr>
          <p:cNvSpPr txBox="1"/>
          <p:nvPr/>
        </p:nvSpPr>
        <p:spPr>
          <a:xfrm>
            <a:off x="611560" y="4653136"/>
            <a:ext cx="1972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>
                <a:solidFill>
                  <a:srgbClr val="FF0000"/>
                </a:solidFill>
              </a:rPr>
              <a:t>We</a:t>
            </a:r>
            <a:r>
              <a:rPr lang="es-MX" sz="1200" dirty="0">
                <a:solidFill>
                  <a:srgbClr val="FF0000"/>
                </a:solidFill>
              </a:rPr>
              <a:t> </a:t>
            </a:r>
            <a:r>
              <a:rPr lang="es-MX" sz="1200" dirty="0" err="1">
                <a:solidFill>
                  <a:srgbClr val="FF0000"/>
                </a:solidFill>
              </a:rPr>
              <a:t>don’t</a:t>
            </a:r>
            <a:r>
              <a:rPr lang="es-MX" sz="1200" dirty="0">
                <a:solidFill>
                  <a:srgbClr val="FF0000"/>
                </a:solidFill>
              </a:rPr>
              <a:t> </a:t>
            </a:r>
            <a:r>
              <a:rPr lang="es-MX" sz="1200" dirty="0" err="1">
                <a:solidFill>
                  <a:srgbClr val="FF0000"/>
                </a:solidFill>
              </a:rPr>
              <a:t>live</a:t>
            </a:r>
            <a:r>
              <a:rPr lang="es-MX" sz="1200" dirty="0">
                <a:solidFill>
                  <a:srgbClr val="FF0000"/>
                </a:solidFill>
              </a:rPr>
              <a:t> in </a:t>
            </a:r>
            <a:r>
              <a:rPr lang="es-MX" sz="1200" dirty="0" err="1">
                <a:solidFill>
                  <a:srgbClr val="FF0000"/>
                </a:solidFill>
              </a:rPr>
              <a:t>the</a:t>
            </a:r>
            <a:r>
              <a:rPr lang="es-MX" sz="1200" dirty="0">
                <a:solidFill>
                  <a:srgbClr val="FF0000"/>
                </a:solidFill>
              </a:rPr>
              <a:t> </a:t>
            </a:r>
            <a:r>
              <a:rPr lang="es-MX" sz="1200" dirty="0" err="1">
                <a:solidFill>
                  <a:srgbClr val="FF0000"/>
                </a:solidFill>
              </a:rPr>
              <a:t>suburbs</a:t>
            </a:r>
            <a:r>
              <a:rPr lang="es-MX" sz="1200" dirty="0">
                <a:solidFill>
                  <a:srgbClr val="FF0000"/>
                </a:solidFill>
              </a:rPr>
              <a:t>.</a:t>
            </a:r>
            <a:endParaRPr lang="es-ES" sz="1200" dirty="0">
              <a:solidFill>
                <a:srgbClr val="FF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6720332-D6FE-F1E8-4AEF-B1D7F204BE99}"/>
              </a:ext>
            </a:extLst>
          </p:cNvPr>
          <p:cNvSpPr txBox="1"/>
          <p:nvPr/>
        </p:nvSpPr>
        <p:spPr>
          <a:xfrm>
            <a:off x="611560" y="5157192"/>
            <a:ext cx="2592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err="1">
                <a:solidFill>
                  <a:srgbClr val="FF0000"/>
                </a:solidFill>
              </a:rPr>
              <a:t>We</a:t>
            </a:r>
            <a:r>
              <a:rPr lang="es-MX" sz="1100" dirty="0">
                <a:solidFill>
                  <a:srgbClr val="FF0000"/>
                </a:solidFill>
              </a:rPr>
              <a:t> </a:t>
            </a:r>
            <a:r>
              <a:rPr lang="es-MX" sz="1100" dirty="0" err="1">
                <a:solidFill>
                  <a:srgbClr val="FF0000"/>
                </a:solidFill>
              </a:rPr>
              <a:t>take</a:t>
            </a:r>
            <a:r>
              <a:rPr lang="es-MX" sz="1100" dirty="0">
                <a:solidFill>
                  <a:srgbClr val="FF0000"/>
                </a:solidFill>
              </a:rPr>
              <a:t> </a:t>
            </a:r>
            <a:r>
              <a:rPr lang="es-MX" sz="1100" dirty="0" err="1">
                <a:solidFill>
                  <a:srgbClr val="FF0000"/>
                </a:solidFill>
              </a:rPr>
              <a:t>the</a:t>
            </a:r>
            <a:r>
              <a:rPr lang="es-MX" sz="1100" dirty="0">
                <a:solidFill>
                  <a:srgbClr val="FF0000"/>
                </a:solidFill>
              </a:rPr>
              <a:t> bus, </a:t>
            </a:r>
            <a:r>
              <a:rPr lang="es-MX" sz="1100" dirty="0" err="1">
                <a:solidFill>
                  <a:srgbClr val="FF0000"/>
                </a:solidFill>
              </a:rPr>
              <a:t>the</a:t>
            </a:r>
            <a:r>
              <a:rPr lang="es-MX" sz="1100" dirty="0">
                <a:solidFill>
                  <a:srgbClr val="FF0000"/>
                </a:solidFill>
              </a:rPr>
              <a:t> </a:t>
            </a:r>
            <a:r>
              <a:rPr lang="es-MX" sz="1100" dirty="0" err="1">
                <a:solidFill>
                  <a:srgbClr val="FF0000"/>
                </a:solidFill>
              </a:rPr>
              <a:t>train</a:t>
            </a:r>
            <a:r>
              <a:rPr lang="es-MX" sz="1100" dirty="0">
                <a:solidFill>
                  <a:srgbClr val="FF0000"/>
                </a:solidFill>
              </a:rPr>
              <a:t>, </a:t>
            </a:r>
            <a:r>
              <a:rPr lang="es-MX" sz="1100" dirty="0" err="1">
                <a:solidFill>
                  <a:srgbClr val="FF0000"/>
                </a:solidFill>
              </a:rPr>
              <a:t>or</a:t>
            </a:r>
            <a:r>
              <a:rPr lang="es-MX" sz="1100" dirty="0">
                <a:solidFill>
                  <a:srgbClr val="FF0000"/>
                </a:solidFill>
              </a:rPr>
              <a:t> </a:t>
            </a:r>
            <a:r>
              <a:rPr lang="es-MX" sz="1100" dirty="0" err="1">
                <a:solidFill>
                  <a:srgbClr val="FF0000"/>
                </a:solidFill>
              </a:rPr>
              <a:t>the</a:t>
            </a:r>
            <a:r>
              <a:rPr lang="es-MX" sz="1100" dirty="0">
                <a:solidFill>
                  <a:srgbClr val="FF0000"/>
                </a:solidFill>
              </a:rPr>
              <a:t> </a:t>
            </a:r>
            <a:r>
              <a:rPr lang="es-MX" sz="1100" dirty="0" err="1">
                <a:solidFill>
                  <a:srgbClr val="FF0000"/>
                </a:solidFill>
              </a:rPr>
              <a:t>subway</a:t>
            </a:r>
            <a:r>
              <a:rPr lang="es-MX" sz="1100" dirty="0">
                <a:solidFill>
                  <a:srgbClr val="FF0000"/>
                </a:solidFill>
              </a:rPr>
              <a:t>.</a:t>
            </a:r>
            <a:endParaRPr lang="es-ES" sz="1100" dirty="0">
              <a:solidFill>
                <a:srgbClr val="FF000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E26595D-E6E4-58F7-CAC3-3884C59F2239}"/>
              </a:ext>
            </a:extLst>
          </p:cNvPr>
          <p:cNvSpPr txBox="1"/>
          <p:nvPr/>
        </p:nvSpPr>
        <p:spPr>
          <a:xfrm>
            <a:off x="611560" y="5589240"/>
            <a:ext cx="2041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>
                <a:solidFill>
                  <a:srgbClr val="FF0000"/>
                </a:solidFill>
              </a:rPr>
              <a:t>He </a:t>
            </a:r>
            <a:r>
              <a:rPr lang="es-MX" sz="1200" dirty="0" err="1">
                <a:solidFill>
                  <a:srgbClr val="FF0000"/>
                </a:solidFill>
              </a:rPr>
              <a:t>goes</a:t>
            </a:r>
            <a:r>
              <a:rPr lang="es-MX" sz="1200" dirty="0">
                <a:solidFill>
                  <a:srgbClr val="FF0000"/>
                </a:solidFill>
              </a:rPr>
              <a:t> </a:t>
            </a:r>
            <a:r>
              <a:rPr lang="es-MX" sz="1200" dirty="0" err="1">
                <a:solidFill>
                  <a:srgbClr val="FF0000"/>
                </a:solidFill>
              </a:rPr>
              <a:t>to</a:t>
            </a:r>
            <a:r>
              <a:rPr lang="es-MX" sz="1200" dirty="0">
                <a:solidFill>
                  <a:srgbClr val="FF0000"/>
                </a:solidFill>
              </a:rPr>
              <a:t> </a:t>
            </a:r>
            <a:r>
              <a:rPr lang="es-MX" sz="1200" dirty="0" err="1">
                <a:solidFill>
                  <a:srgbClr val="FF0000"/>
                </a:solidFill>
              </a:rPr>
              <a:t>work</a:t>
            </a:r>
            <a:r>
              <a:rPr lang="es-MX" sz="1200" dirty="0">
                <a:solidFill>
                  <a:srgbClr val="FF0000"/>
                </a:solidFill>
              </a:rPr>
              <a:t> </a:t>
            </a:r>
            <a:r>
              <a:rPr lang="es-MX" sz="1200" dirty="0" err="1">
                <a:solidFill>
                  <a:srgbClr val="FF0000"/>
                </a:solidFill>
              </a:rPr>
              <a:t>before</a:t>
            </a:r>
            <a:r>
              <a:rPr lang="es-MX" sz="1200" dirty="0">
                <a:solidFill>
                  <a:srgbClr val="FF0000"/>
                </a:solidFill>
              </a:rPr>
              <a:t> </a:t>
            </a:r>
            <a:r>
              <a:rPr lang="es-MX" sz="1200" dirty="0" err="1">
                <a:solidFill>
                  <a:srgbClr val="FF0000"/>
                </a:solidFill>
              </a:rPr>
              <a:t>noon</a:t>
            </a:r>
            <a:r>
              <a:rPr lang="es-MX" sz="1200" dirty="0">
                <a:solidFill>
                  <a:srgbClr val="FF0000"/>
                </a:solidFill>
              </a:rPr>
              <a:t>.</a:t>
            </a:r>
            <a:endParaRPr lang="es-ES" sz="1200" dirty="0">
              <a:solidFill>
                <a:srgbClr val="FF000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55F5BE2-DD4C-B33F-BE7A-00C3C33C7975}"/>
              </a:ext>
            </a:extLst>
          </p:cNvPr>
          <p:cNvSpPr txBox="1"/>
          <p:nvPr/>
        </p:nvSpPr>
        <p:spPr>
          <a:xfrm>
            <a:off x="467544" y="5941585"/>
            <a:ext cx="18412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>
                <a:solidFill>
                  <a:srgbClr val="FF0000"/>
                </a:solidFill>
              </a:rPr>
              <a:t>I </a:t>
            </a:r>
            <a:r>
              <a:rPr lang="es-MX" sz="1200" dirty="0" err="1">
                <a:solidFill>
                  <a:srgbClr val="FF0000"/>
                </a:solidFill>
              </a:rPr>
              <a:t>don’t</a:t>
            </a:r>
            <a:r>
              <a:rPr lang="es-MX" sz="1200" dirty="0">
                <a:solidFill>
                  <a:srgbClr val="FF0000"/>
                </a:solidFill>
              </a:rPr>
              <a:t> </a:t>
            </a:r>
            <a:r>
              <a:rPr lang="es-MX" sz="1200" dirty="0" err="1">
                <a:solidFill>
                  <a:srgbClr val="FF0000"/>
                </a:solidFill>
              </a:rPr>
              <a:t>work</a:t>
            </a:r>
            <a:r>
              <a:rPr lang="es-MX" sz="1200" dirty="0">
                <a:solidFill>
                  <a:srgbClr val="FF0000"/>
                </a:solidFill>
              </a:rPr>
              <a:t> </a:t>
            </a:r>
            <a:r>
              <a:rPr lang="es-MX" sz="1200" dirty="0" err="1">
                <a:solidFill>
                  <a:srgbClr val="FF0000"/>
                </a:solidFill>
              </a:rPr>
              <a:t>far</a:t>
            </a:r>
            <a:r>
              <a:rPr lang="es-MX" sz="1200" dirty="0">
                <a:solidFill>
                  <a:srgbClr val="FF0000"/>
                </a:solidFill>
              </a:rPr>
              <a:t> </a:t>
            </a:r>
            <a:r>
              <a:rPr lang="es-MX" sz="1200" dirty="0" err="1">
                <a:solidFill>
                  <a:srgbClr val="FF0000"/>
                </a:solidFill>
              </a:rPr>
              <a:t>from</a:t>
            </a:r>
            <a:r>
              <a:rPr lang="es-MX" sz="1200" dirty="0">
                <a:solidFill>
                  <a:srgbClr val="FF0000"/>
                </a:solidFill>
              </a:rPr>
              <a:t> </a:t>
            </a:r>
            <a:r>
              <a:rPr lang="es-MX" sz="1200" dirty="0" err="1">
                <a:solidFill>
                  <a:srgbClr val="FF0000"/>
                </a:solidFill>
              </a:rPr>
              <a:t>here</a:t>
            </a:r>
            <a:r>
              <a:rPr lang="es-MX" sz="1200" dirty="0">
                <a:solidFill>
                  <a:srgbClr val="FF0000"/>
                </a:solidFill>
              </a:rPr>
              <a:t>.</a:t>
            </a:r>
            <a:endParaRPr lang="es-ES" sz="1200" dirty="0">
              <a:solidFill>
                <a:srgbClr val="FF0000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8822055-4DD4-D073-10AF-8E96593139A9}"/>
              </a:ext>
            </a:extLst>
          </p:cNvPr>
          <p:cNvSpPr txBox="1"/>
          <p:nvPr/>
        </p:nvSpPr>
        <p:spPr>
          <a:xfrm>
            <a:off x="467544" y="6389215"/>
            <a:ext cx="2470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>
                <a:solidFill>
                  <a:srgbClr val="FF0000"/>
                </a:solidFill>
              </a:rPr>
              <a:t>She</a:t>
            </a:r>
            <a:r>
              <a:rPr lang="es-MX" sz="1200" dirty="0">
                <a:solidFill>
                  <a:srgbClr val="FF0000"/>
                </a:solidFill>
              </a:rPr>
              <a:t> </a:t>
            </a:r>
            <a:r>
              <a:rPr lang="es-MX" sz="1200" dirty="0" err="1">
                <a:solidFill>
                  <a:srgbClr val="FF0000"/>
                </a:solidFill>
              </a:rPr>
              <a:t>doesn’t</a:t>
            </a:r>
            <a:r>
              <a:rPr lang="es-MX" sz="1200" dirty="0">
                <a:solidFill>
                  <a:srgbClr val="FF0000"/>
                </a:solidFill>
              </a:rPr>
              <a:t> </a:t>
            </a:r>
            <a:r>
              <a:rPr lang="es-MX" sz="1200" dirty="0" err="1">
                <a:solidFill>
                  <a:srgbClr val="FF0000"/>
                </a:solidFill>
              </a:rPr>
              <a:t>get</a:t>
            </a:r>
            <a:r>
              <a:rPr lang="es-MX" sz="1200" dirty="0">
                <a:solidFill>
                  <a:srgbClr val="FF0000"/>
                </a:solidFill>
              </a:rPr>
              <a:t> up </a:t>
            </a:r>
            <a:r>
              <a:rPr lang="es-MX" sz="1200" dirty="0" err="1">
                <a:solidFill>
                  <a:srgbClr val="FF0000"/>
                </a:solidFill>
              </a:rPr>
              <a:t>early</a:t>
            </a:r>
            <a:r>
              <a:rPr lang="es-MX" sz="1200" dirty="0">
                <a:solidFill>
                  <a:srgbClr val="FF0000"/>
                </a:solidFill>
              </a:rPr>
              <a:t> </a:t>
            </a:r>
            <a:r>
              <a:rPr lang="es-MX" sz="1200" dirty="0" err="1">
                <a:solidFill>
                  <a:srgbClr val="FF0000"/>
                </a:solidFill>
              </a:rPr>
              <a:t>on</a:t>
            </a:r>
            <a:r>
              <a:rPr lang="es-MX" sz="1200" dirty="0">
                <a:solidFill>
                  <a:srgbClr val="FF0000"/>
                </a:solidFill>
              </a:rPr>
              <a:t> </a:t>
            </a:r>
            <a:r>
              <a:rPr lang="es-MX" sz="1200" dirty="0" err="1">
                <a:solidFill>
                  <a:srgbClr val="FF0000"/>
                </a:solidFill>
              </a:rPr>
              <a:t>Sundays</a:t>
            </a:r>
            <a:r>
              <a:rPr lang="es-MX" sz="1200" dirty="0">
                <a:solidFill>
                  <a:srgbClr val="FF0000"/>
                </a:solidFill>
              </a:rPr>
              <a:t>.</a:t>
            </a:r>
            <a:endParaRPr lang="es-ES" sz="1200" dirty="0">
              <a:solidFill>
                <a:srgbClr val="FF0000"/>
              </a:solidFill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C8F66BB8-55B7-652A-572C-68C8FFB22B4B}"/>
              </a:ext>
            </a:extLst>
          </p:cNvPr>
          <p:cNvGrpSpPr/>
          <p:nvPr/>
        </p:nvGrpSpPr>
        <p:grpSpPr>
          <a:xfrm>
            <a:off x="409850" y="662628"/>
            <a:ext cx="249120" cy="346320"/>
            <a:chOff x="409850" y="662628"/>
            <a:chExt cx="249120" cy="34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61C65869-1E98-683C-14E3-0DE958AA091E}"/>
                    </a:ext>
                  </a:extLst>
                </p14:cNvPr>
                <p14:cNvContentPartPr/>
                <p14:nvPr/>
              </p14:nvContentPartPr>
              <p14:xfrm>
                <a:off x="409850" y="662628"/>
                <a:ext cx="249120" cy="101160"/>
              </p14:xfrm>
            </p:contentPart>
          </mc:Choice>
          <mc:Fallback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61C65869-1E98-683C-14E3-0DE958AA091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1850" y="644628"/>
                  <a:ext cx="2847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0" name="Entrada de lápiz 9">
                  <a:extLst>
                    <a:ext uri="{FF2B5EF4-FFF2-40B4-BE49-F238E27FC236}">
                      <a16:creationId xmlns:a16="http://schemas.microsoft.com/office/drawing/2014/main" id="{31AEA6FE-11E2-5183-0481-3CB7914F5C74}"/>
                    </a:ext>
                  </a:extLst>
                </p14:cNvPr>
                <p14:cNvContentPartPr/>
                <p14:nvPr/>
              </p14:nvContentPartPr>
              <p14:xfrm>
                <a:off x="471770" y="845508"/>
                <a:ext cx="167760" cy="163440"/>
              </p14:xfrm>
            </p:contentPart>
          </mc:Choice>
          <mc:Fallback>
            <p:pic>
              <p:nvPicPr>
                <p:cNvPr id="10" name="Entrada de lápiz 9">
                  <a:extLst>
                    <a:ext uri="{FF2B5EF4-FFF2-40B4-BE49-F238E27FC236}">
                      <a16:creationId xmlns:a16="http://schemas.microsoft.com/office/drawing/2014/main" id="{31AEA6FE-11E2-5183-0481-3CB7914F5C7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53770" y="827868"/>
                  <a:ext cx="20340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4290F48A-7A41-17CB-67CE-E5AD47CA25B2}"/>
              </a:ext>
            </a:extLst>
          </p:cNvPr>
          <p:cNvGrpSpPr/>
          <p:nvPr/>
        </p:nvGrpSpPr>
        <p:grpSpPr>
          <a:xfrm>
            <a:off x="3902570" y="668748"/>
            <a:ext cx="286200" cy="506520"/>
            <a:chOff x="3902570" y="668748"/>
            <a:chExt cx="286200" cy="50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2" name="Entrada de lápiz 11">
                  <a:extLst>
                    <a:ext uri="{FF2B5EF4-FFF2-40B4-BE49-F238E27FC236}">
                      <a16:creationId xmlns:a16="http://schemas.microsoft.com/office/drawing/2014/main" id="{145562FE-D690-D3A0-B609-3982A78E406E}"/>
                    </a:ext>
                  </a:extLst>
                </p14:cNvPr>
                <p14:cNvContentPartPr/>
                <p14:nvPr/>
              </p14:nvContentPartPr>
              <p14:xfrm>
                <a:off x="3902570" y="668748"/>
                <a:ext cx="286200" cy="126000"/>
              </p14:xfrm>
            </p:contentPart>
          </mc:Choice>
          <mc:Fallback>
            <p:pic>
              <p:nvPicPr>
                <p:cNvPr id="12" name="Entrada de lápiz 11">
                  <a:extLst>
                    <a:ext uri="{FF2B5EF4-FFF2-40B4-BE49-F238E27FC236}">
                      <a16:creationId xmlns:a16="http://schemas.microsoft.com/office/drawing/2014/main" id="{145562FE-D690-D3A0-B609-3982A78E406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884570" y="650748"/>
                  <a:ext cx="3218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0A73B1D2-B520-FDE1-05D9-2349553196A9}"/>
                    </a:ext>
                  </a:extLst>
                </p14:cNvPr>
                <p14:cNvContentPartPr/>
                <p14:nvPr/>
              </p14:nvContentPartPr>
              <p14:xfrm>
                <a:off x="3991850" y="855228"/>
                <a:ext cx="186840" cy="109800"/>
              </p14:xfrm>
            </p:contentPart>
          </mc:Choice>
          <mc:Fallback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0A73B1D2-B520-FDE1-05D9-2349553196A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974210" y="837588"/>
                  <a:ext cx="2224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5" name="Entrada de lápiz 14">
                  <a:extLst>
                    <a:ext uri="{FF2B5EF4-FFF2-40B4-BE49-F238E27FC236}">
                      <a16:creationId xmlns:a16="http://schemas.microsoft.com/office/drawing/2014/main" id="{D0F521AB-4ADC-1D0F-CC0B-024B951DD34D}"/>
                    </a:ext>
                  </a:extLst>
                </p14:cNvPr>
                <p14:cNvContentPartPr/>
                <p14:nvPr/>
              </p14:nvContentPartPr>
              <p14:xfrm>
                <a:off x="4042250" y="1032348"/>
                <a:ext cx="136440" cy="142920"/>
              </p14:xfrm>
            </p:contentPart>
          </mc:Choice>
          <mc:Fallback>
            <p:pic>
              <p:nvPicPr>
                <p:cNvPr id="15" name="Entrada de lápiz 14">
                  <a:extLst>
                    <a:ext uri="{FF2B5EF4-FFF2-40B4-BE49-F238E27FC236}">
                      <a16:creationId xmlns:a16="http://schemas.microsoft.com/office/drawing/2014/main" id="{D0F521AB-4ADC-1D0F-CC0B-024B951DD34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024610" y="1014708"/>
                  <a:ext cx="172080" cy="178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1893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107504" y="479775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https://wordwall.net/es/resource/25667891/english/present-simple-in-negative</a:t>
            </a:r>
            <a:endParaRPr lang="es-MX" dirty="0"/>
          </a:p>
          <a:p>
            <a:endParaRPr lang="es-MX" dirty="0"/>
          </a:p>
        </p:txBody>
      </p:sp>
      <p:sp>
        <p:nvSpPr>
          <p:cNvPr id="3" name="CuadroTexto 2"/>
          <p:cNvSpPr txBox="1"/>
          <p:nvPr/>
        </p:nvSpPr>
        <p:spPr>
          <a:xfrm>
            <a:off x="107504" y="116632"/>
            <a:ext cx="9036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negative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simple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tense.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share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Flecha derecha 1"/>
          <p:cNvSpPr/>
          <p:nvPr/>
        </p:nvSpPr>
        <p:spPr>
          <a:xfrm>
            <a:off x="1955176" y="980728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/>
          <p:cNvSpPr txBox="1"/>
          <p:nvPr/>
        </p:nvSpPr>
        <p:spPr>
          <a:xfrm>
            <a:off x="107504" y="899428"/>
            <a:ext cx="1870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Share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results</a:t>
            </a:r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107504" y="2924944"/>
            <a:ext cx="43631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hlinkClick r:id="rId3"/>
              </a:rPr>
              <a:t>https://wordwall.net/es/resource/11378922</a:t>
            </a:r>
            <a:endParaRPr lang="es-MX" dirty="0"/>
          </a:p>
          <a:p>
            <a:endParaRPr lang="es-MX" dirty="0"/>
          </a:p>
        </p:txBody>
      </p:sp>
      <p:sp>
        <p:nvSpPr>
          <p:cNvPr id="7" name="Flecha derecha 6"/>
          <p:cNvSpPr/>
          <p:nvPr/>
        </p:nvSpPr>
        <p:spPr>
          <a:xfrm>
            <a:off x="1955176" y="3284984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/>
          <p:cNvSpPr txBox="1"/>
          <p:nvPr/>
        </p:nvSpPr>
        <p:spPr>
          <a:xfrm>
            <a:off x="107504" y="3203684"/>
            <a:ext cx="1870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Share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results</a:t>
            </a:r>
            <a:endParaRPr lang="es-MX" dirty="0"/>
          </a:p>
        </p:txBody>
      </p:sp>
      <p:pic>
        <p:nvPicPr>
          <p:cNvPr id="13" name="Imagen 1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F2099682-C70F-E016-E959-F47AF17FE1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353" y="899428"/>
            <a:ext cx="2036964" cy="2123752"/>
          </a:xfrm>
          <a:prstGeom prst="rect">
            <a:avLst/>
          </a:prstGeom>
        </p:spPr>
      </p:pic>
      <p:pic>
        <p:nvPicPr>
          <p:cNvPr id="15" name="Imagen 14" descr="Imagen de la pantalla de un celular de un mensaje en letras blancas&#10;&#10;Descripción generada automáticamente con confianza baja">
            <a:extLst>
              <a:ext uri="{FF2B5EF4-FFF2-40B4-BE49-F238E27FC236}">
                <a16:creationId xmlns:a16="http://schemas.microsoft.com/office/drawing/2014/main" id="{8D0CB935-0437-A956-A759-B8F209248B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856" y="3495616"/>
            <a:ext cx="2372920" cy="265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49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2367" y="463703"/>
            <a:ext cx="84417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link to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negative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in simple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tense.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A63DA7F-EC9C-476C-89F0-B84AB0DE937F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NEGATIVE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2367" y="771480"/>
            <a:ext cx="50982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hlinkClick r:id="rId2"/>
              </a:rPr>
              <a:t>https://www.youtube.com/watch?v=2hIkGW1uA0M</a:t>
            </a:r>
            <a:endParaRPr lang="es-MX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88239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72007" y="517123"/>
            <a:ext cx="92525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make a negative sentence in English we normally use 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Don't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Doesn't 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with all verbs EXCEPT To Be and Modal verbs (can, might, should etc.).</a:t>
            </a:r>
          </a:p>
          <a:p>
            <a:endParaRPr lang="es-MX" sz="1400" dirty="0"/>
          </a:p>
        </p:txBody>
      </p:sp>
      <p:sp>
        <p:nvSpPr>
          <p:cNvPr id="6" name="Rectángulo 5"/>
          <p:cNvSpPr/>
          <p:nvPr/>
        </p:nvSpPr>
        <p:spPr>
          <a:xfrm>
            <a:off x="5889754" y="6521618"/>
            <a:ext cx="3157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https://www.grammar.cl/Present/Simple.htm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A63DA7F-EC9C-476C-89F0-B84AB0DE937F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NEGATIVE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459213"/>
              </p:ext>
            </p:extLst>
          </p:nvPr>
        </p:nvGraphicFramePr>
        <p:xfrm>
          <a:off x="179512" y="1125860"/>
          <a:ext cx="8701492" cy="1645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1492">
                  <a:extLst>
                    <a:ext uri="{9D8B030D-6E8A-4147-A177-3AD203B41FA5}">
                      <a16:colId xmlns:a16="http://schemas.microsoft.com/office/drawing/2014/main" val="1673572720"/>
                    </a:ext>
                  </a:extLst>
                </a:gridCol>
              </a:tblGrid>
              <a:tr h="516363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 will see that we add don't between the subject and the verb. We use Don't when the subject is 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I, you, we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or 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</a:t>
                      </a:r>
                    </a:p>
                  </a:txBody>
                  <a:tcPr>
                    <a:solidFill>
                      <a:srgbClr val="FFD1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936092"/>
                  </a:ext>
                </a:extLst>
              </a:tr>
              <a:tr h="1066697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rPr>
                        <a:t>(+)</a:t>
                      </a:r>
                      <a:r>
                        <a:rPr lang="en-US" sz="1600" b="1" baseline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b="1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(I, You, we, they) </a:t>
                      </a:r>
                      <a:r>
                        <a:rPr lang="en-US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speak French.</a:t>
                      </a:r>
                      <a:br>
                        <a:rPr lang="en-US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</a:b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rPr>
                        <a:t>(-)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b="1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(I, You, we, they) </a:t>
                      </a:r>
                      <a:r>
                        <a:rPr lang="en-US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b="1" u="sng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don't</a:t>
                      </a:r>
                      <a:r>
                        <a:rPr lang="en-US" u="sng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speak French.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rgbClr val="FFE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915321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16977"/>
              </p:ext>
            </p:extLst>
          </p:nvPr>
        </p:nvGraphicFramePr>
        <p:xfrm>
          <a:off x="179512" y="2854709"/>
          <a:ext cx="8701492" cy="181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1492">
                  <a:extLst>
                    <a:ext uri="{9D8B030D-6E8A-4147-A177-3AD203B41FA5}">
                      <a16:colId xmlns:a16="http://schemas.microsoft.com/office/drawing/2014/main" val="16735727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 the subject is 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he, she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or 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we add doesn't between the subject and the verb to make a negative sentence. NOTICE that the letter 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 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the end of the verb in the affirmative sentence (because it is in third person)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disappears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the negative sentence. </a:t>
                      </a:r>
                    </a:p>
                  </a:txBody>
                  <a:tcPr>
                    <a:solidFill>
                      <a:srgbClr val="FFD1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936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rPr>
                        <a:t>(+)</a:t>
                      </a:r>
                      <a:r>
                        <a:rPr lang="en-US" sz="1600" b="1" baseline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b="1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(He, She, It ) </a:t>
                      </a:r>
                      <a:r>
                        <a:rPr lang="en-US" b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like</a:t>
                      </a:r>
                      <a:r>
                        <a:rPr lang="en-US" b="1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s</a:t>
                      </a:r>
                      <a:r>
                        <a:rPr lang="en-US" b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chocolate</a:t>
                      </a:r>
                      <a:r>
                        <a:rPr lang="en-US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.</a:t>
                      </a:r>
                      <a:br>
                        <a:rPr lang="en-US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</a:b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rPr>
                        <a:t>(-) 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b="1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(He, She, It ) </a:t>
                      </a:r>
                      <a:r>
                        <a:rPr lang="en-US" b="1" u="sng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doesn't</a:t>
                      </a:r>
                      <a:r>
                        <a:rPr lang="en-US" u="sng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like chocolate.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endParaRPr lang="es-MX" dirty="0"/>
                    </a:p>
                  </a:txBody>
                  <a:tcPr>
                    <a:solidFill>
                      <a:srgbClr val="FFE8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915321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86646"/>
              </p:ext>
            </p:extLst>
          </p:nvPr>
        </p:nvGraphicFramePr>
        <p:xfrm>
          <a:off x="179512" y="4725144"/>
          <a:ext cx="8701492" cy="1653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0746">
                  <a:extLst>
                    <a:ext uri="{9D8B030D-6E8A-4147-A177-3AD203B41FA5}">
                      <a16:colId xmlns:a16="http://schemas.microsoft.com/office/drawing/2014/main" val="1673572720"/>
                    </a:ext>
                  </a:extLst>
                </a:gridCol>
                <a:gridCol w="4350746">
                  <a:extLst>
                    <a:ext uri="{9D8B030D-6E8A-4147-A177-3AD203B41FA5}">
                      <a16:colId xmlns:a16="http://schemas.microsoft.com/office/drawing/2014/main" val="198954782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Negative Contractions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There is no difference in meaning though we normally use contractions in spoken English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D1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936092"/>
                  </a:ext>
                </a:extLst>
              </a:tr>
              <a:tr h="537210"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Don't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= </a:t>
                      </a: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not           </a:t>
                      </a:r>
                      <a:endParaRPr lang="en-US" sz="13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E8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 </a:t>
                      </a: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don't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like meat = I </a:t>
                      </a: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not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like meat.</a:t>
                      </a:r>
                    </a:p>
                    <a:p>
                      <a:endParaRPr lang="es-MX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E8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915321"/>
                  </a:ext>
                </a:extLst>
              </a:tr>
              <a:tr h="537210"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Doesn't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= </a:t>
                      </a: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 not</a:t>
                      </a:r>
                      <a:endParaRPr lang="en-US" sz="13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endParaRPr lang="es-MX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E8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</a:t>
                      </a:r>
                      <a:r>
                        <a:rPr lang="es-MX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3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doesn´t</a:t>
                      </a:r>
                      <a:r>
                        <a:rPr lang="es-MX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like</a:t>
                      </a:r>
                      <a:r>
                        <a:rPr lang="es-MX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meat</a:t>
                      </a:r>
                      <a:r>
                        <a:rPr lang="es-MX" sz="13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  <a:r>
                        <a:rPr lang="es-MX" sz="13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</a:t>
                      </a:r>
                      <a:r>
                        <a:rPr lang="es-MX" sz="13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3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</a:t>
                      </a:r>
                      <a:r>
                        <a:rPr lang="es-MX" sz="13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3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s-MX" sz="13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3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like</a:t>
                      </a:r>
                      <a:r>
                        <a:rPr lang="es-MX" sz="13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3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meat</a:t>
                      </a:r>
                      <a:endParaRPr lang="es-MX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E8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123734"/>
                  </a:ext>
                </a:extLst>
              </a:tr>
            </a:tbl>
          </a:graphicData>
        </a:graphic>
      </p:graphicFrame>
      <p:sp>
        <p:nvSpPr>
          <p:cNvPr id="11" name="Elipse 10"/>
          <p:cNvSpPr/>
          <p:nvPr/>
        </p:nvSpPr>
        <p:spPr>
          <a:xfrm>
            <a:off x="1907704" y="3789040"/>
            <a:ext cx="144016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CuadroTexto 11"/>
          <p:cNvSpPr txBox="1"/>
          <p:nvPr/>
        </p:nvSpPr>
        <p:spPr>
          <a:xfrm>
            <a:off x="0" y="6521618"/>
            <a:ext cx="5889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link to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negative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in simple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40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568373"/>
              </p:ext>
            </p:extLst>
          </p:nvPr>
        </p:nvGraphicFramePr>
        <p:xfrm>
          <a:off x="287524" y="764704"/>
          <a:ext cx="8568952" cy="5362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5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4436">
                  <a:extLst>
                    <a:ext uri="{9D8B030D-6E8A-4147-A177-3AD203B41FA5}">
                      <a16:colId xmlns:a16="http://schemas.microsoft.com/office/drawing/2014/main" val="2837364053"/>
                    </a:ext>
                  </a:extLst>
                </a:gridCol>
              </a:tblGrid>
              <a:tr h="549704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F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(+)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F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736539"/>
                  </a:ext>
                </a:extLst>
              </a:tr>
              <a:tr h="2364577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F9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E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7957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F9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E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97929" y="1383720"/>
            <a:ext cx="15824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  <a:p>
            <a:pPr algn="ctr"/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56603" y="4193649"/>
            <a:ext cx="9140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</a:p>
          <a:p>
            <a:pPr algn="ctr"/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219174" y="2122383"/>
            <a:ext cx="2364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chocolate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095394" y="4509120"/>
            <a:ext cx="26500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4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chocolate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004048" y="4616842"/>
            <a:ext cx="3824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>
                <a:solidFill>
                  <a:srgbClr val="0000FF"/>
                </a:solidFill>
              </a:rPr>
              <a:t>doesn´t</a:t>
            </a:r>
            <a:r>
              <a:rPr lang="es-MX" sz="3200" dirty="0">
                <a:solidFill>
                  <a:srgbClr val="0000FF"/>
                </a:solidFill>
              </a:rPr>
              <a:t> </a:t>
            </a:r>
            <a:r>
              <a:rPr lang="es-MX" sz="3200" dirty="0" err="1">
                <a:solidFill>
                  <a:srgbClr val="0000FF"/>
                </a:solidFill>
              </a:rPr>
              <a:t>like</a:t>
            </a:r>
            <a:r>
              <a:rPr lang="es-MX" sz="3200" dirty="0">
                <a:solidFill>
                  <a:srgbClr val="0000FF"/>
                </a:solidFill>
              </a:rPr>
              <a:t> </a:t>
            </a:r>
            <a:r>
              <a:rPr lang="es-MX" sz="3200" dirty="0"/>
              <a:t>chocolate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281582" y="2122383"/>
            <a:ext cx="3460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>
                <a:solidFill>
                  <a:srgbClr val="0000FF"/>
                </a:solidFill>
              </a:rPr>
              <a:t>don´t</a:t>
            </a:r>
            <a:r>
              <a:rPr lang="es-MX" sz="3200" dirty="0">
                <a:solidFill>
                  <a:srgbClr val="0000FF"/>
                </a:solidFill>
              </a:rPr>
              <a:t> </a:t>
            </a:r>
            <a:r>
              <a:rPr lang="es-MX" sz="3200" dirty="0" err="1">
                <a:solidFill>
                  <a:srgbClr val="0000FF"/>
                </a:solidFill>
              </a:rPr>
              <a:t>like</a:t>
            </a:r>
            <a:r>
              <a:rPr lang="es-MX" sz="3200" dirty="0">
                <a:solidFill>
                  <a:srgbClr val="0000FF"/>
                </a:solidFill>
              </a:rPr>
              <a:t> </a:t>
            </a:r>
            <a:r>
              <a:rPr lang="es-MX" sz="3200" dirty="0"/>
              <a:t>chocolate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A63DA7F-EC9C-476C-89F0-B84AB0DE937F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AFFIRMATIVE and NEGATIVE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646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at Chocolate Kid: imágenes, fotos de stock y vectores | Shutterstock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8" t="8100" r="18371" b="16301"/>
          <a:stretch/>
        </p:blipFill>
        <p:spPr bwMode="auto">
          <a:xfrm>
            <a:off x="476720" y="476672"/>
            <a:ext cx="4181627" cy="30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Eating chocolate Pictures, Eating chocolate Stock Photos &amp; Images |  Depositphotos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pSp>
        <p:nvGrpSpPr>
          <p:cNvPr id="5" name="Grupo 4"/>
          <p:cNvGrpSpPr/>
          <p:nvPr/>
        </p:nvGrpSpPr>
        <p:grpSpPr>
          <a:xfrm>
            <a:off x="476721" y="3717032"/>
            <a:ext cx="4167287" cy="2808312"/>
            <a:chOff x="4067944" y="3373988"/>
            <a:chExt cx="5098182" cy="2548162"/>
          </a:xfrm>
        </p:grpSpPr>
        <p:pic>
          <p:nvPicPr>
            <p:cNvPr id="1036" name="Picture 12" descr="Help! My kids won't eat enough vegetables and fruits - Unlock Food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997" y="3387730"/>
              <a:ext cx="3297129" cy="2534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My Kid's Weird Eating Habit: 5 Ways to Stay Sane and Not Go Crazy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CFFFF"/>
                </a:clrFrom>
                <a:clrTo>
                  <a:srgbClr val="FC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3373988"/>
              <a:ext cx="3001612" cy="2534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CuadroTexto 10"/>
          <p:cNvSpPr txBox="1"/>
          <p:nvPr/>
        </p:nvSpPr>
        <p:spPr>
          <a:xfrm>
            <a:off x="5028768" y="2420888"/>
            <a:ext cx="3866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(+)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chocolate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418409" y="5128760"/>
            <a:ext cx="4677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(-)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0000FF"/>
                </a:solidFill>
              </a:rPr>
              <a:t>don´t</a:t>
            </a:r>
            <a:r>
              <a:rPr lang="es-MX" sz="3200" b="1" dirty="0">
                <a:solidFill>
                  <a:srgbClr val="0000FF"/>
                </a:solidFill>
              </a:rPr>
              <a:t> </a:t>
            </a:r>
            <a:r>
              <a:rPr lang="es-MX" sz="3200" b="1" dirty="0" err="1">
                <a:solidFill>
                  <a:srgbClr val="0000FF"/>
                </a:solidFill>
              </a:rPr>
              <a:t>like</a:t>
            </a:r>
            <a:r>
              <a:rPr lang="es-MX" sz="3200" b="1" dirty="0">
                <a:solidFill>
                  <a:srgbClr val="0000FF"/>
                </a:solidFill>
              </a:rPr>
              <a:t> </a:t>
            </a:r>
            <a:r>
              <a:rPr lang="es-MX" sz="3200" dirty="0" err="1"/>
              <a:t>brocolli</a:t>
            </a:r>
            <a:endParaRPr lang="es-MX" sz="320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A63DA7F-EC9C-476C-89F0-B84AB0DE937F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AFFIRMATIVE and NEGATIVE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16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908720"/>
            <a:ext cx="3312368" cy="2592288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A63DA7F-EC9C-476C-89F0-B84AB0DE937F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AFFIRMATIVE and NEGATIVE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Why Kids Hate Vegetables &amp; 17 Tips to Help Kids Love Veggies - Paper  Pinecone Blo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BFD"/>
              </a:clrFrom>
              <a:clrTo>
                <a:srgbClr val="FBFB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789040"/>
            <a:ext cx="360039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572000" y="2185310"/>
            <a:ext cx="37657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 </a:t>
            </a:r>
            <a:r>
              <a:rPr lang="es-MX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(+) </a:t>
            </a:r>
            <a:r>
              <a:rPr lang="es-MX" sz="2800" dirty="0"/>
              <a:t>He </a:t>
            </a:r>
            <a:r>
              <a:rPr lang="es-MX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4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chocolate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283968" y="5301208"/>
            <a:ext cx="45765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(-) </a:t>
            </a:r>
            <a:r>
              <a:rPr lang="es-MX" sz="3200" dirty="0"/>
              <a:t>He </a:t>
            </a:r>
            <a:r>
              <a:rPr lang="es-MX" sz="3200" b="1" dirty="0" err="1">
                <a:solidFill>
                  <a:srgbClr val="0000FF"/>
                </a:solidFill>
              </a:rPr>
              <a:t>doesn´t</a:t>
            </a:r>
            <a:r>
              <a:rPr lang="es-MX" sz="3200" b="1" dirty="0">
                <a:solidFill>
                  <a:srgbClr val="0000FF"/>
                </a:solidFill>
              </a:rPr>
              <a:t> </a:t>
            </a:r>
            <a:r>
              <a:rPr lang="es-MX" sz="3200" b="1" dirty="0" err="1">
                <a:solidFill>
                  <a:srgbClr val="0000FF"/>
                </a:solidFill>
              </a:rPr>
              <a:t>like</a:t>
            </a:r>
            <a:r>
              <a:rPr lang="es-MX" sz="3200" b="1" dirty="0">
                <a:solidFill>
                  <a:srgbClr val="0000FF"/>
                </a:solidFill>
              </a:rPr>
              <a:t> </a:t>
            </a:r>
            <a:r>
              <a:rPr lang="es-MX" sz="3200" dirty="0" err="1"/>
              <a:t>brocolli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2330812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7544" y="1086669"/>
            <a:ext cx="5814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https://www.youtube.com/watch?v=3Yv_8Tdv-qk</a:t>
            </a:r>
            <a:endParaRPr lang="es-MX" dirty="0"/>
          </a:p>
          <a:p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A63DA7F-EC9C-476C-89F0-B84AB0DE937F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NEGATIVE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704" y="527238"/>
            <a:ext cx="7073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Click</a:t>
            </a:r>
            <a:r>
              <a:rPr lang="es-MX" dirty="0"/>
              <a:t> </a:t>
            </a:r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follolwing</a:t>
            </a:r>
            <a:r>
              <a:rPr lang="es-MX" dirty="0"/>
              <a:t> link to </a:t>
            </a:r>
            <a:r>
              <a:rPr lang="es-MX" dirty="0" err="1"/>
              <a:t>practice</a:t>
            </a:r>
            <a:r>
              <a:rPr lang="es-MX" dirty="0"/>
              <a:t> simple </a:t>
            </a:r>
            <a:r>
              <a:rPr lang="es-MX" dirty="0" err="1"/>
              <a:t>present</a:t>
            </a:r>
            <a:r>
              <a:rPr lang="es-MX" dirty="0"/>
              <a:t> </a:t>
            </a:r>
            <a:r>
              <a:rPr lang="es-MX" dirty="0" err="1"/>
              <a:t>negative</a:t>
            </a:r>
            <a:r>
              <a:rPr lang="es-MX" dirty="0"/>
              <a:t> </a:t>
            </a:r>
            <a:r>
              <a:rPr lang="es-MX" dirty="0" err="1"/>
              <a:t>statements</a:t>
            </a:r>
            <a:endParaRPr lang="es-MX" dirty="0"/>
          </a:p>
        </p:txBody>
      </p:sp>
      <p:pic>
        <p:nvPicPr>
          <p:cNvPr id="6" name="3Yv_8Tdv-qk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23528" y="1923099"/>
            <a:ext cx="8181769" cy="460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78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2 Tabla">
            <a:extLst>
              <a:ext uri="{FF2B5EF4-FFF2-40B4-BE49-F238E27FC236}">
                <a16:creationId xmlns:a16="http://schemas.microsoft.com/office/drawing/2014/main" id="{C5861213-DC90-46B5-ADC1-F05226AB84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68761"/>
              </p:ext>
            </p:extLst>
          </p:nvPr>
        </p:nvGraphicFramePr>
        <p:xfrm>
          <a:off x="395536" y="0"/>
          <a:ext cx="8424936" cy="6741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5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76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dirty="0" err="1">
                          <a:solidFill>
                            <a:schemeClr val="tx1"/>
                          </a:solidFill>
                        </a:rPr>
                        <a:t>Fill</a:t>
                      </a:r>
                      <a:r>
                        <a:rPr lang="es-MX" sz="2400" b="1" dirty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es-MX" sz="2400" b="1" dirty="0" err="1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es-MX" sz="2400" b="1" dirty="0">
                          <a:solidFill>
                            <a:schemeClr val="tx1"/>
                          </a:solidFill>
                        </a:rPr>
                        <a:t> (-) </a:t>
                      </a:r>
                      <a:r>
                        <a:rPr lang="es-MX" sz="2400" b="1" dirty="0" err="1">
                          <a:solidFill>
                            <a:schemeClr val="tx1"/>
                          </a:solidFill>
                        </a:rPr>
                        <a:t>don´t</a:t>
                      </a:r>
                      <a:r>
                        <a:rPr lang="es-MX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400" b="1" dirty="0" err="1">
                          <a:solidFill>
                            <a:schemeClr val="tx1"/>
                          </a:solidFill>
                        </a:rPr>
                        <a:t>or</a:t>
                      </a:r>
                      <a:r>
                        <a:rPr lang="es-MX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400" b="1" dirty="0" err="1">
                          <a:solidFill>
                            <a:schemeClr val="tx1"/>
                          </a:solidFill>
                        </a:rPr>
                        <a:t>doesn´t</a:t>
                      </a:r>
                      <a:endParaRPr lang="es-ES" sz="2400" dirty="0"/>
                    </a:p>
                  </a:txBody>
                  <a:tcPr marL="68580" marR="68580" marT="34290" marB="34290">
                    <a:solidFill>
                      <a:srgbClr val="FFD1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373">
                <a:tc>
                  <a:txBody>
                    <a:bodyPr/>
                    <a:lstStyle/>
                    <a:p>
                      <a:r>
                        <a:rPr lang="es-MX" sz="1800" dirty="0" err="1"/>
                        <a:t>Mark´s</a:t>
                      </a:r>
                      <a:r>
                        <a:rPr lang="es-MX" sz="1800" dirty="0"/>
                        <a:t> </a:t>
                      </a:r>
                      <a:r>
                        <a:rPr lang="es-MX" sz="1800" dirty="0" err="1"/>
                        <a:t>mother</a:t>
                      </a:r>
                      <a:endParaRPr lang="es-ES" sz="1800" dirty="0"/>
                    </a:p>
                  </a:txBody>
                  <a:tcPr marL="68580" marR="68580" marT="34290" marB="34290">
                    <a:solidFill>
                      <a:srgbClr val="FFEE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dirty="0" err="1"/>
                        <a:t>Doesn’t</a:t>
                      </a:r>
                      <a:endParaRPr lang="es-ES" sz="1800" dirty="0"/>
                    </a:p>
                  </a:txBody>
                  <a:tcPr marL="68580" marR="68580" marT="34290" marB="34290">
                    <a:solidFill>
                      <a:srgbClr val="FFEE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dirty="0" err="1"/>
                        <a:t>like</a:t>
                      </a:r>
                      <a:r>
                        <a:rPr lang="es-MX" sz="1800" dirty="0"/>
                        <a:t> salad </a:t>
                      </a:r>
                      <a:endParaRPr lang="es-ES" sz="1800" dirty="0"/>
                    </a:p>
                  </a:txBody>
                  <a:tcPr marL="68580" marR="68580" marT="34290" marB="34290">
                    <a:solidFill>
                      <a:srgbClr val="FFE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373">
                <a:tc>
                  <a:txBody>
                    <a:bodyPr/>
                    <a:lstStyle/>
                    <a:p>
                      <a:r>
                        <a:rPr lang="es-MX" sz="1800" dirty="0" err="1"/>
                        <a:t>Robert´s</a:t>
                      </a:r>
                      <a:r>
                        <a:rPr lang="es-MX" sz="1800" dirty="0"/>
                        <a:t> </a:t>
                      </a:r>
                      <a:r>
                        <a:rPr lang="es-MX" sz="1800" baseline="0" dirty="0" err="1"/>
                        <a:t>sister</a:t>
                      </a:r>
                      <a:endParaRPr lang="es-ES" sz="1800" dirty="0"/>
                    </a:p>
                  </a:txBody>
                  <a:tcPr marL="68580" marR="68580" marT="34290" marB="34290">
                    <a:solidFill>
                      <a:srgbClr val="FFEE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dirty="0" err="1"/>
                        <a:t>Doesn’t</a:t>
                      </a:r>
                      <a:endParaRPr lang="es-ES" sz="1800" dirty="0"/>
                    </a:p>
                  </a:txBody>
                  <a:tcPr marL="68580" marR="68580" marT="34290" marB="34290">
                    <a:solidFill>
                      <a:srgbClr val="FFEE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dirty="0" err="1"/>
                        <a:t>eat</a:t>
                      </a:r>
                      <a:r>
                        <a:rPr lang="es-MX" sz="1800" dirty="0"/>
                        <a:t> pizza</a:t>
                      </a:r>
                      <a:endParaRPr lang="es-ES" sz="1800" dirty="0"/>
                    </a:p>
                  </a:txBody>
                  <a:tcPr marL="68580" marR="68580" marT="34290" marB="34290">
                    <a:solidFill>
                      <a:srgbClr val="FFE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373">
                <a:tc>
                  <a:txBody>
                    <a:bodyPr/>
                    <a:lstStyle/>
                    <a:p>
                      <a:r>
                        <a:rPr lang="es-MX" sz="1800" dirty="0"/>
                        <a:t>Ana and I</a:t>
                      </a:r>
                      <a:endParaRPr lang="es-ES" sz="1800" dirty="0"/>
                    </a:p>
                  </a:txBody>
                  <a:tcPr marL="68580" marR="68580" marT="34290" marB="34290">
                    <a:solidFill>
                      <a:srgbClr val="FFEE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dirty="0" err="1"/>
                        <a:t>Don’t</a:t>
                      </a:r>
                      <a:endParaRPr lang="es-ES" sz="1800" dirty="0"/>
                    </a:p>
                  </a:txBody>
                  <a:tcPr marL="68580" marR="68580" marT="34290" marB="34290">
                    <a:solidFill>
                      <a:srgbClr val="FFEE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dirty="0" err="1"/>
                        <a:t>take</a:t>
                      </a:r>
                      <a:r>
                        <a:rPr lang="es-MX" sz="1800" dirty="0"/>
                        <a:t> </a:t>
                      </a:r>
                      <a:r>
                        <a:rPr lang="es-MX" sz="1800" dirty="0" err="1"/>
                        <a:t>the</a:t>
                      </a:r>
                      <a:r>
                        <a:rPr lang="es-MX" sz="1800" dirty="0"/>
                        <a:t> bus </a:t>
                      </a:r>
                      <a:r>
                        <a:rPr lang="es-MX" sz="1800" dirty="0" err="1"/>
                        <a:t>everyday</a:t>
                      </a:r>
                      <a:endParaRPr lang="es-ES" sz="1800" dirty="0"/>
                    </a:p>
                  </a:txBody>
                  <a:tcPr marL="68580" marR="68580" marT="34290" marB="34290">
                    <a:solidFill>
                      <a:srgbClr val="FFE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2373">
                <a:tc>
                  <a:txBody>
                    <a:bodyPr/>
                    <a:lstStyle/>
                    <a:p>
                      <a:r>
                        <a:rPr lang="es-MX" sz="1800" dirty="0"/>
                        <a:t>Susan and </a:t>
                      </a:r>
                      <a:r>
                        <a:rPr lang="es-MX" sz="1800" dirty="0" err="1"/>
                        <a:t>Any</a:t>
                      </a:r>
                      <a:endParaRPr lang="es-ES" sz="1800" dirty="0"/>
                    </a:p>
                  </a:txBody>
                  <a:tcPr marL="68580" marR="68580" marT="34290" marB="34290">
                    <a:solidFill>
                      <a:srgbClr val="FFEE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dirty="0" err="1"/>
                        <a:t>Don’t</a:t>
                      </a:r>
                      <a:endParaRPr lang="es-ES" sz="1800" dirty="0"/>
                    </a:p>
                  </a:txBody>
                  <a:tcPr marL="68580" marR="68580" marT="34290" marB="34290">
                    <a:solidFill>
                      <a:srgbClr val="FFEE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dirty="0" err="1"/>
                        <a:t>sleep</a:t>
                      </a:r>
                      <a:r>
                        <a:rPr lang="es-MX" sz="1800" dirty="0"/>
                        <a:t> late</a:t>
                      </a:r>
                      <a:endParaRPr lang="es-ES" sz="1800" dirty="0"/>
                    </a:p>
                  </a:txBody>
                  <a:tcPr marL="68580" marR="68580" marT="34290" marB="34290">
                    <a:solidFill>
                      <a:srgbClr val="FFE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2373">
                <a:tc>
                  <a:txBody>
                    <a:bodyPr/>
                    <a:lstStyle/>
                    <a:p>
                      <a:r>
                        <a:rPr lang="es-MX" sz="1800" dirty="0" err="1"/>
                        <a:t>My</a:t>
                      </a:r>
                      <a:r>
                        <a:rPr lang="es-MX" sz="1800" dirty="0"/>
                        <a:t> </a:t>
                      </a:r>
                      <a:r>
                        <a:rPr lang="es-MX" sz="1800" dirty="0" err="1"/>
                        <a:t>grandfather</a:t>
                      </a:r>
                      <a:endParaRPr lang="es-ES" sz="1800" dirty="0"/>
                    </a:p>
                  </a:txBody>
                  <a:tcPr marL="68580" marR="68580" marT="34290" marB="34290">
                    <a:solidFill>
                      <a:srgbClr val="FFEE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dirty="0" err="1"/>
                        <a:t>Doesn’t</a:t>
                      </a:r>
                      <a:endParaRPr lang="es-ES" sz="1800" dirty="0"/>
                    </a:p>
                  </a:txBody>
                  <a:tcPr marL="68580" marR="68580" marT="34290" marB="34290">
                    <a:solidFill>
                      <a:srgbClr val="FFEE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dirty="0"/>
                        <a:t>dance  </a:t>
                      </a:r>
                      <a:r>
                        <a:rPr lang="es-MX" sz="1800" dirty="0" err="1"/>
                        <a:t>very</a:t>
                      </a:r>
                      <a:r>
                        <a:rPr lang="es-MX" sz="1800" baseline="0" dirty="0"/>
                        <a:t> </a:t>
                      </a:r>
                      <a:r>
                        <a:rPr lang="es-MX" sz="1800" baseline="0" dirty="0" err="1"/>
                        <a:t>well</a:t>
                      </a:r>
                      <a:endParaRPr lang="es-ES" sz="1800" dirty="0"/>
                    </a:p>
                  </a:txBody>
                  <a:tcPr marL="68580" marR="68580" marT="34290" marB="34290">
                    <a:solidFill>
                      <a:srgbClr val="FFE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2373">
                <a:tc>
                  <a:txBody>
                    <a:bodyPr/>
                    <a:lstStyle/>
                    <a:p>
                      <a:r>
                        <a:rPr lang="es-MX" sz="1800" dirty="0"/>
                        <a:t>I</a:t>
                      </a:r>
                      <a:endParaRPr lang="es-ES" sz="1800" dirty="0"/>
                    </a:p>
                  </a:txBody>
                  <a:tcPr marL="68580" marR="68580" marT="34290" marB="34290">
                    <a:solidFill>
                      <a:srgbClr val="FFEE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dirty="0" err="1"/>
                        <a:t>Don’t</a:t>
                      </a:r>
                      <a:endParaRPr lang="es-ES" sz="1800" dirty="0"/>
                    </a:p>
                  </a:txBody>
                  <a:tcPr marL="68580" marR="68580" marT="34290" marB="34290">
                    <a:solidFill>
                      <a:srgbClr val="FFEE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dirty="0" err="1"/>
                        <a:t>read</a:t>
                      </a:r>
                      <a:r>
                        <a:rPr lang="es-MX" sz="1800" dirty="0"/>
                        <a:t> </a:t>
                      </a:r>
                      <a:r>
                        <a:rPr lang="es-MX" sz="1800" dirty="0" err="1"/>
                        <a:t>newspaper</a:t>
                      </a:r>
                      <a:endParaRPr lang="es-ES" sz="1800" dirty="0"/>
                    </a:p>
                  </a:txBody>
                  <a:tcPr marL="68580" marR="68580" marT="34290" marB="34290">
                    <a:solidFill>
                      <a:srgbClr val="FFE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82373">
                <a:tc>
                  <a:txBody>
                    <a:bodyPr/>
                    <a:lstStyle/>
                    <a:p>
                      <a:r>
                        <a:rPr lang="es-ES" sz="1800" dirty="0" err="1"/>
                        <a:t>My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mother</a:t>
                      </a:r>
                      <a:r>
                        <a:rPr lang="es-ES" sz="1800" baseline="0" dirty="0"/>
                        <a:t> -in -</a:t>
                      </a:r>
                      <a:r>
                        <a:rPr lang="es-ES" sz="1800" baseline="0" dirty="0" err="1"/>
                        <a:t>law</a:t>
                      </a:r>
                      <a:endParaRPr lang="es-ES" sz="1800" dirty="0"/>
                    </a:p>
                  </a:txBody>
                  <a:tcPr marL="68580" marR="68580" marT="34290" marB="34290">
                    <a:solidFill>
                      <a:srgbClr val="FFEE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dirty="0" err="1"/>
                        <a:t>Doesn’t</a:t>
                      </a:r>
                      <a:endParaRPr lang="es-ES" sz="1800" dirty="0"/>
                    </a:p>
                  </a:txBody>
                  <a:tcPr marL="68580" marR="68580" marT="34290" marB="34290">
                    <a:solidFill>
                      <a:srgbClr val="FFEE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err="1"/>
                        <a:t>drink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water</a:t>
                      </a:r>
                      <a:endParaRPr lang="es-ES" sz="1800" dirty="0"/>
                    </a:p>
                  </a:txBody>
                  <a:tcPr marL="68580" marR="68580" marT="34290" marB="34290">
                    <a:solidFill>
                      <a:srgbClr val="FFE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091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123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1454" t="48703" r="52072" b="27774"/>
          <a:stretch/>
        </p:blipFill>
        <p:spPr>
          <a:xfrm>
            <a:off x="172434" y="2467608"/>
            <a:ext cx="8971565" cy="427376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1453" t="26442" r="58660" b="58486"/>
          <a:stretch/>
        </p:blipFill>
        <p:spPr>
          <a:xfrm>
            <a:off x="1071999" y="529463"/>
            <a:ext cx="8072001" cy="136815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5496" y="0"/>
            <a:ext cx="6705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Simple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practrice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Studentbook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137</a:t>
            </a:r>
          </a:p>
        </p:txBody>
      </p:sp>
      <p:sp>
        <p:nvSpPr>
          <p:cNvPr id="5" name="Flecha derecha 4"/>
          <p:cNvSpPr/>
          <p:nvPr/>
        </p:nvSpPr>
        <p:spPr>
          <a:xfrm>
            <a:off x="107504" y="764704"/>
            <a:ext cx="892487" cy="216024"/>
          </a:xfrm>
          <a:prstGeom prst="rightArrow">
            <a:avLst/>
          </a:prstGeom>
          <a:solidFill>
            <a:srgbClr val="FF9933"/>
          </a:solidFill>
          <a:ln>
            <a:solidFill>
              <a:srgbClr val="FFD1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/>
          <p:cNvSpPr txBox="1"/>
          <p:nvPr/>
        </p:nvSpPr>
        <p:spPr>
          <a:xfrm>
            <a:off x="35496" y="404664"/>
            <a:ext cx="96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Remind</a:t>
            </a:r>
            <a:r>
              <a:rPr lang="es-MX" dirty="0"/>
              <a:t>: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5496" y="1821277"/>
            <a:ext cx="6680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Elena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talking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her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sentences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verb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parentheses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DA004C1-4A2B-2F74-50BF-FAF70FD087ED}"/>
              </a:ext>
            </a:extLst>
          </p:cNvPr>
          <p:cNvSpPr txBox="1"/>
          <p:nvPr/>
        </p:nvSpPr>
        <p:spPr>
          <a:xfrm>
            <a:off x="5436096" y="2564904"/>
            <a:ext cx="630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have</a:t>
            </a:r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35D878D-01D5-D22D-2931-1BA314EEC642}"/>
              </a:ext>
            </a:extLst>
          </p:cNvPr>
          <p:cNvSpPr txBox="1"/>
          <p:nvPr/>
        </p:nvSpPr>
        <p:spPr>
          <a:xfrm>
            <a:off x="3923928" y="3068960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goes</a:t>
            </a:r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C67A88F-EE0B-ADC0-35E7-40A043BB10D7}"/>
              </a:ext>
            </a:extLst>
          </p:cNvPr>
          <p:cNvSpPr txBox="1"/>
          <p:nvPr/>
        </p:nvSpPr>
        <p:spPr>
          <a:xfrm>
            <a:off x="1071999" y="3573016"/>
            <a:ext cx="702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walks</a:t>
            </a:r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82D46EA-19E0-0C44-D60B-5ED3E5888AC9}"/>
              </a:ext>
            </a:extLst>
          </p:cNvPr>
          <p:cNvSpPr txBox="1"/>
          <p:nvPr/>
        </p:nvSpPr>
        <p:spPr>
          <a:xfrm>
            <a:off x="5184510" y="3453333"/>
            <a:ext cx="741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works</a:t>
            </a:r>
            <a:endParaRPr lang="es-E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C4AC9DE-4955-7FED-6F86-D05E3EA7870C}"/>
              </a:ext>
            </a:extLst>
          </p:cNvPr>
          <p:cNvSpPr txBox="1"/>
          <p:nvPr/>
        </p:nvSpPr>
        <p:spPr>
          <a:xfrm>
            <a:off x="1774564" y="4005064"/>
            <a:ext cx="74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drives</a:t>
            </a:r>
            <a:endParaRPr lang="es-E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44ADB79-10CC-5A1F-EF85-6CF87998DB7A}"/>
              </a:ext>
            </a:extLst>
          </p:cNvPr>
          <p:cNvSpPr txBox="1"/>
          <p:nvPr/>
        </p:nvSpPr>
        <p:spPr>
          <a:xfrm>
            <a:off x="3131840" y="4419822"/>
            <a:ext cx="671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takes</a:t>
            </a:r>
            <a:endParaRPr lang="es-E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157FEEB-F3CE-B9DC-4858-BC82E8BAF173}"/>
              </a:ext>
            </a:extLst>
          </p:cNvPr>
          <p:cNvSpPr txBox="1"/>
          <p:nvPr/>
        </p:nvSpPr>
        <p:spPr>
          <a:xfrm>
            <a:off x="827584" y="4941168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has</a:t>
            </a:r>
            <a:endParaRPr lang="es-ES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E033570-F4D2-41A3-63AB-04DF0B1AE38C}"/>
              </a:ext>
            </a:extLst>
          </p:cNvPr>
          <p:cNvSpPr txBox="1"/>
          <p:nvPr/>
        </p:nvSpPr>
        <p:spPr>
          <a:xfrm>
            <a:off x="4923462" y="4919657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doesn’t</a:t>
            </a:r>
            <a:endParaRPr lang="es-E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A2FD5C9-73CE-85E3-14B8-89A60C9DCA72}"/>
              </a:ext>
            </a:extLst>
          </p:cNvPr>
          <p:cNvSpPr txBox="1"/>
          <p:nvPr/>
        </p:nvSpPr>
        <p:spPr>
          <a:xfrm>
            <a:off x="6066718" y="4005064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uses</a:t>
            </a:r>
            <a:endParaRPr lang="es-E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40C10C3-1DED-0A66-3AE3-4E97F47070CC}"/>
              </a:ext>
            </a:extLst>
          </p:cNvPr>
          <p:cNvSpPr txBox="1"/>
          <p:nvPr/>
        </p:nvSpPr>
        <p:spPr>
          <a:xfrm>
            <a:off x="2521243" y="5445224"/>
            <a:ext cx="1206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don’t</a:t>
            </a:r>
            <a:r>
              <a:rPr lang="es-MX" dirty="0"/>
              <a:t> </a:t>
            </a:r>
            <a:r>
              <a:rPr lang="es-MX" dirty="0" err="1"/>
              <a:t>work</a:t>
            </a:r>
            <a:endParaRPr lang="es-ES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A89ACA5-68C6-D2AA-0ECB-FE7A83EFC01D}"/>
              </a:ext>
            </a:extLst>
          </p:cNvPr>
          <p:cNvSpPr txBox="1"/>
          <p:nvPr/>
        </p:nvSpPr>
        <p:spPr>
          <a:xfrm>
            <a:off x="251520" y="5911852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don’t</a:t>
            </a:r>
            <a:r>
              <a:rPr lang="es-MX" dirty="0"/>
              <a:t> </a:t>
            </a:r>
            <a:r>
              <a:rPr lang="es-MX" dirty="0" err="1"/>
              <a:t>need</a:t>
            </a:r>
            <a:endParaRPr lang="es-ES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C08A210-5B48-7B92-ECAE-E290BFA4D261}"/>
              </a:ext>
            </a:extLst>
          </p:cNvPr>
          <p:cNvSpPr txBox="1"/>
          <p:nvPr/>
        </p:nvSpPr>
        <p:spPr>
          <a:xfrm>
            <a:off x="5925995" y="5949280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ride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13448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754</Words>
  <Application>Microsoft Office PowerPoint</Application>
  <PresentationFormat>Carta (216 x 279 mm)</PresentationFormat>
  <Paragraphs>115</Paragraphs>
  <Slides>13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CCPA</dc:creator>
  <cp:lastModifiedBy>Paolo Gro</cp:lastModifiedBy>
  <cp:revision>63</cp:revision>
  <dcterms:created xsi:type="dcterms:W3CDTF">2018-03-01T15:14:49Z</dcterms:created>
  <dcterms:modified xsi:type="dcterms:W3CDTF">2024-05-16T19:24:10Z</dcterms:modified>
</cp:coreProperties>
</file>