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1" r:id="rId4"/>
    <p:sldId id="271" r:id="rId5"/>
    <p:sldId id="284" r:id="rId6"/>
    <p:sldId id="285" r:id="rId7"/>
    <p:sldId id="282" r:id="rId8"/>
    <p:sldId id="277" r:id="rId9"/>
    <p:sldId id="287" r:id="rId10"/>
    <p:sldId id="286" r:id="rId11"/>
    <p:sldId id="290" r:id="rId12"/>
    <p:sldId id="291" r:id="rId13"/>
    <p:sldId id="274" r:id="rId14"/>
  </p:sldIdLst>
  <p:sldSz cx="9144000" cy="6858000" type="letter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75"/>
    <a:srgbClr val="FFEECD"/>
    <a:srgbClr val="FF9933"/>
    <a:srgbClr val="0000FF"/>
    <a:srgbClr val="FFDF9F"/>
    <a:srgbClr val="FFE8B9"/>
    <a:srgbClr val="FFCC66"/>
    <a:srgbClr val="CCE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162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45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2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03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8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40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12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63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5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89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64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F50C-CEB0-4D65-A2D9-6713A0CCA701}" type="datetimeFigureOut">
              <a:rPr lang="es-ES" smtClean="0"/>
              <a:t>16/05/2024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8799-4C7E-4215-BBF8-04449BD1EB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13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XgWwyqpVl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11378922" TargetMode="External"/><Relationship Id="rId2" Type="http://schemas.openxmlformats.org/officeDocument/2006/relationships/hyperlink" Target="https://wordwall.net/es/resource/25667891/english/present-simple-in-negativ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hIkGW1uA0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mmar.cl/Present/Simple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Yv_8Tdv-q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Yv_8Tdv-qk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985564"/>
            <a:ext cx="9134412" cy="861774"/>
          </a:xfrm>
          <a:prstGeom prst="rect">
            <a:avLst/>
          </a:prstGeom>
          <a:solidFill>
            <a:srgbClr val="F6BB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simple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Know that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DO and DOES are </a:t>
            </a:r>
            <a:r>
              <a:rPr lang="en-US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auxiliars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</a:rPr>
              <a:t> to make negative statements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2541" y="736620"/>
            <a:ext cx="4825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 </a:t>
            </a:r>
          </a:p>
        </p:txBody>
      </p:sp>
      <p:pic>
        <p:nvPicPr>
          <p:cNvPr id="1030" name="Picture 6" descr="Simple Present Tense | English - Quizizz">
            <a:extLst>
              <a:ext uri="{FF2B5EF4-FFF2-40B4-BE49-F238E27FC236}">
                <a16:creationId xmlns:a16="http://schemas.microsoft.com/office/drawing/2014/main" id="{E037C1E0-8FD9-4594-8FAE-B9DEF2BB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8" y="1623266"/>
            <a:ext cx="6765219" cy="38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0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496" y="354142"/>
            <a:ext cx="8878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Mitchel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 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96" y="0"/>
            <a:ext cx="670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practrice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652" t="36219" r="48757" b="39172"/>
          <a:stretch/>
        </p:blipFill>
        <p:spPr>
          <a:xfrm>
            <a:off x="341993" y="908720"/>
            <a:ext cx="8265205" cy="31022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5652" t="60828" r="55803" b="16532"/>
          <a:stretch/>
        </p:blipFill>
        <p:spPr>
          <a:xfrm>
            <a:off x="395536" y="4005064"/>
            <a:ext cx="8211662" cy="270892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524328" y="3573016"/>
            <a:ext cx="138936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A2F104-061E-626B-7E37-92DB7F4E10FB}"/>
              </a:ext>
            </a:extLst>
          </p:cNvPr>
          <p:cNvSpPr txBox="1"/>
          <p:nvPr/>
        </p:nvSpPr>
        <p:spPr>
          <a:xfrm>
            <a:off x="799024" y="156695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Work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17F4B7-8B63-F9C9-85DB-3C36D6A84B0D}"/>
              </a:ext>
            </a:extLst>
          </p:cNvPr>
          <p:cNvSpPr txBox="1"/>
          <p:nvPr/>
        </p:nvSpPr>
        <p:spPr>
          <a:xfrm>
            <a:off x="5826778" y="14902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Walk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886F95-8FA6-8419-20EE-AF84BEFF3884}"/>
              </a:ext>
            </a:extLst>
          </p:cNvPr>
          <p:cNvSpPr txBox="1"/>
          <p:nvPr/>
        </p:nvSpPr>
        <p:spPr>
          <a:xfrm>
            <a:off x="3766457" y="20875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Works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332A74-6FCB-C3C3-3826-7386BF6DC772}"/>
              </a:ext>
            </a:extLst>
          </p:cNvPr>
          <p:cNvSpPr txBox="1"/>
          <p:nvPr/>
        </p:nvSpPr>
        <p:spPr>
          <a:xfrm>
            <a:off x="2743200" y="257680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Drives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D04C74-64CE-1799-7B30-90A8448F0292}"/>
              </a:ext>
            </a:extLst>
          </p:cNvPr>
          <p:cNvSpPr txBox="1"/>
          <p:nvPr/>
        </p:nvSpPr>
        <p:spPr>
          <a:xfrm>
            <a:off x="839845" y="301140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Doesn’t</a:t>
            </a:r>
            <a:r>
              <a:rPr lang="es-MX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656BCC-341E-B903-6A81-46E8DD63E1C8}"/>
              </a:ext>
            </a:extLst>
          </p:cNvPr>
          <p:cNvSpPr txBox="1"/>
          <p:nvPr/>
        </p:nvSpPr>
        <p:spPr>
          <a:xfrm>
            <a:off x="5181600" y="30263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Rides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F390C5-95C8-1C24-01B8-42BEDC51E681}"/>
              </a:ext>
            </a:extLst>
          </p:cNvPr>
          <p:cNvSpPr txBox="1"/>
          <p:nvPr/>
        </p:nvSpPr>
        <p:spPr>
          <a:xfrm>
            <a:off x="2715986" y="426306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Live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2DA39B-1027-BD79-15C6-954B8A7BA145}"/>
              </a:ext>
            </a:extLst>
          </p:cNvPr>
          <p:cNvSpPr txBox="1"/>
          <p:nvPr/>
        </p:nvSpPr>
        <p:spPr>
          <a:xfrm>
            <a:off x="1344386" y="47442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Takes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8DE602B-E2AA-1051-3260-907C9A7FAE82}"/>
              </a:ext>
            </a:extLst>
          </p:cNvPr>
          <p:cNvSpPr txBox="1"/>
          <p:nvPr/>
        </p:nvSpPr>
        <p:spPr>
          <a:xfrm>
            <a:off x="2587003" y="51898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Doesn’t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AF54614-A56F-FFA6-7906-19492737AAC1}"/>
              </a:ext>
            </a:extLst>
          </p:cNvPr>
          <p:cNvSpPr txBox="1"/>
          <p:nvPr/>
        </p:nvSpPr>
        <p:spPr>
          <a:xfrm>
            <a:off x="1828800" y="567904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Uses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B0FA3E-3A5A-0202-9DAB-0CEA622029F8}"/>
              </a:ext>
            </a:extLst>
          </p:cNvPr>
          <p:cNvSpPr txBox="1"/>
          <p:nvPr/>
        </p:nvSpPr>
        <p:spPr>
          <a:xfrm>
            <a:off x="1672603" y="612460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Don’t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7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94762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https://www.youtube.com/watch?v=5XgWwyqpVlA</a:t>
            </a:r>
            <a:endParaRPr lang="es-MX" dirty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07504" y="11663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tense.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Tod´s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once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recognize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7584" y="1593960"/>
            <a:ext cx="7848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Follow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firsts</a:t>
            </a:r>
            <a:r>
              <a:rPr lang="es-MX" dirty="0"/>
              <a:t> </a:t>
            </a:r>
            <a:r>
              <a:rPr lang="es-MX" dirty="0" err="1"/>
              <a:t>statements</a:t>
            </a:r>
            <a:endParaRPr lang="es-MX" dirty="0"/>
          </a:p>
          <a:p>
            <a:r>
              <a:rPr lang="es-MX" dirty="0" err="1"/>
              <a:t>Eg</a:t>
            </a:r>
            <a:r>
              <a:rPr lang="es-MX" dirty="0"/>
              <a:t>. He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teacher</a:t>
            </a:r>
            <a:r>
              <a:rPr lang="es-MX" dirty="0"/>
              <a:t>, he Works in </a:t>
            </a:r>
            <a:r>
              <a:rPr lang="es-MX" dirty="0" err="1"/>
              <a:t>Japan</a:t>
            </a:r>
            <a:r>
              <a:rPr lang="es-MX" dirty="0"/>
              <a:t>, he </a:t>
            </a:r>
            <a:r>
              <a:rPr lang="es-MX" dirty="0" err="1"/>
              <a:t>works</a:t>
            </a:r>
            <a:r>
              <a:rPr lang="es-MX" dirty="0"/>
              <a:t> in a </a:t>
            </a:r>
            <a:r>
              <a:rPr lang="es-MX" dirty="0" err="1"/>
              <a:t>Univerity</a:t>
            </a:r>
            <a:r>
              <a:rPr lang="es-MX" dirty="0"/>
              <a:t>, he </a:t>
            </a:r>
            <a:r>
              <a:rPr lang="es-MX" dirty="0" err="1"/>
              <a:t>teaches</a:t>
            </a:r>
            <a:r>
              <a:rPr lang="es-MX" dirty="0"/>
              <a:t> English.</a:t>
            </a:r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B12DCF-85C1-E156-6677-D90EAE2EF03E}"/>
              </a:ext>
            </a:extLst>
          </p:cNvPr>
          <p:cNvSpPr txBox="1"/>
          <p:nvPr/>
        </p:nvSpPr>
        <p:spPr>
          <a:xfrm>
            <a:off x="683568" y="2240291"/>
            <a:ext cx="57606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1500" dirty="0"/>
              <a:t>He </a:t>
            </a:r>
            <a:r>
              <a:rPr lang="es-MX" sz="1500" dirty="0" err="1"/>
              <a:t>is</a:t>
            </a:r>
            <a:r>
              <a:rPr lang="es-MX" sz="1500" dirty="0"/>
              <a:t> a </a:t>
            </a:r>
            <a:r>
              <a:rPr lang="es-MX" sz="1500" dirty="0" err="1"/>
              <a:t>teacher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he </a:t>
            </a:r>
            <a:r>
              <a:rPr lang="es-MX" sz="1500" dirty="0" err="1"/>
              <a:t>teaches</a:t>
            </a:r>
            <a:r>
              <a:rPr lang="es-MX" sz="1500" dirty="0"/>
              <a:t> </a:t>
            </a:r>
            <a:r>
              <a:rPr lang="es-MX" sz="1500" dirty="0" err="1"/>
              <a:t>english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he </a:t>
            </a:r>
            <a:r>
              <a:rPr lang="es-MX" sz="1500" dirty="0" err="1"/>
              <a:t>lives</a:t>
            </a:r>
            <a:r>
              <a:rPr lang="es-MX" sz="1500" dirty="0"/>
              <a:t> in Japón</a:t>
            </a:r>
          </a:p>
          <a:p>
            <a:pPr marL="285750" indent="-285750">
              <a:buFontTx/>
              <a:buChar char="-"/>
            </a:pPr>
            <a:r>
              <a:rPr lang="es-MX" sz="1500" dirty="0"/>
              <a:t> he </a:t>
            </a:r>
            <a:r>
              <a:rPr lang="es-MX" sz="1500" dirty="0" err="1"/>
              <a:t>gets</a:t>
            </a:r>
            <a:r>
              <a:rPr lang="es-MX" sz="1500" dirty="0"/>
              <a:t> up </a:t>
            </a:r>
            <a:r>
              <a:rPr lang="es-MX" sz="1500" dirty="0" err="1"/>
              <a:t>very</a:t>
            </a:r>
            <a:r>
              <a:rPr lang="es-MX" sz="1500" dirty="0"/>
              <a:t> </a:t>
            </a:r>
            <a:r>
              <a:rPr lang="es-MX" sz="1500" dirty="0" err="1"/>
              <a:t>early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he </a:t>
            </a:r>
            <a:r>
              <a:rPr lang="es-MX" sz="1500" dirty="0" err="1"/>
              <a:t>goes</a:t>
            </a:r>
            <a:r>
              <a:rPr lang="es-MX" sz="1500" dirty="0"/>
              <a:t> </a:t>
            </a:r>
            <a:r>
              <a:rPr lang="es-MX" sz="1500" dirty="0" err="1"/>
              <a:t>to</a:t>
            </a:r>
            <a:r>
              <a:rPr lang="es-MX" sz="1500" dirty="0"/>
              <a:t> </a:t>
            </a:r>
            <a:r>
              <a:rPr lang="es-MX" sz="1500" dirty="0" err="1"/>
              <a:t>work</a:t>
            </a:r>
            <a:r>
              <a:rPr lang="es-MX" sz="1500" dirty="0"/>
              <a:t> </a:t>
            </a:r>
            <a:r>
              <a:rPr lang="es-MX" sz="1500" dirty="0" err="1"/>
              <a:t>an</a:t>
            </a:r>
            <a:r>
              <a:rPr lang="es-MX" sz="1500" dirty="0"/>
              <a:t> 7</a:t>
            </a:r>
          </a:p>
          <a:p>
            <a:pPr marL="285750" indent="-285750">
              <a:buFontTx/>
              <a:buChar char="-"/>
            </a:pPr>
            <a:r>
              <a:rPr lang="es-MX" sz="1500" dirty="0"/>
              <a:t>he has </a:t>
            </a:r>
            <a:r>
              <a:rPr lang="es-MX" sz="1500" dirty="0" err="1"/>
              <a:t>his</a:t>
            </a:r>
            <a:r>
              <a:rPr lang="es-MX" sz="1500" dirty="0"/>
              <a:t> clases in 8:30</a:t>
            </a:r>
          </a:p>
          <a:p>
            <a:pPr marL="285750" indent="-285750">
              <a:buFontTx/>
              <a:buChar char="-"/>
            </a:pPr>
            <a:r>
              <a:rPr lang="es-MX" sz="1500" dirty="0"/>
              <a:t> he </a:t>
            </a:r>
            <a:r>
              <a:rPr lang="es-MX" sz="1500" dirty="0" err="1"/>
              <a:t>doesn’t</a:t>
            </a:r>
            <a:r>
              <a:rPr lang="es-MX" sz="1500" dirty="0"/>
              <a:t> </a:t>
            </a:r>
            <a:r>
              <a:rPr lang="es-MX" sz="1500" dirty="0" err="1"/>
              <a:t>get</a:t>
            </a:r>
            <a:r>
              <a:rPr lang="es-MX" sz="1500" dirty="0"/>
              <a:t> home </a:t>
            </a:r>
            <a:r>
              <a:rPr lang="es-MX" sz="1500" dirty="0" err="1"/>
              <a:t>until</a:t>
            </a:r>
            <a:r>
              <a:rPr lang="es-MX" sz="1500" dirty="0"/>
              <a:t> </a:t>
            </a:r>
            <a:r>
              <a:rPr lang="es-MX" sz="1500" dirty="0" err="1"/>
              <a:t>night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 He </a:t>
            </a:r>
            <a:r>
              <a:rPr lang="es-MX" sz="1500" dirty="0" err="1"/>
              <a:t>goes</a:t>
            </a:r>
            <a:r>
              <a:rPr lang="es-MX" sz="1500" dirty="0"/>
              <a:t> </a:t>
            </a:r>
            <a:r>
              <a:rPr lang="es-MX" sz="1500" dirty="0" err="1"/>
              <a:t>hiking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  he </a:t>
            </a:r>
            <a:r>
              <a:rPr lang="es-MX" sz="1500" dirty="0" err="1"/>
              <a:t>goes</a:t>
            </a:r>
            <a:r>
              <a:rPr lang="es-MX" sz="1500" dirty="0"/>
              <a:t> </a:t>
            </a:r>
            <a:r>
              <a:rPr lang="es-MX" sz="1500" dirty="0" err="1"/>
              <a:t>to</a:t>
            </a:r>
            <a:r>
              <a:rPr lang="es-MX" sz="1500" dirty="0"/>
              <a:t> </a:t>
            </a:r>
            <a:r>
              <a:rPr lang="es-MX" sz="1500" dirty="0" err="1"/>
              <a:t>the</a:t>
            </a:r>
            <a:r>
              <a:rPr lang="es-MX" sz="1500" dirty="0"/>
              <a:t> </a:t>
            </a:r>
            <a:r>
              <a:rPr lang="es-MX" sz="1500" dirty="0" err="1"/>
              <a:t>montains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 He </a:t>
            </a:r>
            <a:r>
              <a:rPr lang="es-MX" sz="1500" dirty="0" err="1"/>
              <a:t>doesn’t</a:t>
            </a:r>
            <a:r>
              <a:rPr lang="es-MX" sz="1500" dirty="0"/>
              <a:t> </a:t>
            </a:r>
            <a:r>
              <a:rPr lang="es-MX" sz="1500" dirty="0" err="1"/>
              <a:t>much</a:t>
            </a:r>
            <a:r>
              <a:rPr lang="es-MX" sz="1500" dirty="0"/>
              <a:t> free time</a:t>
            </a:r>
          </a:p>
          <a:p>
            <a:pPr marL="285750" indent="-285750">
              <a:buFontTx/>
              <a:buChar char="-"/>
            </a:pPr>
            <a:r>
              <a:rPr lang="es-MX" sz="1500" dirty="0"/>
              <a:t> he </a:t>
            </a:r>
            <a:r>
              <a:rPr lang="es-MX" sz="1500" dirty="0" err="1"/>
              <a:t>doesn’t</a:t>
            </a:r>
            <a:r>
              <a:rPr lang="es-MX" sz="1500" dirty="0"/>
              <a:t> </a:t>
            </a:r>
            <a:r>
              <a:rPr lang="es-MX" sz="1500" dirty="0" err="1"/>
              <a:t>go</a:t>
            </a:r>
            <a:r>
              <a:rPr lang="es-MX" sz="1500" dirty="0"/>
              <a:t> </a:t>
            </a:r>
            <a:r>
              <a:rPr lang="es-MX" sz="1500" dirty="0" err="1"/>
              <a:t>hiking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he </a:t>
            </a:r>
            <a:r>
              <a:rPr lang="es-MX" sz="1500" dirty="0" err="1"/>
              <a:t>lives</a:t>
            </a:r>
            <a:r>
              <a:rPr lang="es-MX" sz="1500" dirty="0"/>
              <a:t> in </a:t>
            </a:r>
            <a:r>
              <a:rPr lang="es-MX" sz="1500" dirty="0" err="1"/>
              <a:t>small</a:t>
            </a:r>
            <a:r>
              <a:rPr lang="es-MX" sz="1500" dirty="0"/>
              <a:t> </a:t>
            </a:r>
            <a:r>
              <a:rPr lang="es-MX" sz="1500" dirty="0" err="1"/>
              <a:t>house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he </a:t>
            </a:r>
            <a:r>
              <a:rPr lang="es-MX" sz="1500" dirty="0" err="1"/>
              <a:t>lives</a:t>
            </a:r>
            <a:r>
              <a:rPr lang="es-MX" sz="1500" dirty="0"/>
              <a:t> alone</a:t>
            </a:r>
          </a:p>
          <a:p>
            <a:pPr marL="285750" indent="-285750">
              <a:buFontTx/>
              <a:buChar char="-"/>
            </a:pPr>
            <a:r>
              <a:rPr lang="es-MX" sz="1500" dirty="0"/>
              <a:t> at </a:t>
            </a:r>
            <a:r>
              <a:rPr lang="es-MX" sz="1500" dirty="0" err="1"/>
              <a:t>night</a:t>
            </a:r>
            <a:r>
              <a:rPr lang="es-MX" sz="1500" dirty="0"/>
              <a:t> he </a:t>
            </a:r>
            <a:r>
              <a:rPr lang="es-MX" sz="1500" dirty="0" err="1"/>
              <a:t>goes</a:t>
            </a:r>
            <a:r>
              <a:rPr lang="es-MX" sz="1500" dirty="0"/>
              <a:t> </a:t>
            </a:r>
            <a:r>
              <a:rPr lang="es-MX" sz="1500" dirty="0" err="1"/>
              <a:t>to</a:t>
            </a:r>
            <a:r>
              <a:rPr lang="es-MX" sz="1500" dirty="0"/>
              <a:t> </a:t>
            </a:r>
            <a:r>
              <a:rPr lang="es-MX" sz="1500" dirty="0" err="1"/>
              <a:t>the</a:t>
            </a:r>
            <a:r>
              <a:rPr lang="es-MX" sz="1500" dirty="0"/>
              <a:t> </a:t>
            </a:r>
            <a:r>
              <a:rPr lang="es-MX" sz="1500" dirty="0" err="1"/>
              <a:t>gym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 he </a:t>
            </a:r>
            <a:r>
              <a:rPr lang="es-MX" sz="1500" dirty="0" err="1"/>
              <a:t>plays</a:t>
            </a:r>
            <a:r>
              <a:rPr lang="es-MX" sz="1500" dirty="0"/>
              <a:t> </a:t>
            </a:r>
            <a:r>
              <a:rPr lang="es-MX" sz="1500" dirty="0" err="1"/>
              <a:t>sports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 he </a:t>
            </a:r>
            <a:r>
              <a:rPr lang="es-MX" sz="1500" dirty="0" err="1"/>
              <a:t>cleans</a:t>
            </a:r>
            <a:r>
              <a:rPr lang="es-MX" sz="1500" dirty="0"/>
              <a:t> </a:t>
            </a:r>
            <a:r>
              <a:rPr lang="es-MX" sz="1500" dirty="0" err="1"/>
              <a:t>his</a:t>
            </a:r>
            <a:r>
              <a:rPr lang="es-MX" sz="1500" dirty="0"/>
              <a:t> </a:t>
            </a:r>
            <a:r>
              <a:rPr lang="es-MX" sz="1500" dirty="0" err="1"/>
              <a:t>house</a:t>
            </a:r>
            <a:r>
              <a:rPr lang="es-MX" sz="1500" dirty="0"/>
              <a:t> </a:t>
            </a:r>
            <a:r>
              <a:rPr lang="es-MX" sz="1500" dirty="0" err="1"/>
              <a:t>on</a:t>
            </a:r>
            <a:r>
              <a:rPr lang="es-MX" sz="1500" dirty="0"/>
              <a:t> </a:t>
            </a:r>
            <a:r>
              <a:rPr lang="es-MX" sz="1500" dirty="0" err="1"/>
              <a:t>Sunday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he </a:t>
            </a:r>
            <a:r>
              <a:rPr lang="es-MX" sz="1500" dirty="0" err="1"/>
              <a:t>doesn’t</a:t>
            </a:r>
            <a:r>
              <a:rPr lang="es-MX" sz="1500" dirty="0"/>
              <a:t> </a:t>
            </a:r>
            <a:r>
              <a:rPr lang="es-MX" sz="1500" dirty="0" err="1"/>
              <a:t>cook</a:t>
            </a:r>
            <a:r>
              <a:rPr lang="es-MX" sz="1500" dirty="0"/>
              <a:t> </a:t>
            </a:r>
            <a:r>
              <a:rPr lang="es-MX" sz="1500" dirty="0" err="1"/>
              <a:t>Much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 he </a:t>
            </a:r>
            <a:r>
              <a:rPr lang="es-MX" sz="1500" dirty="0" err="1"/>
              <a:t>buys</a:t>
            </a:r>
            <a:r>
              <a:rPr lang="es-MX" sz="1500" dirty="0"/>
              <a:t> </a:t>
            </a:r>
            <a:r>
              <a:rPr lang="es-MX" sz="1500" dirty="0" err="1"/>
              <a:t>his</a:t>
            </a:r>
            <a:r>
              <a:rPr lang="es-MX" sz="1500" dirty="0"/>
              <a:t> </a:t>
            </a:r>
            <a:r>
              <a:rPr lang="es-MX" sz="1500" dirty="0" err="1"/>
              <a:t>dinner</a:t>
            </a:r>
            <a:r>
              <a:rPr lang="es-MX" sz="1500" dirty="0"/>
              <a:t> </a:t>
            </a:r>
            <a:r>
              <a:rPr lang="es-MX" sz="1500" dirty="0" err="1"/>
              <a:t>every</a:t>
            </a:r>
            <a:r>
              <a:rPr lang="es-MX" sz="1500" dirty="0"/>
              <a:t> </a:t>
            </a:r>
            <a:r>
              <a:rPr lang="es-MX" sz="1500" dirty="0" err="1"/>
              <a:t>night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he drives </a:t>
            </a:r>
            <a:r>
              <a:rPr lang="es-MX" sz="1500" dirty="0" err="1"/>
              <a:t>it</a:t>
            </a:r>
            <a:r>
              <a:rPr lang="es-MX" sz="1500" dirty="0"/>
              <a:t>  </a:t>
            </a:r>
            <a:r>
              <a:rPr lang="es-MX" sz="1500" dirty="0" err="1"/>
              <a:t>lot</a:t>
            </a:r>
            <a:endParaRPr lang="es-MX" sz="1500" dirty="0"/>
          </a:p>
          <a:p>
            <a:pPr marL="285750" indent="-285750">
              <a:buFontTx/>
              <a:buChar char="-"/>
            </a:pPr>
            <a:r>
              <a:rPr lang="es-MX" sz="1500" dirty="0"/>
              <a:t> he </a:t>
            </a:r>
            <a:r>
              <a:rPr lang="es-MX" sz="1500" dirty="0" err="1"/>
              <a:t>likes</a:t>
            </a:r>
            <a:r>
              <a:rPr lang="es-MX" sz="1500" dirty="0"/>
              <a:t> </a:t>
            </a:r>
            <a:r>
              <a:rPr lang="es-MX" sz="1500" dirty="0" err="1"/>
              <a:t>his</a:t>
            </a:r>
            <a:r>
              <a:rPr lang="es-MX" sz="1500" dirty="0"/>
              <a:t> car </a:t>
            </a:r>
          </a:p>
        </p:txBody>
      </p:sp>
    </p:spTree>
    <p:extLst>
      <p:ext uri="{BB962C8B-B14F-4D97-AF65-F5344CB8AC3E}">
        <p14:creationId xmlns:p14="http://schemas.microsoft.com/office/powerpoint/2010/main" val="389006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92D111-EBEE-45AD-B79A-7D646170F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8000" r="50000" b="16401"/>
          <a:stretch/>
        </p:blipFill>
        <p:spPr>
          <a:xfrm>
            <a:off x="179512" y="476672"/>
            <a:ext cx="8712968" cy="62646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C77B6C-FEAF-4FBD-BF31-7FB10A30A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15001" r="45275" b="80799"/>
          <a:stretch/>
        </p:blipFill>
        <p:spPr>
          <a:xfrm>
            <a:off x="323528" y="116632"/>
            <a:ext cx="6696744" cy="3600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0EB5E94-1D54-A5D4-C0D1-941B51731873}"/>
              </a:ext>
            </a:extLst>
          </p:cNvPr>
          <p:cNvSpPr txBox="1"/>
          <p:nvPr/>
        </p:nvSpPr>
        <p:spPr>
          <a:xfrm>
            <a:off x="467544" y="54452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He </a:t>
            </a:r>
            <a:r>
              <a:rPr lang="es-ES" dirty="0" err="1"/>
              <a:t>goes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before</a:t>
            </a:r>
            <a:r>
              <a:rPr lang="es-ES" dirty="0"/>
              <a:t> </a:t>
            </a:r>
            <a:r>
              <a:rPr lang="es-ES" dirty="0" err="1"/>
              <a:t>noon</a:t>
            </a:r>
            <a:r>
              <a:rPr lang="es-ES" dirty="0"/>
              <a:t> 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DCC7AB-3BA4-F683-E90A-C58A7CEA8E54}"/>
              </a:ext>
            </a:extLst>
          </p:cNvPr>
          <p:cNvSpPr txBox="1"/>
          <p:nvPr/>
        </p:nvSpPr>
        <p:spPr>
          <a:xfrm>
            <a:off x="457034" y="590863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 </a:t>
            </a:r>
            <a:r>
              <a:rPr lang="es-ES" dirty="0" err="1"/>
              <a:t>don’t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far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here</a:t>
            </a:r>
            <a:r>
              <a:rPr lang="es-ES" dirty="0"/>
              <a:t>  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76CFD3-523D-5F1C-456B-A0191E3A17AA}"/>
              </a:ext>
            </a:extLst>
          </p:cNvPr>
          <p:cNvSpPr txBox="1"/>
          <p:nvPr/>
        </p:nvSpPr>
        <p:spPr>
          <a:xfrm>
            <a:off x="471356" y="63388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She</a:t>
            </a:r>
            <a:r>
              <a:rPr lang="es-ES" dirty="0"/>
              <a:t> </a:t>
            </a:r>
            <a:r>
              <a:rPr lang="es-ES" dirty="0" err="1"/>
              <a:t>doesn’t</a:t>
            </a:r>
            <a:r>
              <a:rPr lang="es-ES" dirty="0"/>
              <a:t> </a:t>
            </a:r>
            <a:r>
              <a:rPr lang="es-ES" dirty="0" err="1"/>
              <a:t>get</a:t>
            </a:r>
            <a:r>
              <a:rPr lang="es-ES" dirty="0"/>
              <a:t> up </a:t>
            </a:r>
            <a:r>
              <a:rPr lang="es-ES" dirty="0" err="1"/>
              <a:t>early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sundays</a:t>
            </a:r>
            <a:r>
              <a:rPr lang="es-ES" dirty="0"/>
              <a:t>   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36E7FB-9C31-ADC9-7E25-5F434866F378}"/>
              </a:ext>
            </a:extLst>
          </p:cNvPr>
          <p:cNvSpPr txBox="1"/>
          <p:nvPr/>
        </p:nvSpPr>
        <p:spPr>
          <a:xfrm>
            <a:off x="369359" y="455162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don’t</a:t>
            </a:r>
            <a:r>
              <a:rPr lang="es-ES" dirty="0"/>
              <a:t> </a:t>
            </a:r>
            <a:r>
              <a:rPr lang="es-ES" dirty="0" err="1"/>
              <a:t>live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suburbs</a:t>
            </a:r>
            <a:r>
              <a:rPr lang="es-ES" dirty="0"/>
              <a:t>    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F8738F-8F58-06E4-C4FC-88EB9512F28A}"/>
              </a:ext>
            </a:extLst>
          </p:cNvPr>
          <p:cNvSpPr txBox="1"/>
          <p:nvPr/>
        </p:nvSpPr>
        <p:spPr>
          <a:xfrm>
            <a:off x="452341" y="504546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take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bus,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train</a:t>
            </a:r>
            <a:r>
              <a:rPr lang="es-ES" dirty="0"/>
              <a:t>,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subway</a:t>
            </a:r>
            <a:r>
              <a:rPr lang="es-ES" dirty="0"/>
              <a:t>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89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7504" y="47977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https://wordwall.net/es/resource/25667891/english/present-simple-in-negative</a:t>
            </a:r>
            <a:endParaRPr lang="es-MX" dirty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07504" y="116632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tense.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1955176" y="98072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107504" y="899428"/>
            <a:ext cx="187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Share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07504" y="2924944"/>
            <a:ext cx="436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https://wordwall.net/es/resource/11378922</a:t>
            </a:r>
            <a:endParaRPr lang="es-MX" dirty="0"/>
          </a:p>
          <a:p>
            <a:endParaRPr lang="es-MX" dirty="0"/>
          </a:p>
        </p:txBody>
      </p:sp>
      <p:sp>
        <p:nvSpPr>
          <p:cNvPr id="7" name="Flecha derecha 6"/>
          <p:cNvSpPr/>
          <p:nvPr/>
        </p:nvSpPr>
        <p:spPr>
          <a:xfrm>
            <a:off x="1955176" y="328498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07504" y="3203684"/>
            <a:ext cx="187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Share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21FC69F3-2F8D-F26F-3A17-17290D576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80" y="826972"/>
            <a:ext cx="1645417" cy="2491232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BC54661B-6ACB-8750-BD59-220432ADBF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99" y="3203684"/>
            <a:ext cx="1645417" cy="35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4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367" y="463703"/>
            <a:ext cx="8441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link to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tense.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367" y="771480"/>
            <a:ext cx="5098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https://www.youtube.com/watch?v=2hIkGW1uA0M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823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72007" y="517123"/>
            <a:ext cx="9252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make a negative sentence in English we normally use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Doesn't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all verbs EXCEPT To Be and Modal verbs (can, might, should etc.).</a:t>
            </a:r>
          </a:p>
          <a:p>
            <a:endParaRPr lang="es-MX" sz="1400" dirty="0"/>
          </a:p>
        </p:txBody>
      </p:sp>
      <p:sp>
        <p:nvSpPr>
          <p:cNvPr id="6" name="Rectángulo 5"/>
          <p:cNvSpPr/>
          <p:nvPr/>
        </p:nvSpPr>
        <p:spPr>
          <a:xfrm>
            <a:off x="5889754" y="6521618"/>
            <a:ext cx="3157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https://www.grammar.cl/Present/Simple.htm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59213"/>
              </p:ext>
            </p:extLst>
          </p:nvPr>
        </p:nvGraphicFramePr>
        <p:xfrm>
          <a:off x="179512" y="1125860"/>
          <a:ext cx="8701492" cy="164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1492">
                  <a:extLst>
                    <a:ext uri="{9D8B030D-6E8A-4147-A177-3AD203B41FA5}">
                      <a16:colId xmlns:a16="http://schemas.microsoft.com/office/drawing/2014/main" val="1673572720"/>
                    </a:ext>
                  </a:extLst>
                </a:gridCol>
              </a:tblGrid>
              <a:tr h="51636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will see that we add don't between the subject and the verb. We use Don't when the subject is 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I, you, we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or 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36092"/>
                  </a:ext>
                </a:extLst>
              </a:tr>
              <a:tr h="106669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(+)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(I, You, we, they) 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speak French.</a:t>
                      </a:r>
                      <a:b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</a:b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(-)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(I, You, we, they) 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don't</a:t>
                      </a:r>
                      <a:r>
                        <a:rPr lang="en-US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speak French.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1532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6977"/>
              </p:ext>
            </p:extLst>
          </p:nvPr>
        </p:nvGraphicFramePr>
        <p:xfrm>
          <a:off x="179512" y="2854709"/>
          <a:ext cx="8701492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1492">
                  <a:extLst>
                    <a:ext uri="{9D8B030D-6E8A-4147-A177-3AD203B41FA5}">
                      <a16:colId xmlns:a16="http://schemas.microsoft.com/office/drawing/2014/main" val="1673572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the subject is 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he, she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or 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we add doesn't between the subject and the verb to make a negative sentence. NOTICE that the letter 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 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end of the verb in the affirmative sentence (because it is in third person)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disappears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negative sentence. </a:t>
                      </a:r>
                    </a:p>
                  </a:txBody>
                  <a:tcPr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3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(+)</a:t>
                      </a:r>
                      <a:r>
                        <a:rPr lang="en-US" sz="1600" b="1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(He, She, It ) 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like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chocolate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</a:b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</a:rPr>
                        <a:t>(-) 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(He, She, It ) </a:t>
                      </a:r>
                      <a:r>
                        <a:rPr lang="en-US" b="1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doesn't</a:t>
                      </a:r>
                      <a:r>
                        <a:rPr lang="en-US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like chocolate.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s-MX" dirty="0"/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1532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6646"/>
              </p:ext>
            </p:extLst>
          </p:nvPr>
        </p:nvGraphicFramePr>
        <p:xfrm>
          <a:off x="179512" y="4725144"/>
          <a:ext cx="8701492" cy="165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746">
                  <a:extLst>
                    <a:ext uri="{9D8B030D-6E8A-4147-A177-3AD203B41FA5}">
                      <a16:colId xmlns:a16="http://schemas.microsoft.com/office/drawing/2014/main" val="1673572720"/>
                    </a:ext>
                  </a:extLst>
                </a:gridCol>
                <a:gridCol w="4350746">
                  <a:extLst>
                    <a:ext uri="{9D8B030D-6E8A-4147-A177-3AD203B41FA5}">
                      <a16:colId xmlns:a16="http://schemas.microsoft.com/office/drawing/2014/main" val="198954782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Negative Contractions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There is no difference in meaning though we normally use contractions in spoken English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1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36092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Don't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= 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          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don't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like meat = I 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like meat.</a:t>
                      </a:r>
                    </a:p>
                    <a:p>
                      <a:endParaRPr lang="es-MX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1532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Doesn't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= 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not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es-MX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doesn´t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es-MX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s-MX" sz="13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es-MX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13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endParaRPr lang="es-MX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23734"/>
                  </a:ext>
                </a:extLst>
              </a:tr>
            </a:tbl>
          </a:graphicData>
        </a:graphic>
      </p:graphicFrame>
      <p:sp>
        <p:nvSpPr>
          <p:cNvPr id="11" name="Elipse 10"/>
          <p:cNvSpPr/>
          <p:nvPr/>
        </p:nvSpPr>
        <p:spPr>
          <a:xfrm>
            <a:off x="1907704" y="3789040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0" y="6521618"/>
            <a:ext cx="5889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link to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68373"/>
              </p:ext>
            </p:extLst>
          </p:nvPr>
        </p:nvGraphicFramePr>
        <p:xfrm>
          <a:off x="287524" y="764704"/>
          <a:ext cx="8568952" cy="536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837364053"/>
                    </a:ext>
                  </a:extLst>
                </a:gridCol>
              </a:tblGrid>
              <a:tr h="549704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736539"/>
                  </a:ext>
                </a:extLst>
              </a:tr>
              <a:tr h="2364577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957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F9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97929" y="1383720"/>
            <a:ext cx="1582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6603" y="4193649"/>
            <a:ext cx="914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219174" y="212238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95394" y="4509120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chocolate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004048" y="4616842"/>
            <a:ext cx="382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>
                <a:solidFill>
                  <a:srgbClr val="0000FF"/>
                </a:solidFill>
              </a:rPr>
              <a:t>doesn´t</a:t>
            </a:r>
            <a:r>
              <a:rPr lang="es-MX" sz="3200" dirty="0">
                <a:solidFill>
                  <a:srgbClr val="0000FF"/>
                </a:solidFill>
              </a:rPr>
              <a:t> </a:t>
            </a:r>
            <a:r>
              <a:rPr lang="es-MX" sz="3200" dirty="0" err="1">
                <a:solidFill>
                  <a:srgbClr val="0000FF"/>
                </a:solidFill>
              </a:rPr>
              <a:t>like</a:t>
            </a:r>
            <a:r>
              <a:rPr lang="es-MX" sz="3200" dirty="0">
                <a:solidFill>
                  <a:srgbClr val="0000FF"/>
                </a:solidFill>
              </a:rPr>
              <a:t> </a:t>
            </a:r>
            <a:r>
              <a:rPr lang="es-MX" sz="3200" dirty="0"/>
              <a:t>chocolate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281582" y="2122383"/>
            <a:ext cx="346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>
                <a:solidFill>
                  <a:srgbClr val="0000FF"/>
                </a:solidFill>
              </a:rPr>
              <a:t>don´t</a:t>
            </a:r>
            <a:r>
              <a:rPr lang="es-MX" sz="3200" dirty="0">
                <a:solidFill>
                  <a:srgbClr val="0000FF"/>
                </a:solidFill>
              </a:rPr>
              <a:t> </a:t>
            </a:r>
            <a:r>
              <a:rPr lang="es-MX" sz="3200" dirty="0" err="1">
                <a:solidFill>
                  <a:srgbClr val="0000FF"/>
                </a:solidFill>
              </a:rPr>
              <a:t>like</a:t>
            </a:r>
            <a:r>
              <a:rPr lang="es-MX" sz="3200" dirty="0">
                <a:solidFill>
                  <a:srgbClr val="0000FF"/>
                </a:solidFill>
              </a:rPr>
              <a:t> </a:t>
            </a:r>
            <a:r>
              <a:rPr lang="es-MX" sz="3200" dirty="0"/>
              <a:t>chocolate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AFFIRMATIVE and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4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t Chocolate Kid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8100" r="18371" b="16301"/>
          <a:stretch/>
        </p:blipFill>
        <p:spPr bwMode="auto">
          <a:xfrm>
            <a:off x="476720" y="476672"/>
            <a:ext cx="4181627" cy="30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Eating chocolate Pictures, Eating chocolate Stock Photos &amp; Images |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5" name="Grupo 4"/>
          <p:cNvGrpSpPr/>
          <p:nvPr/>
        </p:nvGrpSpPr>
        <p:grpSpPr>
          <a:xfrm>
            <a:off x="476721" y="3717032"/>
            <a:ext cx="4167287" cy="2808312"/>
            <a:chOff x="4067944" y="3373988"/>
            <a:chExt cx="5098182" cy="2548162"/>
          </a:xfrm>
        </p:grpSpPr>
        <p:pic>
          <p:nvPicPr>
            <p:cNvPr id="1036" name="Picture 12" descr="Help! My kids won't eat enough vegetables and fruits - Unlock Foo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97" y="3387730"/>
              <a:ext cx="3297129" cy="253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My Kid's Weird Eating Habit: 5 Ways to Stay Sane and Not Go Craz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373988"/>
              <a:ext cx="3001612" cy="253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5028768" y="2420888"/>
            <a:ext cx="386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418409" y="5128760"/>
            <a:ext cx="467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0000FF"/>
                </a:solidFill>
              </a:rPr>
              <a:t>don´t</a:t>
            </a:r>
            <a:r>
              <a:rPr lang="es-MX" sz="3200" b="1" dirty="0">
                <a:solidFill>
                  <a:srgbClr val="0000FF"/>
                </a:solidFill>
              </a:rPr>
              <a:t> </a:t>
            </a:r>
            <a:r>
              <a:rPr lang="es-MX" sz="3200" b="1" dirty="0" err="1">
                <a:solidFill>
                  <a:srgbClr val="0000FF"/>
                </a:solidFill>
              </a:rPr>
              <a:t>like</a:t>
            </a:r>
            <a:r>
              <a:rPr lang="es-MX" sz="3200" b="1" dirty="0">
                <a:solidFill>
                  <a:srgbClr val="0000FF"/>
                </a:solidFill>
              </a:rPr>
              <a:t> </a:t>
            </a:r>
            <a:r>
              <a:rPr lang="es-MX" sz="3200" dirty="0" err="1"/>
              <a:t>brocolli</a:t>
            </a:r>
            <a:endParaRPr lang="es-MX" sz="32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AFFIRMATIVE and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3312368" cy="25922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AFFIRMATIVE and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y Kids Hate Vegetables &amp; 17 Tips to Help Kids Love Veggies - Paper  Pinecone Blo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89040"/>
            <a:ext cx="36003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572000" y="2185310"/>
            <a:ext cx="3765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 </a:t>
            </a:r>
            <a:r>
              <a:rPr lang="es-MX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 </a:t>
            </a:r>
            <a:r>
              <a:rPr lang="es-MX" sz="2800" dirty="0"/>
              <a:t>He </a:t>
            </a:r>
            <a:r>
              <a:rPr lang="es-MX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chocolate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83968" y="5301208"/>
            <a:ext cx="4576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s-MX" sz="3200" dirty="0"/>
              <a:t>He </a:t>
            </a:r>
            <a:r>
              <a:rPr lang="es-MX" sz="3200" b="1" dirty="0" err="1">
                <a:solidFill>
                  <a:srgbClr val="0000FF"/>
                </a:solidFill>
              </a:rPr>
              <a:t>doesn´t</a:t>
            </a:r>
            <a:r>
              <a:rPr lang="es-MX" sz="3200" b="1" dirty="0">
                <a:solidFill>
                  <a:srgbClr val="0000FF"/>
                </a:solidFill>
              </a:rPr>
              <a:t> </a:t>
            </a:r>
            <a:r>
              <a:rPr lang="es-MX" sz="3200" b="1" dirty="0" err="1">
                <a:solidFill>
                  <a:srgbClr val="0000FF"/>
                </a:solidFill>
              </a:rPr>
              <a:t>like</a:t>
            </a:r>
            <a:r>
              <a:rPr lang="es-MX" sz="3200" b="1" dirty="0">
                <a:solidFill>
                  <a:srgbClr val="0000FF"/>
                </a:solidFill>
              </a:rPr>
              <a:t> </a:t>
            </a:r>
            <a:r>
              <a:rPr lang="es-MX" sz="3200" dirty="0" err="1"/>
              <a:t>brocolli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33081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1086669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https://www.youtube.com/watch?v=3Yv_8Tdv-qk</a:t>
            </a:r>
            <a:endParaRPr lang="es-MX" dirty="0"/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NEGATIVE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04" y="527238"/>
            <a:ext cx="707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follolwing</a:t>
            </a:r>
            <a:r>
              <a:rPr lang="es-MX" dirty="0"/>
              <a:t> link to </a:t>
            </a:r>
            <a:r>
              <a:rPr lang="es-MX" dirty="0" err="1"/>
              <a:t>practice</a:t>
            </a:r>
            <a:r>
              <a:rPr lang="es-MX" dirty="0"/>
              <a:t> simple </a:t>
            </a:r>
            <a:r>
              <a:rPr lang="es-MX" dirty="0" err="1"/>
              <a:t>present</a:t>
            </a:r>
            <a:r>
              <a:rPr lang="es-MX" dirty="0"/>
              <a:t> </a:t>
            </a:r>
            <a:r>
              <a:rPr lang="es-MX" dirty="0" err="1"/>
              <a:t>negative</a:t>
            </a:r>
            <a:r>
              <a:rPr lang="es-MX" dirty="0"/>
              <a:t> </a:t>
            </a:r>
            <a:r>
              <a:rPr lang="es-MX" dirty="0" err="1"/>
              <a:t>statements</a:t>
            </a:r>
            <a:endParaRPr lang="es-MX" dirty="0"/>
          </a:p>
        </p:txBody>
      </p:sp>
      <p:pic>
        <p:nvPicPr>
          <p:cNvPr id="6" name="3Yv_8Tdv-q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1923099"/>
            <a:ext cx="8181769" cy="46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>
            <a:extLst>
              <a:ext uri="{FF2B5EF4-FFF2-40B4-BE49-F238E27FC236}">
                <a16:creationId xmlns:a16="http://schemas.microsoft.com/office/drawing/2014/main" id="{C5861213-DC90-46B5-ADC1-F05226AB8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04907"/>
              </p:ext>
            </p:extLst>
          </p:nvPr>
        </p:nvGraphicFramePr>
        <p:xfrm>
          <a:off x="179513" y="76277"/>
          <a:ext cx="8640960" cy="758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4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5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Fill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(-)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don´t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</a:rPr>
                        <a:t>doesn´t</a:t>
                      </a:r>
                      <a:endParaRPr lang="es-ES" sz="2400" dirty="0"/>
                    </a:p>
                  </a:txBody>
                  <a:tcPr marL="68580" marR="68580" marT="34290" marB="34290">
                    <a:solidFill>
                      <a:srgbClr val="FFD1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163">
                <a:tc>
                  <a:txBody>
                    <a:bodyPr/>
                    <a:lstStyle/>
                    <a:p>
                      <a:r>
                        <a:rPr lang="es-MX" sz="1800" dirty="0" err="1"/>
                        <a:t>Mark´s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mother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/>
                        <a:t>Mark’s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mother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doesn’t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like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saland</a:t>
                      </a:r>
                      <a:r>
                        <a:rPr lang="es-MX" sz="1800" dirty="0"/>
                        <a:t> </a:t>
                      </a:r>
                      <a:endParaRPr lang="es-ES" sz="1800" dirty="0"/>
                    </a:p>
                    <a:p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like</a:t>
                      </a:r>
                      <a:r>
                        <a:rPr lang="es-MX" sz="1800" dirty="0"/>
                        <a:t> salad 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163">
                <a:tc>
                  <a:txBody>
                    <a:bodyPr/>
                    <a:lstStyle/>
                    <a:p>
                      <a:r>
                        <a:rPr lang="es-MX" sz="1800" dirty="0" err="1"/>
                        <a:t>Robert´s</a:t>
                      </a:r>
                      <a:r>
                        <a:rPr lang="es-MX" sz="1800" dirty="0"/>
                        <a:t> </a:t>
                      </a:r>
                      <a:r>
                        <a:rPr lang="es-MX" sz="1800" baseline="0" dirty="0" err="1"/>
                        <a:t>sister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/>
                        <a:t>Robert’s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sister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doesn’t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eat</a:t>
                      </a:r>
                      <a:r>
                        <a:rPr lang="es-MX" sz="1800" dirty="0"/>
                        <a:t> pizza </a:t>
                      </a:r>
                      <a:endParaRPr lang="es-ES" sz="1800" dirty="0"/>
                    </a:p>
                    <a:p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eat</a:t>
                      </a:r>
                      <a:r>
                        <a:rPr lang="es-MX" sz="1800" dirty="0"/>
                        <a:t> pizza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163">
                <a:tc>
                  <a:txBody>
                    <a:bodyPr/>
                    <a:lstStyle/>
                    <a:p>
                      <a:r>
                        <a:rPr lang="es-MX" sz="1800" dirty="0"/>
                        <a:t>Ana and I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Ana and i </a:t>
                      </a:r>
                      <a:r>
                        <a:rPr lang="es-MX" sz="1800" dirty="0" err="1"/>
                        <a:t>don’t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take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the</a:t>
                      </a:r>
                      <a:r>
                        <a:rPr lang="es-MX" sz="1800" dirty="0"/>
                        <a:t> bus </a:t>
                      </a:r>
                      <a:r>
                        <a:rPr lang="es-MX" sz="1800" dirty="0" err="1"/>
                        <a:t>everyday</a:t>
                      </a:r>
                      <a:r>
                        <a:rPr lang="es-MX" sz="1800" dirty="0"/>
                        <a:t> </a:t>
                      </a:r>
                      <a:endParaRPr lang="es-ES" sz="1800" dirty="0"/>
                    </a:p>
                    <a:p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take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the</a:t>
                      </a:r>
                      <a:r>
                        <a:rPr lang="es-MX" sz="1800" dirty="0"/>
                        <a:t> bus </a:t>
                      </a:r>
                      <a:r>
                        <a:rPr lang="es-MX" sz="1800" dirty="0" err="1"/>
                        <a:t>everyday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163">
                <a:tc>
                  <a:txBody>
                    <a:bodyPr/>
                    <a:lstStyle/>
                    <a:p>
                      <a:r>
                        <a:rPr lang="es-MX" sz="1800" dirty="0"/>
                        <a:t>Susan and </a:t>
                      </a:r>
                      <a:r>
                        <a:rPr lang="es-MX" sz="1800" dirty="0" err="1"/>
                        <a:t>Any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Susan and </a:t>
                      </a:r>
                      <a:r>
                        <a:rPr lang="es-MX" sz="1800" dirty="0" err="1"/>
                        <a:t>Any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don’t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sleep</a:t>
                      </a:r>
                      <a:r>
                        <a:rPr lang="es-MX" sz="1800" dirty="0"/>
                        <a:t> late </a:t>
                      </a:r>
                      <a:endParaRPr lang="es-ES" sz="1800" dirty="0"/>
                    </a:p>
                    <a:p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sleep</a:t>
                      </a:r>
                      <a:r>
                        <a:rPr lang="es-MX" sz="1800" dirty="0"/>
                        <a:t> late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521">
                <a:tc>
                  <a:txBody>
                    <a:bodyPr/>
                    <a:lstStyle/>
                    <a:p>
                      <a:r>
                        <a:rPr lang="es-MX" sz="1800" dirty="0" err="1"/>
                        <a:t>My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grandfather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/>
                        <a:t>My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grandfather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doesn’t</a:t>
                      </a:r>
                      <a:r>
                        <a:rPr lang="es-MX" sz="1800" dirty="0"/>
                        <a:t> dance </a:t>
                      </a:r>
                      <a:r>
                        <a:rPr lang="es-MX" sz="1800" dirty="0" err="1"/>
                        <a:t>very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well</a:t>
                      </a:r>
                      <a:r>
                        <a:rPr lang="es-MX" sz="1800" dirty="0"/>
                        <a:t> </a:t>
                      </a:r>
                      <a:endParaRPr lang="es-ES" sz="1800" dirty="0"/>
                    </a:p>
                    <a:p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/>
                        <a:t>dance  </a:t>
                      </a:r>
                      <a:r>
                        <a:rPr lang="es-MX" sz="1800" dirty="0" err="1"/>
                        <a:t>very</a:t>
                      </a:r>
                      <a:r>
                        <a:rPr lang="es-MX" sz="1800" baseline="0" dirty="0"/>
                        <a:t> </a:t>
                      </a:r>
                      <a:r>
                        <a:rPr lang="es-MX" sz="1800" baseline="0" dirty="0" err="1"/>
                        <a:t>well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163">
                <a:tc>
                  <a:txBody>
                    <a:bodyPr/>
                    <a:lstStyle/>
                    <a:p>
                      <a:r>
                        <a:rPr lang="es-MX" sz="1800" dirty="0"/>
                        <a:t>I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I </a:t>
                      </a:r>
                      <a:r>
                        <a:rPr lang="es-MX" sz="1800" dirty="0" err="1"/>
                        <a:t>don’t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read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newspaper</a:t>
                      </a:r>
                      <a:r>
                        <a:rPr lang="es-MX" sz="1800" dirty="0"/>
                        <a:t> </a:t>
                      </a:r>
                      <a:endParaRPr lang="es-ES" sz="1800" dirty="0"/>
                    </a:p>
                    <a:p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err="1"/>
                        <a:t>read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newspaper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6521">
                <a:tc>
                  <a:txBody>
                    <a:bodyPr/>
                    <a:lstStyle/>
                    <a:p>
                      <a:r>
                        <a:rPr lang="es-ES" sz="1800" dirty="0" err="1"/>
                        <a:t>My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mother</a:t>
                      </a:r>
                      <a:r>
                        <a:rPr lang="es-ES" sz="1800" baseline="0" dirty="0"/>
                        <a:t> -in -</a:t>
                      </a:r>
                      <a:r>
                        <a:rPr lang="es-ES" sz="1800" baseline="0" dirty="0" err="1"/>
                        <a:t>law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err="1"/>
                        <a:t>My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mother</a:t>
                      </a:r>
                      <a:r>
                        <a:rPr lang="es-MX" sz="1800" dirty="0"/>
                        <a:t> – in – </a:t>
                      </a:r>
                      <a:r>
                        <a:rPr lang="es-MX" sz="1800" dirty="0" err="1"/>
                        <a:t>law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doesn’t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drink</a:t>
                      </a:r>
                      <a:r>
                        <a:rPr lang="es-MX" sz="1800" dirty="0"/>
                        <a:t> </a:t>
                      </a:r>
                      <a:r>
                        <a:rPr lang="es-MX" sz="1800" dirty="0" err="1"/>
                        <a:t>water</a:t>
                      </a:r>
                      <a:endParaRPr lang="es-ES" sz="1800" dirty="0"/>
                    </a:p>
                    <a:p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drink</a:t>
                      </a:r>
                      <a:r>
                        <a:rPr lang="es-ES" sz="1800" dirty="0"/>
                        <a:t> </a:t>
                      </a:r>
                      <a:r>
                        <a:rPr lang="es-ES" sz="1800" dirty="0" err="1"/>
                        <a:t>water</a:t>
                      </a:r>
                      <a:endParaRPr lang="es-ES" sz="1800" dirty="0"/>
                    </a:p>
                  </a:txBody>
                  <a:tcPr marL="68580" marR="68580" marT="34290" marB="34290">
                    <a:solidFill>
                      <a:srgbClr val="FFE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9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2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454" t="48703" r="52072" b="27774"/>
          <a:stretch/>
        </p:blipFill>
        <p:spPr>
          <a:xfrm>
            <a:off x="172434" y="2467608"/>
            <a:ext cx="8971565" cy="42737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453" t="26442" r="58660" b="58486"/>
          <a:stretch/>
        </p:blipFill>
        <p:spPr>
          <a:xfrm>
            <a:off x="1071999" y="529463"/>
            <a:ext cx="8072001" cy="13681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96" y="0"/>
            <a:ext cx="670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practrice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137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107504" y="764704"/>
            <a:ext cx="892487" cy="216024"/>
          </a:xfrm>
          <a:prstGeom prst="rightArrow">
            <a:avLst/>
          </a:prstGeom>
          <a:solidFill>
            <a:srgbClr val="FF9933"/>
          </a:solidFill>
          <a:ln>
            <a:solidFill>
              <a:srgbClr val="FFD1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35496" y="404664"/>
            <a:ext cx="96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Remind</a:t>
            </a:r>
            <a:r>
              <a:rPr lang="es-MX" dirty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496" y="1821277"/>
            <a:ext cx="668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Elena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parentheses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0E33BA-F19E-AACD-365C-E592F03A49D2}"/>
              </a:ext>
            </a:extLst>
          </p:cNvPr>
          <p:cNvSpPr txBox="1"/>
          <p:nvPr/>
        </p:nvSpPr>
        <p:spPr>
          <a:xfrm>
            <a:off x="5403617" y="25534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Have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A75307-549A-05E9-9180-C8A366B3F624}"/>
              </a:ext>
            </a:extLst>
          </p:cNvPr>
          <p:cNvSpPr txBox="1"/>
          <p:nvPr/>
        </p:nvSpPr>
        <p:spPr>
          <a:xfrm>
            <a:off x="3874174" y="30047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Goes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6807CC-E061-2C0A-A379-766D693F7D94}"/>
              </a:ext>
            </a:extLst>
          </p:cNvPr>
          <p:cNvSpPr txBox="1"/>
          <p:nvPr/>
        </p:nvSpPr>
        <p:spPr>
          <a:xfrm>
            <a:off x="1071999" y="34533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Walks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2090302-E85A-6E4E-FC10-FCE264980EC0}"/>
              </a:ext>
            </a:extLst>
          </p:cNvPr>
          <p:cNvSpPr txBox="1"/>
          <p:nvPr/>
        </p:nvSpPr>
        <p:spPr>
          <a:xfrm>
            <a:off x="5328803" y="345998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Works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173EC0-6B34-9E73-CF7F-5062D01BA4BE}"/>
              </a:ext>
            </a:extLst>
          </p:cNvPr>
          <p:cNvSpPr txBox="1"/>
          <p:nvPr/>
        </p:nvSpPr>
        <p:spPr>
          <a:xfrm>
            <a:off x="1711779" y="40233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Drives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E2525B-388E-0A1F-61ED-F6D90EAFD9A9}"/>
              </a:ext>
            </a:extLst>
          </p:cNvPr>
          <p:cNvSpPr txBox="1"/>
          <p:nvPr/>
        </p:nvSpPr>
        <p:spPr>
          <a:xfrm>
            <a:off x="6084168" y="400336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Uses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FADC58-4996-0C1A-4747-C76033A58BDA}"/>
              </a:ext>
            </a:extLst>
          </p:cNvPr>
          <p:cNvSpPr txBox="1"/>
          <p:nvPr/>
        </p:nvSpPr>
        <p:spPr>
          <a:xfrm>
            <a:off x="2959774" y="44198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Takes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970080E-A42D-54D0-57E4-CE39B39AB6FF}"/>
              </a:ext>
            </a:extLst>
          </p:cNvPr>
          <p:cNvSpPr txBox="1"/>
          <p:nvPr/>
        </p:nvSpPr>
        <p:spPr>
          <a:xfrm>
            <a:off x="797379" y="49126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Has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DD87BF-3C92-217D-A78A-5F27F725CCC0}"/>
              </a:ext>
            </a:extLst>
          </p:cNvPr>
          <p:cNvSpPr txBox="1"/>
          <p:nvPr/>
        </p:nvSpPr>
        <p:spPr>
          <a:xfrm>
            <a:off x="4572000" y="49074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Doesn’t</a:t>
            </a:r>
            <a:r>
              <a:rPr lang="es-MX" dirty="0"/>
              <a:t> </a:t>
            </a:r>
            <a:r>
              <a:rPr lang="es-MX" dirty="0" err="1"/>
              <a:t>like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6BDE9D-6165-702B-CA85-F6A9706E5D33}"/>
              </a:ext>
            </a:extLst>
          </p:cNvPr>
          <p:cNvSpPr txBox="1"/>
          <p:nvPr/>
        </p:nvSpPr>
        <p:spPr>
          <a:xfrm>
            <a:off x="2461113" y="53591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Don’t</a:t>
            </a:r>
            <a:r>
              <a:rPr lang="es-MX" dirty="0"/>
              <a:t> </a:t>
            </a:r>
            <a:r>
              <a:rPr lang="es-MX" dirty="0" err="1"/>
              <a:t>work</a:t>
            </a:r>
            <a:r>
              <a:rPr lang="es-MX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D4CBBC0-0B55-6F9B-C0AF-6CF17802945A}"/>
              </a:ext>
            </a:extLst>
          </p:cNvPr>
          <p:cNvSpPr txBox="1"/>
          <p:nvPr/>
        </p:nvSpPr>
        <p:spPr>
          <a:xfrm>
            <a:off x="172434" y="58520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Don’t</a:t>
            </a:r>
            <a:r>
              <a:rPr lang="es-MX" dirty="0"/>
              <a:t> </a:t>
            </a:r>
            <a:r>
              <a:rPr lang="es-MX" dirty="0" err="1"/>
              <a:t>need</a:t>
            </a:r>
            <a:r>
              <a:rPr lang="es-MX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5FE2B37-2C19-BABD-D7C6-85A11AE82ACE}"/>
              </a:ext>
            </a:extLst>
          </p:cNvPr>
          <p:cNvSpPr txBox="1"/>
          <p:nvPr/>
        </p:nvSpPr>
        <p:spPr>
          <a:xfrm>
            <a:off x="6243203" y="58495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 err="1"/>
              <a:t>Ride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44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839</Words>
  <Application>Microsoft Office PowerPoint</Application>
  <PresentationFormat>Carta (216 x 279 mm)</PresentationFormat>
  <Paragraphs>134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KATIA SANCHEZ HERNANDEZ</cp:lastModifiedBy>
  <cp:revision>63</cp:revision>
  <dcterms:created xsi:type="dcterms:W3CDTF">2018-03-01T15:14:49Z</dcterms:created>
  <dcterms:modified xsi:type="dcterms:W3CDTF">2024-05-17T06:05:08Z</dcterms:modified>
</cp:coreProperties>
</file>