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4"/>
    <p:restoredTop sz="94775"/>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228CD-102D-B9A6-CC04-08DD2058AAE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CA9E3F5F-FFEB-B172-2CD3-FE0647F9D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CA62C3D2-B392-9D7B-46D9-30A6A6503FC3}"/>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0DE2BA3B-01C5-BF88-CA74-9D9F15E74E7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291709D-AECB-2700-3D0D-505C723CA873}"/>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175705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BDFAB-720B-F9D7-9CE7-EE6647075FFC}"/>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189FCBAC-4BAC-D750-3AD2-55E1AF139E6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E07B77F-472B-2993-AB09-B1BB1BC3D88E}"/>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A9A4D18D-0D6F-BD46-A4E1-6ADF9D666BA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6C7D1B2-8E4F-54B9-DDD8-CFD6D2E27504}"/>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33082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B0FD76-64DE-3350-9CBE-4826AE7EB98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E4ADF864-15AE-89EB-6E5E-3B52E47A063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9B54B7D-D2C6-CDE4-E78F-EF2E968DF270}"/>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0326FDFD-3470-50E1-594A-21DFAFD0381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2B8D37F-9861-02F2-FCE0-EFFEBA37D73A}"/>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153914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3608A-DA54-5D59-9CDB-B67FF84672EC}"/>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AEEEE00A-251D-B242-2644-69A18C5B578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937E425-B805-5351-8F1C-4D0BEC6C35E5}"/>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22EE68B8-58CD-3D59-6205-1418CF67A91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3C2055D-3775-0D0F-98BA-93DB155B07D7}"/>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274420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EACC6-3F13-6908-2DCB-DB580F29DF4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88B8795A-86AF-DF9A-B6BA-F6A688D0FF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FD7B9E9-8A37-F848-FC57-9F887FB50AE3}"/>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30D4F0EC-F1CD-60C0-D10D-2A74C70DA04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6F168EC-445B-0DC0-2EC2-029EFA00A985}"/>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127380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01983-091E-507D-F0EE-C38127521C35}"/>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32C8977A-6CB0-E5D6-E8FE-C1AE9EB7618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06FBEBB1-82A3-ED92-6677-9380CA1BBFF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3C5E9339-531E-657F-D4C4-F50D11FB686C}"/>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6" name="Marcador de pie de página 5">
            <a:extLst>
              <a:ext uri="{FF2B5EF4-FFF2-40B4-BE49-F238E27FC236}">
                <a16:creationId xmlns:a16="http://schemas.microsoft.com/office/drawing/2014/main" id="{2AFC4001-C7FA-2464-7EC0-CA8F9D2B2E2F}"/>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C07C7193-F483-9BFE-86A3-C14A9E65C7A7}"/>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413960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028F8-39C8-9F11-BD7C-F84BB4EFAA98}"/>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1116D3C0-5725-744B-DE39-2AF559166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35F03BE-15F2-3325-3E9F-F2D0C527DA3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BE261EA4-D43B-2BDF-8968-059A46548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9D082AA-71B5-BF77-4D90-3F82EB3A7C1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EEC4FF8A-951A-0A13-CAA7-5412A3FCD568}"/>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8" name="Marcador de pie de página 7">
            <a:extLst>
              <a:ext uri="{FF2B5EF4-FFF2-40B4-BE49-F238E27FC236}">
                <a16:creationId xmlns:a16="http://schemas.microsoft.com/office/drawing/2014/main" id="{80C32344-A7B4-95FF-F06C-06ED216EF41E}"/>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4B92B2EA-00B4-944B-5533-333F9944EA87}"/>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206502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CE136-6B15-E3CB-CAA8-59702317AB9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D5FD8A87-DB8B-E059-6DC9-68B0DA838E4A}"/>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4" name="Marcador de pie de página 3">
            <a:extLst>
              <a:ext uri="{FF2B5EF4-FFF2-40B4-BE49-F238E27FC236}">
                <a16:creationId xmlns:a16="http://schemas.microsoft.com/office/drawing/2014/main" id="{26CDDAFC-9CFF-DED5-95E6-4E7D27BF3416}"/>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9AF1F8F8-52A4-3705-9761-FE7E0A1BF4D5}"/>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83594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FC2DCAF-8936-9538-BE1C-CBB8F8AEF776}"/>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3" name="Marcador de pie de página 2">
            <a:extLst>
              <a:ext uri="{FF2B5EF4-FFF2-40B4-BE49-F238E27FC236}">
                <a16:creationId xmlns:a16="http://schemas.microsoft.com/office/drawing/2014/main" id="{FB7222F7-18C6-C7C1-62BC-458C8D7D0DC1}"/>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33E81708-C033-3F79-6E91-31EB72CB0E19}"/>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105515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74217-8D2A-A67C-B538-34DD141A2CB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814C788C-E2EC-2CE6-AFC0-44CA4D6A2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3DF6B34D-9F7F-DA05-9C8F-5DCEFE663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92AF5B0-1DA8-831A-3DA3-DB425C11704C}"/>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6" name="Marcador de pie de página 5">
            <a:extLst>
              <a:ext uri="{FF2B5EF4-FFF2-40B4-BE49-F238E27FC236}">
                <a16:creationId xmlns:a16="http://schemas.microsoft.com/office/drawing/2014/main" id="{80692CC0-039B-5287-63F8-7847254DDAE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DC0F64A7-0D97-88EC-8706-4AFA0A1AA694}"/>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9075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04F46-CBF2-2D76-ACE6-EFAC0965588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E8D70521-5BD1-CC16-9DF6-8CCB8B041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466D63E7-DC2E-DDBB-233A-CC9C57877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019EDF5-7007-2B57-35E6-74EF7DE69F12}"/>
              </a:ext>
            </a:extLst>
          </p:cNvPr>
          <p:cNvSpPr>
            <a:spLocks noGrp="1"/>
          </p:cNvSpPr>
          <p:nvPr>
            <p:ph type="dt" sz="half" idx="10"/>
          </p:nvPr>
        </p:nvSpPr>
        <p:spPr/>
        <p:txBody>
          <a:bodyPr/>
          <a:lstStyle/>
          <a:p>
            <a:fld id="{42E17FCE-2798-AB44-AA3B-E9AF8B382928}" type="datetimeFigureOut">
              <a:rPr lang="es-ES_tradnl" smtClean="0"/>
              <a:t>13/06/2024</a:t>
            </a:fld>
            <a:endParaRPr lang="es-ES_tradnl"/>
          </a:p>
        </p:txBody>
      </p:sp>
      <p:sp>
        <p:nvSpPr>
          <p:cNvPr id="6" name="Marcador de pie de página 5">
            <a:extLst>
              <a:ext uri="{FF2B5EF4-FFF2-40B4-BE49-F238E27FC236}">
                <a16:creationId xmlns:a16="http://schemas.microsoft.com/office/drawing/2014/main" id="{177EB45D-691A-F739-2C8D-3D9D2B315E9B}"/>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81E38BDF-8609-B90D-B770-6BB2E6485EA4}"/>
              </a:ext>
            </a:extLst>
          </p:cNvPr>
          <p:cNvSpPr>
            <a:spLocks noGrp="1"/>
          </p:cNvSpPr>
          <p:nvPr>
            <p:ph type="sldNum" sz="quarter" idx="12"/>
          </p:nvPr>
        </p:nvSpPr>
        <p:spPr/>
        <p:txBody>
          <a:body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271026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4DCBCA-3E68-E0F5-5276-4440FED0A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8B5E497-199A-B5A1-0D7E-4540173BA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99C42B23-7C05-506F-B891-67758B5A2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E17FCE-2798-AB44-AA3B-E9AF8B382928}" type="datetimeFigureOut">
              <a:rPr lang="es-ES_tradnl" smtClean="0"/>
              <a:t>13/06/2024</a:t>
            </a:fld>
            <a:endParaRPr lang="es-ES_tradnl"/>
          </a:p>
        </p:txBody>
      </p:sp>
      <p:sp>
        <p:nvSpPr>
          <p:cNvPr id="5" name="Marcador de pie de página 4">
            <a:extLst>
              <a:ext uri="{FF2B5EF4-FFF2-40B4-BE49-F238E27FC236}">
                <a16:creationId xmlns:a16="http://schemas.microsoft.com/office/drawing/2014/main" id="{59D53D76-9D7D-AC14-6DF4-EDFD2BAFA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EC578FD2-6024-3680-3C02-42815D5CF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76CA62-CF3A-0043-832B-3A175AB16AE4}" type="slidenum">
              <a:rPr lang="es-ES_tradnl" smtClean="0"/>
              <a:t>‹Nº›</a:t>
            </a:fld>
            <a:endParaRPr lang="es-ES_tradnl"/>
          </a:p>
        </p:txBody>
      </p:sp>
    </p:spTree>
    <p:extLst>
      <p:ext uri="{BB962C8B-B14F-4D97-AF65-F5344CB8AC3E}">
        <p14:creationId xmlns:p14="http://schemas.microsoft.com/office/powerpoint/2010/main" val="266901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A9AA41-0380-3696-DD72-C9498A7C08A3}"/>
              </a:ext>
            </a:extLst>
          </p:cNvPr>
          <p:cNvSpPr>
            <a:spLocks noChangeArrowheads="1"/>
          </p:cNvSpPr>
          <p:nvPr/>
        </p:nvSpPr>
        <p:spPr bwMode="auto">
          <a:xfrm>
            <a:off x="3016589" y="364379"/>
            <a:ext cx="6158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ESCUELA NORMAL DE EDUCACI</a:t>
            </a:r>
            <a:r>
              <a:rPr kumimoji="0" lang="es-MX" altLang="es-MX" sz="1800" b="1" i="0" u="none" strike="noStrike" cap="none" normalizeH="0" baseline="0" dirty="0">
                <a:ln>
                  <a:noFill/>
                </a:ln>
                <a:solidFill>
                  <a:srgbClr val="000000"/>
                </a:solidFill>
                <a:effectLst/>
                <a:latin typeface="TimesNewRomanPSMT"/>
                <a:ea typeface="Calibri" panose="020F0502020204030204" pitchFamily="34" charset="0"/>
                <a:cs typeface="Arial" panose="020B0604020202020204" pitchFamily="34" charset="0"/>
              </a:rPr>
              <a:t>Ó</a:t>
            </a:r>
            <a:r>
              <a:rPr kumimoji="0" lang="es-MX" altLang="es-MX" sz="1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 PREESCOLAR</a:t>
            </a:r>
            <a:endParaRPr kumimoji="0" lang="es-MX" altLang="es-MX" sz="1000" b="0" i="0" u="none" strike="noStrike" cap="none" normalizeH="0" baseline="0" dirty="0">
              <a:ln>
                <a:noFill/>
              </a:ln>
              <a:solidFill>
                <a:schemeClr val="tx1"/>
              </a:solidFill>
              <a:effectLst/>
            </a:endParaRPr>
          </a:p>
        </p:txBody>
      </p:sp>
      <p:pic>
        <p:nvPicPr>
          <p:cNvPr id="1025" name="Imagen 1" descr="Descripción: Logo">
            <a:extLst>
              <a:ext uri="{FF2B5EF4-FFF2-40B4-BE49-F238E27FC236}">
                <a16:creationId xmlns:a16="http://schemas.microsoft.com/office/drawing/2014/main" id="{9A626DBE-7C12-7F95-0BA2-BCC758FC5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5378"/>
          <a:stretch>
            <a:fillRect/>
          </a:stretch>
        </p:blipFill>
        <p:spPr bwMode="auto">
          <a:xfrm>
            <a:off x="5044070" y="2152689"/>
            <a:ext cx="2103858" cy="23096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2DB48D3-42E9-CD5B-4E34-DE9BC0BF1CD7}"/>
              </a:ext>
            </a:extLst>
          </p:cNvPr>
          <p:cNvSpPr>
            <a:spLocks noChangeArrowheads="1"/>
          </p:cNvSpPr>
          <p:nvPr/>
        </p:nvSpPr>
        <p:spPr bwMode="auto">
          <a:xfrm>
            <a:off x="3622533" y="733711"/>
            <a:ext cx="49469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English level A2.1 </a:t>
            </a:r>
            <a:endParaRPr kumimoji="0" lang="es-MX" altLang="es-MX"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BUILDING CONFIDENE IN COMMUNICATION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Teacher: </a:t>
            </a:r>
            <a:r>
              <a:rPr kumimoji="0" lang="en-US" altLang="es-MX" sz="1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Mayela</a:t>
            </a:r>
            <a:r>
              <a:rPr kumimoji="0" lang="en-US"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Alejandra del Carmen </a:t>
            </a:r>
            <a:r>
              <a:rPr kumimoji="0" lang="en-US" altLang="es-MX" sz="1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Gaona</a:t>
            </a:r>
            <a:r>
              <a:rPr kumimoji="0" lang="en-US"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Garc</a:t>
            </a:r>
            <a:r>
              <a:rPr kumimoji="0" lang="en-US" altLang="es-MX"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n-US" altLang="es-MX"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a</a:t>
            </a:r>
            <a:endParaRPr kumimoji="0" lang="en-US" altLang="es-MX" sz="1800" b="0" i="0" u="none" strike="noStrike" cap="none" normalizeH="0" baseline="0" dirty="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09AEDAAB-4D67-2939-A849-2145389E89DB}"/>
              </a:ext>
            </a:extLst>
          </p:cNvPr>
          <p:cNvSpPr txBox="1"/>
          <p:nvPr/>
        </p:nvSpPr>
        <p:spPr>
          <a:xfrm>
            <a:off x="249410" y="4705311"/>
            <a:ext cx="5270326" cy="1788310"/>
          </a:xfrm>
          <a:prstGeom prst="rect">
            <a:avLst/>
          </a:prstGeom>
          <a:noFill/>
        </p:spPr>
        <p:txBody>
          <a:bodyPr wrap="square">
            <a:spAutoFit/>
          </a:bodyPr>
          <a:lstStyle/>
          <a:p>
            <a:pPr algn="ctr">
              <a:lnSpc>
                <a:spcPct val="200000"/>
              </a:lnSpc>
              <a:spcAft>
                <a:spcPts val="800"/>
              </a:spcAft>
            </a:pPr>
            <a:r>
              <a:rPr lang="es-MX" sz="1200" b="1" kern="100" dirty="0">
                <a:effectLst/>
                <a:latin typeface="Times New Roman" panose="02020603050405020304" pitchFamily="18" charset="0"/>
                <a:ea typeface="Calibri" panose="020F0502020204030204" pitchFamily="34" charset="0"/>
                <a:cs typeface="Arial" panose="020B0604020202020204" pitchFamily="34" charset="0"/>
              </a:rPr>
              <a:t>Student’s name: Eva Carolina Morón Pérez</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LEARNING EVIDENCE UNIT 3</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BOOK UNIT 8   LIFE IN THE CITY </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PROJECT:   “MY CITY ISSUES”</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(Worth 30% of the grade)</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D01E52D6-11CD-0B73-EB05-206BEDA2EE5A}"/>
              </a:ext>
            </a:extLst>
          </p:cNvPr>
          <p:cNvSpPr txBox="1"/>
          <p:nvPr/>
        </p:nvSpPr>
        <p:spPr>
          <a:xfrm>
            <a:off x="7932106" y="4837133"/>
            <a:ext cx="3999029" cy="1447704"/>
          </a:xfrm>
          <a:prstGeom prst="rect">
            <a:avLst/>
          </a:prstGeom>
          <a:noFill/>
        </p:spPr>
        <p:txBody>
          <a:bodyPr wrap="square">
            <a:spAutoFit/>
          </a:bodyPr>
          <a:lstStyle/>
          <a:p>
            <a:pPr>
              <a:lnSpc>
                <a:spcPct val="150000"/>
              </a:lnSpc>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LEARNING OUTCOMES:</a:t>
            </a:r>
            <a:endParaRPr lang="es-MX" sz="1200" b="1" kern="1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1200" kern="100" dirty="0">
                <a:effectLst/>
                <a:latin typeface="Arial" panose="020B0604020202020204" pitchFamily="34" charset="0"/>
                <a:ea typeface="Arial" panose="020B0604020202020204" pitchFamily="34" charset="0"/>
                <a:cs typeface="Arial" panose="020B0604020202020204" pitchFamily="34" charset="0"/>
              </a:rPr>
              <a:t>Students will be able to practice the content of the unit (compound nouns, quantity expressions for countable and uncountable nouns)</a:t>
            </a:r>
            <a:endParaRPr lang="es-MX" sz="1200" kern="100" dirty="0">
              <a:latin typeface="Calibri" panose="020F0502020204030204" pitchFamily="34" charset="0"/>
              <a:ea typeface="Arial" panose="020B0604020202020204" pitchFamily="34" charset="0"/>
              <a:cs typeface="Arial" panose="020B0604020202020204" pitchFamily="34" charset="0"/>
            </a:endParaRPr>
          </a:p>
          <a:p>
            <a:pPr>
              <a:lnSpc>
                <a:spcPct val="150000"/>
              </a:lnSpc>
            </a:pPr>
            <a:r>
              <a:rPr lang="en-US" sz="1200" b="1" kern="100" dirty="0">
                <a:effectLst/>
                <a:latin typeface="Times New Roman" panose="02020603050405020304" pitchFamily="18" charset="0"/>
                <a:ea typeface="Calibri" panose="020F0502020204030204" pitchFamily="34" charset="0"/>
                <a:cs typeface="Arial" panose="020B0604020202020204" pitchFamily="34" charset="0"/>
              </a:rPr>
              <a:t>SALTILLO, COAHUILA            	June 2024</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22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22C8FA-3815-02E6-B9A8-E53CB133F12A}"/>
              </a:ext>
            </a:extLst>
          </p:cNvPr>
          <p:cNvSpPr txBox="1"/>
          <p:nvPr/>
        </p:nvSpPr>
        <p:spPr>
          <a:xfrm>
            <a:off x="377868" y="893802"/>
            <a:ext cx="11436263" cy="3943772"/>
          </a:xfrm>
          <a:prstGeom prst="rect">
            <a:avLst/>
          </a:prstGeom>
          <a:noFill/>
        </p:spPr>
        <p:txBody>
          <a:bodyPr wrap="square">
            <a:spAutoFit/>
          </a:bodyPr>
          <a:lstStyle/>
          <a:p>
            <a:pPr>
              <a:lnSpc>
                <a:spcPct val="150000"/>
              </a:lnSpc>
            </a:pPr>
            <a:r>
              <a:rPr lang="en-US" sz="1400" b="1" kern="100" dirty="0">
                <a:effectLst/>
                <a:latin typeface="Times New Roman" panose="02020603050405020304" pitchFamily="18" charset="0"/>
                <a:ea typeface="Calibri" panose="020F0502020204030204" pitchFamily="34" charset="0"/>
                <a:cs typeface="Arial" panose="020B0604020202020204" pitchFamily="34" charset="0"/>
              </a:rPr>
              <a:t>Aim</a:t>
            </a:r>
            <a:r>
              <a:rPr lang="en-US" sz="1400" b="1" kern="100" dirty="0">
                <a:effectLst/>
                <a:latin typeface="Arial" panose="020B0604020202020204" pitchFamily="34" charset="0"/>
                <a:ea typeface="Calibri" panose="020F0502020204030204" pitchFamily="34" charset="0"/>
                <a:cs typeface="Arial" panose="020B0604020202020204" pitchFamily="34" charset="0"/>
              </a:rPr>
              <a:t>:</a:t>
            </a:r>
            <a:r>
              <a:rPr lang="en-US" sz="1400" kern="100" dirty="0">
                <a:effectLst/>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Write a</a:t>
            </a:r>
            <a:r>
              <a:rPr lang="en-US" sz="1400" kern="100" dirty="0">
                <a:effectLst/>
                <a:latin typeface="Calibri" panose="020F0502020204030204" pitchFamily="34" charset="0"/>
                <a:ea typeface="Calibri" panose="020F0502020204030204" pitchFamily="34" charset="0"/>
                <a:cs typeface="Arial" panose="020B0604020202020204" pitchFamily="34" charset="0"/>
              </a:rPr>
              <a:t> letter </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(paragraph of 10 lines min) </a:t>
            </a:r>
            <a:r>
              <a:rPr lang="en-US" sz="1400" kern="100" dirty="0">
                <a:effectLst/>
                <a:latin typeface="Calibri" panose="020F0502020204030204" pitchFamily="34" charset="0"/>
                <a:ea typeface="Calibri" panose="020F0502020204030204" pitchFamily="34" charset="0"/>
                <a:cs typeface="Arial" panose="020B0604020202020204" pitchFamily="34" charset="0"/>
              </a:rPr>
              <a:t>explaining common problems the city has. Ss give personal opinions about possible solutions for those problems. Ss are encouraged use compound nouns to enumerate problems and expressions of quantity to describe those problems.</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b="1" kern="100" dirty="0">
                <a:effectLst/>
                <a:latin typeface="Times New Roman" panose="02020603050405020304" pitchFamily="18" charset="0"/>
                <a:ea typeface="Calibri" panose="020F0502020204030204" pitchFamily="34" charset="0"/>
                <a:cs typeface="Arial" panose="020B0604020202020204" pitchFamily="34" charset="0"/>
              </a:rPr>
              <a:t>Materials:</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  PDF. With the text of the article. (Add a picture of the problem or problems)</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b="1" i="1" kern="1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b="1" kern="100" dirty="0">
                <a:effectLst/>
                <a:latin typeface="Times New Roman" panose="02020603050405020304" pitchFamily="18" charset="0"/>
                <a:ea typeface="Calibri" panose="020F0502020204030204" pitchFamily="34" charset="0"/>
                <a:cs typeface="Arial" panose="020B0604020202020204" pitchFamily="34" charset="0"/>
              </a:rPr>
              <a:t>Plan: </a:t>
            </a:r>
            <a:r>
              <a:rPr lang="en-US" sz="1400" b="1" i="1" kern="100" dirty="0">
                <a:effectLst/>
                <a:latin typeface="Times New Roman" panose="02020603050405020304" pitchFamily="18" charset="0"/>
                <a:ea typeface="Calibri" panose="020F0502020204030204" pitchFamily="34" charset="0"/>
                <a:cs typeface="Arial" panose="020B0604020202020204" pitchFamily="34" charset="0"/>
              </a:rPr>
              <a:t>Individual Work.</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Students are encouraged to develop an article through the practice of the target </a:t>
            </a:r>
            <a:r>
              <a:rPr lang="en-US" sz="1400" i="1" kern="100" dirty="0">
                <a:effectLst/>
                <a:latin typeface="Times New Roman" panose="02020603050405020304" pitchFamily="18" charset="0"/>
                <a:ea typeface="Calibri" panose="020F0502020204030204" pitchFamily="34" charset="0"/>
                <a:cs typeface="Arial" panose="020B0604020202020204" pitchFamily="34" charset="0"/>
              </a:rPr>
              <a:t>vocabulary, grammar, and language functions </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of unit 8 (Life in the city).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400" b="1" kern="100" dirty="0">
                <a:effectLst/>
                <a:latin typeface="Times New Roman" panose="02020603050405020304" pitchFamily="18" charset="0"/>
                <a:ea typeface="Calibri" panose="020F0502020204030204" pitchFamily="34" charset="0"/>
                <a:cs typeface="Arial" panose="020B0604020202020204" pitchFamily="34" charset="0"/>
              </a:rPr>
              <a:t>Prepare.</a:t>
            </a:r>
            <a:r>
              <a:rPr lang="en-US" sz="1400" b="1" i="1"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itchFamily="2" charset="2"/>
              <a:buChar char=""/>
              <a:tabLst>
                <a:tab pos="457200" algn="l"/>
              </a:tabLs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Students will write a short letter to explain common problems the city has. (10 lines min).</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itchFamily="2" charset="2"/>
              <a:buChar char=""/>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Students also give possible solutions to the exposed problems.  </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itchFamily="2" charset="2"/>
              <a:buChar char=""/>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Use compound nouns. (5 at least)</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itchFamily="2" charset="2"/>
              <a:buChar char=""/>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Use expressions of quantity for countable and uncountable nouns (4 of each).</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itchFamily="2" charset="2"/>
              <a:buChar char=""/>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Be creative to edit your text and include pictures.</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itchFamily="2" charset="2"/>
              <a:buChar char=""/>
            </a:pPr>
            <a:r>
              <a:rPr lang="es-MX" sz="1400" kern="100" dirty="0">
                <a:effectLst/>
                <a:latin typeface="Times New Roman" panose="02020603050405020304" pitchFamily="18" charset="0"/>
                <a:ea typeface="Calibri" panose="020F0502020204030204" pitchFamily="34" charset="0"/>
                <a:cs typeface="Arial" panose="020B0604020202020204" pitchFamily="34" charset="0"/>
              </a:rPr>
              <a:t>Upload your article in Escuela en red.</a:t>
            </a:r>
            <a:endParaRPr lang="es-MX"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825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31B14C8-CFFD-2F89-FE77-174C3C614AD0}"/>
              </a:ext>
            </a:extLst>
          </p:cNvPr>
          <p:cNvGraphicFramePr>
            <a:graphicFrameLocks noGrp="1"/>
          </p:cNvGraphicFramePr>
          <p:nvPr>
            <p:extLst>
              <p:ext uri="{D42A27DB-BD31-4B8C-83A1-F6EECF244321}">
                <p14:modId xmlns:p14="http://schemas.microsoft.com/office/powerpoint/2010/main" val="3383953200"/>
              </p:ext>
            </p:extLst>
          </p:nvPr>
        </p:nvGraphicFramePr>
        <p:xfrm>
          <a:off x="1803748" y="694372"/>
          <a:ext cx="8906005" cy="4641715"/>
        </p:xfrm>
        <a:graphic>
          <a:graphicData uri="http://schemas.openxmlformats.org/drawingml/2006/table">
            <a:tbl>
              <a:tblPr firstRow="1" firstCol="1" bandRow="1">
                <a:tableStyleId>{5C22544A-7EE6-4342-B048-85BDC9FD1C3A}</a:tableStyleId>
              </a:tblPr>
              <a:tblGrid>
                <a:gridCol w="3811970">
                  <a:extLst>
                    <a:ext uri="{9D8B030D-6E8A-4147-A177-3AD203B41FA5}">
                      <a16:colId xmlns:a16="http://schemas.microsoft.com/office/drawing/2014/main" val="2651274260"/>
                    </a:ext>
                  </a:extLst>
                </a:gridCol>
                <a:gridCol w="5094035">
                  <a:extLst>
                    <a:ext uri="{9D8B030D-6E8A-4147-A177-3AD203B41FA5}">
                      <a16:colId xmlns:a16="http://schemas.microsoft.com/office/drawing/2014/main" val="4242090146"/>
                    </a:ext>
                  </a:extLst>
                </a:gridCol>
              </a:tblGrid>
              <a:tr h="296792">
                <a:tc>
                  <a:txBody>
                    <a:bodyPr/>
                    <a:lstStyle/>
                    <a:p>
                      <a:pPr>
                        <a:lnSpc>
                          <a:spcPct val="107000"/>
                        </a:lnSpc>
                      </a:pPr>
                      <a:r>
                        <a:rPr lang="en-US" sz="1200" kern="100" dirty="0">
                          <a:effectLst/>
                        </a:rPr>
                        <a:t>General Requirement  </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pPr>
                      <a:r>
                        <a:rPr lang="en-US" sz="1200" kern="100">
                          <a:effectLst/>
                        </a:rPr>
                        <a:t>Example of the article                       (student´s book pg 96 ex 14)</a:t>
                      </a:r>
                      <a:endParaRPr lang="es-MX"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32201055"/>
                  </a:ext>
                </a:extLst>
              </a:tr>
              <a:tr h="855616">
                <a:tc>
                  <a:txBody>
                    <a:bodyPr/>
                    <a:lstStyle/>
                    <a:p>
                      <a:pPr>
                        <a:lnSpc>
                          <a:spcPct val="107000"/>
                        </a:lnSpc>
                      </a:pPr>
                      <a:r>
                        <a:rPr lang="en-US" sz="1200" kern="100" dirty="0">
                          <a:effectLst/>
                        </a:rPr>
                        <a:t>Vocabulary  Unit 4  </a:t>
                      </a:r>
                      <a:endParaRPr lang="es-MX" sz="1200" kern="100" dirty="0">
                        <a:effectLst/>
                      </a:endParaRPr>
                    </a:p>
                    <a:p>
                      <a:pPr marL="342900" lvl="0" indent="-342900">
                        <a:lnSpc>
                          <a:spcPct val="107000"/>
                        </a:lnSpc>
                        <a:buFont typeface="Symbol" pitchFamily="2" charset="2"/>
                        <a:buChar char=""/>
                        <a:tabLst>
                          <a:tab pos="106045" algn="l"/>
                        </a:tabLst>
                      </a:pPr>
                      <a:r>
                        <a:rPr lang="en-US" sz="1200" kern="100" dirty="0">
                          <a:effectLst/>
                        </a:rPr>
                        <a:t>Vocabulary of compound nouns (at least 5 words) </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rowSpan="3">
                  <a:txBody>
                    <a:bodyPr/>
                    <a:lstStyle/>
                    <a:p>
                      <a:pPr algn="ctr">
                        <a:lnSpc>
                          <a:spcPct val="107000"/>
                        </a:lnSpc>
                      </a:pPr>
                      <a:endParaRPr lang="es-MX" sz="1200" kern="100" dirty="0">
                        <a:effectLst/>
                      </a:endParaRPr>
                    </a:p>
                    <a:p>
                      <a:pPr>
                        <a:lnSpc>
                          <a:spcPct val="107000"/>
                        </a:lnSpc>
                        <a:spcAft>
                          <a:spcPts val="800"/>
                        </a:spcAft>
                      </a:pPr>
                      <a:r>
                        <a:rPr lang="en-US" sz="1200" kern="1200" dirty="0">
                          <a:effectLst/>
                        </a:rPr>
                        <a:t>My City Issues!</a:t>
                      </a:r>
                      <a:endParaRPr lang="es-MX" sz="1200" kern="100" dirty="0">
                        <a:effectLst/>
                      </a:endParaRPr>
                    </a:p>
                    <a:p>
                      <a:pPr>
                        <a:lnSpc>
                          <a:spcPct val="107000"/>
                        </a:lnSpc>
                        <a:spcAft>
                          <a:spcPts val="800"/>
                        </a:spcAft>
                      </a:pPr>
                      <a:r>
                        <a:rPr lang="en-US" sz="1200" kern="1200" dirty="0">
                          <a:effectLst/>
                        </a:rPr>
                        <a:t>Life in this city needs to be improved. There are too many cars, and there is too much bad air, especially during the rush hour. The air pollution is terrible. This problem is particularly bad downtown in the business district. Too many people drive their cars to work. Also, the city doesn’t spend enough money on public transportation. There should be more buses and …..  </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26569443"/>
                  </a:ext>
                </a:extLst>
              </a:tr>
              <a:tr h="1745099">
                <a:tc>
                  <a:txBody>
                    <a:bodyPr/>
                    <a:lstStyle/>
                    <a:p>
                      <a:pPr>
                        <a:lnSpc>
                          <a:spcPct val="107000"/>
                        </a:lnSpc>
                      </a:pPr>
                      <a:r>
                        <a:rPr lang="en-US" sz="1200" kern="100" dirty="0">
                          <a:effectLst/>
                        </a:rPr>
                        <a:t>Grammar and language functions</a:t>
                      </a:r>
                      <a:endParaRPr lang="es-MX" sz="1200" kern="100" dirty="0">
                        <a:effectLst/>
                      </a:endParaRPr>
                    </a:p>
                    <a:p>
                      <a:pPr marL="342900" lvl="0" indent="-342900">
                        <a:lnSpc>
                          <a:spcPct val="107000"/>
                        </a:lnSpc>
                        <a:buFont typeface="Symbol" pitchFamily="2" charset="2"/>
                        <a:buChar char=""/>
                      </a:pPr>
                      <a:r>
                        <a:rPr lang="en-US" sz="1200" kern="100" dirty="0">
                          <a:effectLst/>
                        </a:rPr>
                        <a:t>Use quantity expression, countable nouns(at least 4)</a:t>
                      </a:r>
                      <a:endParaRPr lang="es-MX" sz="1200" kern="100" dirty="0">
                        <a:effectLst/>
                      </a:endParaRPr>
                    </a:p>
                    <a:p>
                      <a:pPr marL="342900" lvl="0" indent="-342900">
                        <a:lnSpc>
                          <a:spcPct val="107000"/>
                        </a:lnSpc>
                        <a:buFont typeface="Symbol" pitchFamily="2" charset="2"/>
                        <a:buChar char=""/>
                      </a:pPr>
                      <a:r>
                        <a:rPr lang="en-US" sz="1200" kern="100" dirty="0">
                          <a:effectLst/>
                        </a:rPr>
                        <a:t>Use quantity expression, countable nouns(at least 4)</a:t>
                      </a:r>
                      <a:endParaRPr lang="es-MX" sz="1200" kern="100" dirty="0">
                        <a:effectLst/>
                      </a:endParaRPr>
                    </a:p>
                    <a:p>
                      <a:pPr marL="342900" lvl="0" indent="-342900">
                        <a:lnSpc>
                          <a:spcPct val="107000"/>
                        </a:lnSpc>
                        <a:buFont typeface="Symbol" pitchFamily="2" charset="2"/>
                        <a:buChar char=""/>
                      </a:pPr>
                      <a:r>
                        <a:rPr lang="en-US" sz="1200" kern="100" dirty="0">
                          <a:effectLst/>
                        </a:rPr>
                        <a:t>Use modals to give suggestions.</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vMerge="1">
                  <a:txBody>
                    <a:bodyPr/>
                    <a:lstStyle/>
                    <a:p>
                      <a:endParaRPr lang="es-ES_tradnl"/>
                    </a:p>
                  </a:txBody>
                  <a:tcPr/>
                </a:tc>
                <a:extLst>
                  <a:ext uri="{0D108BD9-81ED-4DB2-BD59-A6C34878D82A}">
                    <a16:rowId xmlns:a16="http://schemas.microsoft.com/office/drawing/2014/main" val="616332857"/>
                  </a:ext>
                </a:extLst>
              </a:tr>
              <a:tr h="1744208">
                <a:tc>
                  <a:txBody>
                    <a:bodyPr/>
                    <a:lstStyle/>
                    <a:p>
                      <a:pPr>
                        <a:lnSpc>
                          <a:spcPct val="107000"/>
                        </a:lnSpc>
                      </a:pPr>
                      <a:r>
                        <a:rPr lang="en-US" sz="1200" kern="100" dirty="0">
                          <a:effectLst/>
                        </a:rPr>
                        <a:t>Format</a:t>
                      </a:r>
                      <a:endParaRPr lang="es-MX" sz="1200" kern="100" dirty="0">
                        <a:effectLst/>
                      </a:endParaRPr>
                    </a:p>
                    <a:p>
                      <a:pPr marL="342900" lvl="0" indent="-342900">
                        <a:lnSpc>
                          <a:spcPct val="107000"/>
                        </a:lnSpc>
                        <a:buFont typeface="Symbol" pitchFamily="2" charset="2"/>
                        <a:buChar char=""/>
                      </a:pPr>
                      <a:r>
                        <a:rPr lang="en-US" sz="1200" kern="100" dirty="0">
                          <a:effectLst/>
                        </a:rPr>
                        <a:t>Coversheet</a:t>
                      </a:r>
                      <a:endParaRPr lang="es-MX" sz="1200" kern="100" dirty="0">
                        <a:effectLst/>
                      </a:endParaRPr>
                    </a:p>
                    <a:p>
                      <a:pPr marL="342900" lvl="0" indent="-342900">
                        <a:lnSpc>
                          <a:spcPct val="107000"/>
                        </a:lnSpc>
                        <a:buFont typeface="Symbol" pitchFamily="2" charset="2"/>
                        <a:buChar char=""/>
                      </a:pPr>
                      <a:r>
                        <a:rPr lang="en-US" sz="1200" kern="100" dirty="0">
                          <a:effectLst/>
                        </a:rPr>
                        <a:t>10 lines min in PDF format</a:t>
                      </a:r>
                      <a:endParaRPr lang="es-MX" sz="1200" kern="100" dirty="0">
                        <a:effectLst/>
                      </a:endParaRPr>
                    </a:p>
                    <a:p>
                      <a:pPr marL="342900" lvl="0" indent="-342900">
                        <a:lnSpc>
                          <a:spcPct val="107000"/>
                        </a:lnSpc>
                        <a:buFont typeface="Symbol" pitchFamily="2" charset="2"/>
                        <a:buChar char=""/>
                      </a:pPr>
                      <a:r>
                        <a:rPr lang="en-US" sz="1200" kern="100" dirty="0">
                          <a:effectLst/>
                        </a:rPr>
                        <a:t>Creativity</a:t>
                      </a:r>
                      <a:endParaRPr lang="es-MX" sz="1200" kern="100" dirty="0">
                        <a:effectLst/>
                      </a:endParaRPr>
                    </a:p>
                    <a:p>
                      <a:pPr marL="342900" lvl="0" indent="-342900">
                        <a:lnSpc>
                          <a:spcPct val="107000"/>
                        </a:lnSpc>
                        <a:buFont typeface="Symbol" pitchFamily="2" charset="2"/>
                        <a:buChar char=""/>
                      </a:pPr>
                      <a:r>
                        <a:rPr lang="en-US" sz="1200" kern="100" dirty="0">
                          <a:effectLst/>
                        </a:rPr>
                        <a:t>Include self-assessment</a:t>
                      </a:r>
                      <a:endParaRPr lang="es-MX"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vMerge="1">
                  <a:txBody>
                    <a:bodyPr/>
                    <a:lstStyle/>
                    <a:p>
                      <a:endParaRPr lang="es-ES_tradnl"/>
                    </a:p>
                  </a:txBody>
                  <a:tcPr/>
                </a:tc>
                <a:extLst>
                  <a:ext uri="{0D108BD9-81ED-4DB2-BD59-A6C34878D82A}">
                    <a16:rowId xmlns:a16="http://schemas.microsoft.com/office/drawing/2014/main" val="2971241656"/>
                  </a:ext>
                </a:extLst>
              </a:tr>
            </a:tbl>
          </a:graphicData>
        </a:graphic>
      </p:graphicFrame>
      <p:sp>
        <p:nvSpPr>
          <p:cNvPr id="5" name="Rectangle 3">
            <a:extLst>
              <a:ext uri="{FF2B5EF4-FFF2-40B4-BE49-F238E27FC236}">
                <a16:creationId xmlns:a16="http://schemas.microsoft.com/office/drawing/2014/main" id="{C26DBD92-C72A-AA6C-A02C-5CBA289F5A89}"/>
              </a:ext>
            </a:extLst>
          </p:cNvPr>
          <p:cNvSpPr>
            <a:spLocks noChangeArrowheads="1"/>
          </p:cNvSpPr>
          <p:nvPr/>
        </p:nvSpPr>
        <p:spPr bwMode="auto">
          <a:xfrm>
            <a:off x="2633663" y="2347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6" name="CuadroTexto 1">
            <a:extLst>
              <a:ext uri="{FF2B5EF4-FFF2-40B4-BE49-F238E27FC236}">
                <a16:creationId xmlns:a16="http://schemas.microsoft.com/office/drawing/2014/main" id="{C252F48A-076B-A47C-33DB-EF02425AF677}"/>
              </a:ext>
            </a:extLst>
          </p:cNvPr>
          <p:cNvSpPr txBox="1">
            <a:spLocks noChangeArrowheads="1"/>
          </p:cNvSpPr>
          <p:nvPr/>
        </p:nvSpPr>
        <p:spPr bwMode="auto">
          <a:xfrm>
            <a:off x="7018338" y="231775"/>
            <a:ext cx="38104762" cy="404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ES_tradnl"/>
          </a:p>
        </p:txBody>
      </p:sp>
      <p:pic>
        <p:nvPicPr>
          <p:cNvPr id="7" name="Picture 2" descr="How Chiang Mai became the world's most polluted city | Environment News |  Al Jazeera">
            <a:extLst>
              <a:ext uri="{FF2B5EF4-FFF2-40B4-BE49-F238E27FC236}">
                <a16:creationId xmlns:a16="http://schemas.microsoft.com/office/drawing/2014/main" id="{98CCA3C8-9BC9-7F57-8039-0A671220BF2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4518263" y="4278313"/>
            <a:ext cx="25292050" cy="277526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C5682A7D-8C3C-E6D7-236B-D706BE68133B}"/>
              </a:ext>
            </a:extLst>
          </p:cNvPr>
          <p:cNvPicPr>
            <a:picLocks noChangeAspect="1"/>
          </p:cNvPicPr>
          <p:nvPr/>
        </p:nvPicPr>
        <p:blipFill>
          <a:blip r:embed="rId2"/>
          <a:stretch>
            <a:fillRect/>
          </a:stretch>
        </p:blipFill>
        <p:spPr>
          <a:xfrm>
            <a:off x="6576337" y="2477740"/>
            <a:ext cx="2479982" cy="2711923"/>
          </a:xfrm>
          <a:prstGeom prst="rect">
            <a:avLst/>
          </a:prstGeom>
        </p:spPr>
      </p:pic>
    </p:spTree>
    <p:extLst>
      <p:ext uri="{BB962C8B-B14F-4D97-AF65-F5344CB8AC3E}">
        <p14:creationId xmlns:p14="http://schemas.microsoft.com/office/powerpoint/2010/main" val="406410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E3B2C1D-00B0-48CE-E7D8-9B1EAEFB9725}"/>
              </a:ext>
            </a:extLst>
          </p:cNvPr>
          <p:cNvSpPr/>
          <p:nvPr/>
        </p:nvSpPr>
        <p:spPr>
          <a:xfrm>
            <a:off x="0" y="0"/>
            <a:ext cx="12192000" cy="6858000"/>
          </a:xfrm>
          <a:prstGeom prst="rect">
            <a:avLst/>
          </a:prstGeom>
          <a:solidFill>
            <a:srgbClr val="FDD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a:extLst>
              <a:ext uri="{FF2B5EF4-FFF2-40B4-BE49-F238E27FC236}">
                <a16:creationId xmlns:a16="http://schemas.microsoft.com/office/drawing/2014/main" id="{F0F6BFBC-C1AB-0360-CAA6-A97CA5854579}"/>
              </a:ext>
            </a:extLst>
          </p:cNvPr>
          <p:cNvPicPr>
            <a:picLocks noChangeAspect="1"/>
          </p:cNvPicPr>
          <p:nvPr/>
        </p:nvPicPr>
        <p:blipFill rotWithShape="1">
          <a:blip r:embed="rId4">
            <a:extLst>
              <a:ext uri="{28A0092B-C50C-407E-A947-70E740481C1C}">
                <a14:useLocalDpi xmlns:a14="http://schemas.microsoft.com/office/drawing/2010/main" val="0"/>
              </a:ext>
            </a:extLst>
          </a:blip>
          <a:srcRect b="50725"/>
          <a:stretch/>
        </p:blipFill>
        <p:spPr bwMode="auto">
          <a:xfrm>
            <a:off x="6567562" y="3104880"/>
            <a:ext cx="5624438" cy="3753120"/>
          </a:xfrm>
          <a:prstGeom prst="rect">
            <a:avLst/>
          </a:prstGeom>
          <a:noFill/>
          <a:ln>
            <a:noFill/>
          </a:ln>
        </p:spPr>
      </p:pic>
      <p:pic>
        <p:nvPicPr>
          <p:cNvPr id="3" name="Imagen 2">
            <a:extLst>
              <a:ext uri="{FF2B5EF4-FFF2-40B4-BE49-F238E27FC236}">
                <a16:creationId xmlns:a16="http://schemas.microsoft.com/office/drawing/2014/main" id="{5FC43081-6C1F-4E18-F66D-3652D7AFD7EE}"/>
              </a:ext>
            </a:extLst>
          </p:cNvPr>
          <p:cNvPicPr>
            <a:picLocks noChangeAspect="1"/>
          </p:cNvPicPr>
          <p:nvPr/>
        </p:nvPicPr>
        <p:blipFill rotWithShape="1">
          <a:blip r:embed="rId4">
            <a:extLst>
              <a:ext uri="{28A0092B-C50C-407E-A947-70E740481C1C}">
                <a14:useLocalDpi xmlns:a14="http://schemas.microsoft.com/office/drawing/2010/main" val="0"/>
              </a:ext>
            </a:extLst>
          </a:blip>
          <a:srcRect t="36787"/>
          <a:stretch/>
        </p:blipFill>
        <p:spPr bwMode="auto">
          <a:xfrm>
            <a:off x="0" y="268515"/>
            <a:ext cx="6629400" cy="5675043"/>
          </a:xfrm>
          <a:prstGeom prst="rect">
            <a:avLst/>
          </a:prstGeom>
          <a:noFill/>
          <a:ln>
            <a:noFill/>
          </a:ln>
        </p:spPr>
      </p:pic>
      <p:sp>
        <p:nvSpPr>
          <p:cNvPr id="5" name="Rectángulo 4">
            <a:extLst>
              <a:ext uri="{FF2B5EF4-FFF2-40B4-BE49-F238E27FC236}">
                <a16:creationId xmlns:a16="http://schemas.microsoft.com/office/drawing/2014/main" id="{2036B6DD-199A-8F67-0317-66DAA68DF9ED}"/>
              </a:ext>
            </a:extLst>
          </p:cNvPr>
          <p:cNvSpPr/>
          <p:nvPr/>
        </p:nvSpPr>
        <p:spPr>
          <a:xfrm>
            <a:off x="6014301" y="0"/>
            <a:ext cx="1112363" cy="1366887"/>
          </a:xfrm>
          <a:prstGeom prst="rect">
            <a:avLst/>
          </a:prstGeom>
          <a:solidFill>
            <a:srgbClr val="FDD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WhatsApp Audio 2024-06-13 at 12.13.01 PM">
            <a:hlinkClick r:id="" action="ppaction://media"/>
            <a:extLst>
              <a:ext uri="{FF2B5EF4-FFF2-40B4-BE49-F238E27FC236}">
                <a16:creationId xmlns:a16="http://schemas.microsoft.com/office/drawing/2014/main" id="{2C6362AF-60B2-4CB0-B389-78EE13E267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62762" y="304842"/>
            <a:ext cx="609600" cy="609600"/>
          </a:xfrm>
          <a:prstGeom prst="rect">
            <a:avLst/>
          </a:prstGeom>
        </p:spPr>
      </p:pic>
    </p:spTree>
    <p:extLst>
      <p:ext uri="{BB962C8B-B14F-4D97-AF65-F5344CB8AC3E}">
        <p14:creationId xmlns:p14="http://schemas.microsoft.com/office/powerpoint/2010/main" val="38002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BA5411-7C9C-B6F0-BB7C-1A02F126F0C7}"/>
              </a:ext>
            </a:extLst>
          </p:cNvPr>
          <p:cNvSpPr txBox="1"/>
          <p:nvPr/>
        </p:nvSpPr>
        <p:spPr>
          <a:xfrm>
            <a:off x="898359" y="418656"/>
            <a:ext cx="10667999" cy="6020687"/>
          </a:xfrm>
          <a:prstGeom prst="rect">
            <a:avLst/>
          </a:prstGeom>
          <a:noFill/>
        </p:spPr>
        <p:txBody>
          <a:bodyPr wrap="square">
            <a:spAutoFit/>
          </a:bodyPr>
          <a:lstStyle/>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Present.</a:t>
            </a:r>
            <a:r>
              <a:rPr lang="en-US" sz="1600" b="1" i="1" kern="1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  </a:t>
            </a:r>
            <a:r>
              <a:rPr lang="en-US" sz="1600" b="1" i="1" kern="100" dirty="0">
                <a:effectLst/>
                <a:latin typeface="Times New Roman" panose="02020603050405020304" pitchFamily="18" charset="0"/>
                <a:ea typeface="Calibri" panose="020F0502020204030204" pitchFamily="34" charset="0"/>
                <a:cs typeface="Arial" panose="020B0604020202020204" pitchFamily="34" charset="0"/>
              </a:rPr>
              <a:t>Class activity.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Students share their letters in front of the class. Students are encouraged to be creative and realistic in their presentation.</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Students Video record their performance.</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Students place their letter, with their performance in class and a cover page on this instructions file. (make sure the video is in optimal conditions so it can be evaluated)</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Complete the self-assessment at the end of this file</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Save as a PDF file and upload on the ESCUELA EN RED project activity.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DESCRIPTORS.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Vocabulary </a:t>
            </a:r>
            <a:r>
              <a:rPr lang="en-US" sz="1600" kern="100" dirty="0">
                <a:effectLst/>
                <a:latin typeface="Times New Roman" panose="02020603050405020304" pitchFamily="18" charset="0"/>
                <a:ea typeface="Calibri" panose="020F0502020204030204" pitchFamily="34" charset="0"/>
                <a:cs typeface="Arial" panose="020B0604020202020204" pitchFamily="34" charset="0"/>
              </a:rPr>
              <a:t>(0-4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4 Points: Excellent, use of diverse and accurate vocabulary (5 words on requirement and its descriptions).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3 Points: Good, use only some words of the vocabulary (3 words on requirement and its descriptions)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2 Points: Basic, use few words of the vocabulary, with some inaccuracies. (1 word on requirement and its descriptions)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 Point: Limited use of vocabulary; struggles to express ideas, resulting in frequent inaccuracies. (just words with no descriptions)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Grammar</a:t>
            </a:r>
            <a:r>
              <a:rPr lang="en-US" sz="1600" kern="100" dirty="0">
                <a:effectLst/>
                <a:latin typeface="Times New Roman" panose="02020603050405020304" pitchFamily="18" charset="0"/>
                <a:ea typeface="Calibri" panose="020F0502020204030204" pitchFamily="34" charset="0"/>
                <a:cs typeface="Arial" panose="020B0604020202020204" pitchFamily="34" charset="0"/>
              </a:rPr>
              <a:t> (0-4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4 Points: Exceptional command of grammar; consistently uses structures accurately. (8 structures on the requirement).</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3 Points: Proficient in grammar; occasional minor errors. (6 structures)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2 Points: Basic grasp of grammar; noticeable errors, especially in more complex structures. (4 structures)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 Point: Limited command of grammar; frequent errors that hinder understanding.  (2 or less structures)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762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CDEF05-7529-9A96-6F4B-79E5E38F06AA}"/>
              </a:ext>
            </a:extLst>
          </p:cNvPr>
          <p:cNvSpPr txBox="1"/>
          <p:nvPr/>
        </p:nvSpPr>
        <p:spPr>
          <a:xfrm>
            <a:off x="1090862" y="575267"/>
            <a:ext cx="9769643" cy="5454378"/>
          </a:xfrm>
          <a:prstGeom prst="rect">
            <a:avLst/>
          </a:prstGeom>
          <a:noFill/>
        </p:spPr>
        <p:txBody>
          <a:bodyPr wrap="square">
            <a:spAutoFit/>
          </a:bodyPr>
          <a:lstStyle/>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Fluency </a:t>
            </a:r>
            <a:r>
              <a:rPr lang="en-US" sz="1600" kern="100" dirty="0">
                <a:effectLst/>
                <a:latin typeface="Times New Roman" panose="02020603050405020304" pitchFamily="18" charset="0"/>
                <a:ea typeface="Calibri" panose="020F0502020204030204" pitchFamily="34" charset="0"/>
                <a:cs typeface="Arial" panose="020B0604020202020204" pitchFamily="34" charset="0"/>
              </a:rPr>
              <a:t>(0-4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4 Points: Fluent and natural speech; maintains a steady pace with minimal hesitations.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3 Points: Generally fluent; occasional pauses or hesitations do not significantly impact communication.</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2 Points: Hesitant speech; noticeable pauses and disruptions affecting overall fluency.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 Point: Limited fluency; struggles to maintain a coherent flow, with frequent pauses.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Comprehension</a:t>
            </a:r>
            <a:r>
              <a:rPr lang="en-US" sz="1600" kern="100" dirty="0">
                <a:effectLst/>
                <a:latin typeface="Times New Roman" panose="02020603050405020304" pitchFamily="18" charset="0"/>
                <a:ea typeface="Calibri" panose="020F0502020204030204" pitchFamily="34" charset="0"/>
                <a:cs typeface="Arial" panose="020B0604020202020204" pitchFamily="34" charset="0"/>
              </a:rPr>
              <a:t> (0-4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4 Points: Exceptional comprehension; accurately responds to questions and provides detailed information.</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3 Points: Proficient comprehension; demonstrates a good understanding with minor lapses.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2 Points: Basic comprehension; grasps the main concepts but struggles with complexity.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 Point: Limited comprehension; difficulty understanding and responding appropriately.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Pronunciation</a:t>
            </a:r>
            <a:r>
              <a:rPr lang="en-US" sz="1600" kern="100" dirty="0">
                <a:effectLst/>
                <a:latin typeface="Times New Roman" panose="02020603050405020304" pitchFamily="18" charset="0"/>
                <a:ea typeface="Calibri" panose="020F0502020204030204" pitchFamily="34" charset="0"/>
                <a:cs typeface="Arial" panose="020B0604020202020204" pitchFamily="34" charset="0"/>
              </a:rPr>
              <a:t> (0-4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4 Points: Clear and accurate pronunciation; with no noticeable errors.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3 Points: Generally accurate pronunciation; minor errors that do not impede understanding.</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2 Points: Understandable pronunciation; noticeable errors affecting overall clarity.</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 Point: Pronunciation difficulties significantly impact understanding.</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 </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600" b="1" kern="100" dirty="0">
                <a:effectLst/>
                <a:latin typeface="Times New Roman" panose="02020603050405020304" pitchFamily="18" charset="0"/>
                <a:ea typeface="Calibri" panose="020F0502020204030204" pitchFamily="34" charset="0"/>
                <a:cs typeface="Arial" panose="020B0604020202020204" pitchFamily="34" charset="0"/>
              </a:rPr>
              <a:t>Total Score (out of 20 points)</a:t>
            </a:r>
            <a:endParaRPr lang="es-MX"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477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BF182C-5E0A-34C3-DCD0-BDEB50894D18}"/>
              </a:ext>
            </a:extLst>
          </p:cNvPr>
          <p:cNvPicPr>
            <a:picLocks noChangeAspect="1"/>
          </p:cNvPicPr>
          <p:nvPr/>
        </p:nvPicPr>
        <p:blipFill>
          <a:blip r:embed="rId2"/>
          <a:stretch>
            <a:fillRect/>
          </a:stretch>
        </p:blipFill>
        <p:spPr>
          <a:xfrm>
            <a:off x="247649" y="1060450"/>
            <a:ext cx="11562193" cy="4682624"/>
          </a:xfrm>
          <a:prstGeom prst="rect">
            <a:avLst/>
          </a:prstGeom>
        </p:spPr>
      </p:pic>
    </p:spTree>
    <p:extLst>
      <p:ext uri="{BB962C8B-B14F-4D97-AF65-F5344CB8AC3E}">
        <p14:creationId xmlns:p14="http://schemas.microsoft.com/office/powerpoint/2010/main" val="9563380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880</Words>
  <Application>Microsoft Office PowerPoint</Application>
  <PresentationFormat>Panorámica</PresentationFormat>
  <Paragraphs>81</Paragraphs>
  <Slides>7</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Aptos</vt:lpstr>
      <vt:lpstr>Aptos Display</vt:lpstr>
      <vt:lpstr>Arial</vt:lpstr>
      <vt:lpstr>Calibri</vt:lpstr>
      <vt:lpstr>Symbol</vt:lpstr>
      <vt:lpstr>Times New Roman</vt:lpstr>
      <vt:lpstr>TimesNewRomanPSMT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Ramirez</dc:creator>
  <cp:lastModifiedBy>Nancy Ramirez</cp:lastModifiedBy>
  <cp:revision>2</cp:revision>
  <dcterms:created xsi:type="dcterms:W3CDTF">2024-06-13T18:09:09Z</dcterms:created>
  <dcterms:modified xsi:type="dcterms:W3CDTF">2024-06-13T18:28:08Z</dcterms:modified>
</cp:coreProperties>
</file>