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43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0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80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9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7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98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1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30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44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68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29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17D8-67E7-431D-98E1-44EEBBD72DC5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9A79-F8C8-47C3-808E-8E2F3A8D1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71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3260"/>
          </a:xfrm>
        </p:spPr>
        <p:txBody>
          <a:bodyPr/>
          <a:lstStyle/>
          <a:p>
            <a:r>
              <a:rPr lang="es-MX" dirty="0" smtClean="0"/>
              <a:t>Unidad de Aprendizaje II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780105"/>
            <a:ext cx="9144000" cy="1655762"/>
          </a:xfrm>
        </p:spPr>
        <p:txBody>
          <a:bodyPr/>
          <a:lstStyle/>
          <a:p>
            <a:r>
              <a:rPr lang="es-MX" dirty="0" smtClean="0"/>
              <a:t>Problemática de la profesión docente: debates, dimensiones y propuestas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259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79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CUALIFICACIÓN Y FORMACIÓN DE LOS PROFESORES Y MAESTROS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apacitación de los docentes ( </a:t>
            </a:r>
            <a:r>
              <a:rPr lang="es-MX" i="1" dirty="0" smtClean="0"/>
              <a:t>diferenciar entre El saber transmitido y el saber de experiencias; didáctica )</a:t>
            </a:r>
            <a:endParaRPr lang="es-MX" dirty="0" smtClean="0"/>
          </a:p>
          <a:p>
            <a:r>
              <a:rPr lang="es-MX" dirty="0" smtClean="0"/>
              <a:t>La información y enseñanza que reciben no se traducen en innovaciones en el aula, y a veces ni siquiera se producen mejoras significativas en la práctica educativa, los aprendizajes sean efectivos. </a:t>
            </a:r>
          </a:p>
          <a:p>
            <a:r>
              <a:rPr lang="es-MX" dirty="0" smtClean="0"/>
              <a:t>Educación Permanente (UNESCO) </a:t>
            </a:r>
            <a:r>
              <a:rPr lang="es-MX" i="1" dirty="0" smtClean="0"/>
              <a:t>PIEDRA ANGULAR DE LAS POLITICAS EDUCATIVAS</a:t>
            </a:r>
          </a:p>
          <a:p>
            <a:r>
              <a:rPr lang="es-MX" dirty="0" smtClean="0"/>
              <a:t>La escasez de maestros en el mundo</a:t>
            </a:r>
          </a:p>
          <a:p>
            <a:r>
              <a:rPr lang="es-MX" dirty="0" smtClean="0"/>
              <a:t>La feminización de la profesión docente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302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34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/>
              <a:t>IDEAS Y DECISIONES QUE HAY QUE TENER EN CUENTA CUANDO SE TIENE EL PROPÓSITO DE LLEVAR A CABO CAMBIOS EN EL ÁMBITO EDUCATIVO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es-MX" dirty="0" smtClean="0"/>
              <a:t>Necesidad de que haya un reconocimiento económico y social de los docentes</a:t>
            </a:r>
          </a:p>
          <a:p>
            <a:r>
              <a:rPr lang="es-MX" dirty="0" smtClean="0"/>
              <a:t>Atender y considerar los problemas del malestar docente</a:t>
            </a:r>
          </a:p>
          <a:p>
            <a:r>
              <a:rPr lang="es-MX" dirty="0" smtClean="0"/>
              <a:t>Que los padres y madres se impliquen en la educación de sus hijos</a:t>
            </a:r>
          </a:p>
          <a:p>
            <a:r>
              <a:rPr lang="es-MX" dirty="0" smtClean="0"/>
              <a:t>Necesidad de formación permanente</a:t>
            </a:r>
          </a:p>
          <a:p>
            <a:r>
              <a:rPr lang="es-MX" dirty="0" smtClean="0"/>
              <a:t>Que los docentes preparen adecuadamente sus clases</a:t>
            </a:r>
          </a:p>
          <a:p>
            <a:r>
              <a:rPr lang="es-MX" dirty="0" smtClean="0"/>
              <a:t>Importancia del reciclaje  profesional</a:t>
            </a:r>
          </a:p>
          <a:p>
            <a:r>
              <a:rPr lang="es-MX" dirty="0" smtClean="0"/>
              <a:t>Que los docentes trabajen ilusionadamente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083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1"/>
            <a:ext cx="12192000" cy="67224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ROLES CAMBIANTES CON EL TRASFONDO DE FUNCIONES CONSTANTES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Paso de la educación de elite a las masas</a:t>
            </a:r>
          </a:p>
          <a:p>
            <a:r>
              <a:rPr lang="es-MX" dirty="0" smtClean="0"/>
              <a:t>Alumnos desmotivados</a:t>
            </a:r>
          </a:p>
          <a:p>
            <a:r>
              <a:rPr lang="es-MX" dirty="0" smtClean="0"/>
              <a:t>Alumnos con diferentes contextos</a:t>
            </a:r>
          </a:p>
          <a:p>
            <a:r>
              <a:rPr lang="es-MX" dirty="0" smtClean="0"/>
              <a:t>Impacto de los medios de comunicación</a:t>
            </a:r>
          </a:p>
          <a:p>
            <a:r>
              <a:rPr lang="es-MX" dirty="0" smtClean="0"/>
              <a:t>Asumir nuevas responsabilidades</a:t>
            </a:r>
          </a:p>
          <a:p>
            <a:pPr marL="0" indent="0">
              <a:buNone/>
            </a:pPr>
            <a:r>
              <a:rPr lang="es-MX" dirty="0" smtClean="0"/>
              <a:t>Un educador cumple su función cuando es capaz de animar, infundir vida, movilizar, sembrar ilusiones; creer en sus alumnos.</a:t>
            </a:r>
          </a:p>
          <a:p>
            <a:pPr marL="0" indent="0">
              <a:buNone/>
            </a:pPr>
            <a:r>
              <a:rPr lang="es-MX" dirty="0" smtClean="0"/>
              <a:t>Montaigne dice: la función del maestro es encender un fuego en cada alumno para que él sea protagonista de su propia vida.</a:t>
            </a:r>
          </a:p>
        </p:txBody>
      </p:sp>
    </p:spTree>
    <p:extLst>
      <p:ext uri="{BB962C8B-B14F-4D97-AF65-F5344CB8AC3E}">
        <p14:creationId xmlns:p14="http://schemas.microsoft.com/office/powerpoint/2010/main" val="176098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481035"/>
            <a:ext cx="10515600" cy="1325563"/>
          </a:xfrm>
        </p:spPr>
        <p:txBody>
          <a:bodyPr>
            <a:noAutofit/>
          </a:bodyPr>
          <a:lstStyle/>
          <a:p>
            <a:r>
              <a:rPr lang="es-MX" sz="3600" dirty="0" smtClean="0"/>
              <a:t>LOS DESFASES DE LA EDUCACION CON RESPECTO A LOS CAMBIOS PRODUCIDOS EN LA SOCIEDAD, LA CIENCIA Y LA TECNOLOGÍA </a:t>
            </a:r>
            <a:endParaRPr lang="es-MX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06" y="2158844"/>
            <a:ext cx="5651613" cy="40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DOS APORTES CIENTIFICOS QUE INCIDIRAN EN LA EDUCACIÓN DEL SIGLO XXI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estudios del cerebro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2" y="2328526"/>
            <a:ext cx="5629703" cy="38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37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276" y="365125"/>
            <a:ext cx="10851524" cy="132556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LAS INTELIGENCIAS MÚLTIPLES Y LA EDUCACIÓN (8)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8" y="1167942"/>
            <a:ext cx="8036416" cy="5241141"/>
          </a:xfrm>
        </p:spPr>
      </p:pic>
    </p:spTree>
    <p:extLst>
      <p:ext uri="{BB962C8B-B14F-4D97-AF65-F5344CB8AC3E}">
        <p14:creationId xmlns:p14="http://schemas.microsoft.com/office/powerpoint/2010/main" val="193103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POTENCIALIDADES Y RIESGOS DE LA NUEVAS TECNOLIGIAS COMUNICACIONALES.NECESIDAD DE UN USO RAZONADO, EQUIIBRADO Y CREATIVO DE LAS MISMAS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COMO USARLAS Y CON QUE FINES:</a:t>
            </a:r>
          </a:p>
          <a:p>
            <a:pPr marL="0" indent="0">
              <a:buNone/>
            </a:pPr>
            <a:r>
              <a:rPr lang="es-MX" dirty="0" smtClean="0"/>
              <a:t>Aprendizaje autónomo, estudiar desde casa, facilita intercambio de opiniones, interactividad de los contenidos, obtener información, intercambio de experiencias comunicación con estudiantes y maestros dentro y fuera del país</a:t>
            </a:r>
            <a:endParaRPr lang="es-MX" dirty="0"/>
          </a:p>
          <a:p>
            <a:r>
              <a:rPr lang="es-MX" dirty="0" smtClean="0"/>
              <a:t>IMPACTO EN LA EDUCACION</a:t>
            </a:r>
          </a:p>
          <a:p>
            <a:pPr marL="0" indent="0">
              <a:buNone/>
            </a:pPr>
            <a:r>
              <a:rPr lang="es-MX" dirty="0" smtClean="0"/>
              <a:t>Fuente de conocimiento, consulta tutoría, clases a distancia videoconferencias</a:t>
            </a:r>
          </a:p>
          <a:p>
            <a:r>
              <a:rPr lang="es-MX" dirty="0" smtClean="0"/>
              <a:t>USO DE INTERNET</a:t>
            </a:r>
          </a:p>
          <a:p>
            <a:pPr marL="0" indent="0">
              <a:buNone/>
            </a:pPr>
            <a:r>
              <a:rPr lang="es-MX" dirty="0" smtClean="0"/>
              <a:t>Se pierde tiempo, no toda la información es confiable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9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LA BUSQUEDA DE UNA ESCUELA PARA TODOS Y LA EDUCACIÓN PERSONALIZADA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8197" y="2461281"/>
            <a:ext cx="7692578" cy="30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61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NECESIDAD DE IMPLEMENTAR NUEVAS Y MEJORES FORMAS DE ADMINISTRAR LA EDUCACIÓN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5" y="1484626"/>
            <a:ext cx="4346704" cy="4933510"/>
          </a:xfrm>
        </p:spPr>
      </p:pic>
    </p:spTree>
    <p:extLst>
      <p:ext uri="{BB962C8B-B14F-4D97-AF65-F5344CB8AC3E}">
        <p14:creationId xmlns:p14="http://schemas.microsoft.com/office/powerpoint/2010/main" val="325576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CUANDO EL MAESTRO REALIZA LA MAGIA DE ENSEÑAR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i="1" dirty="0" smtClean="0"/>
              <a:t>Sera magia para los esotéricos; un milagro para los religiosos. Heroísmo, para el pueblo y para todo niño que, partiendo de esa nada, adquiera conocimientos y desarrolle habilidades.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 smtClean="0"/>
              <a:t>Estos son los héroes anónimos de cada nación. No son héroes de guerra.</a:t>
            </a:r>
          </a:p>
          <a:p>
            <a:pPr marL="0" indent="0">
              <a:buNone/>
            </a:pPr>
            <a:r>
              <a:rPr lang="es-MX" i="1" dirty="0" smtClean="0"/>
              <a:t>Sus únicas armas son un tremendo amor por los niños y una voluntad de contribuir para que el mundo sea mejor. Son los héroes de la paz.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357430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141" y="481806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DESCRIPCIÓN DE LA UNIDAD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7293" y="1807369"/>
            <a:ext cx="10515600" cy="4351338"/>
          </a:xfrm>
        </p:spPr>
        <p:txBody>
          <a:bodyPr/>
          <a:lstStyle/>
          <a:p>
            <a:r>
              <a:rPr lang="es-ES" dirty="0"/>
              <a:t>En la segunda se abordan las implicaciones del ser docente en la actualidad. Se revisan los debates y tensiones de la profesión docente, principalmente a través de diversos documentos como: textos bibliográficos, </a:t>
            </a:r>
            <a:r>
              <a:rPr lang="es-ES" dirty="0" err="1"/>
              <a:t>hemerográficos</a:t>
            </a:r>
            <a:r>
              <a:rPr lang="es-ES" dirty="0"/>
              <a:t>, artículos, ponencias, productos de investigación y testimonios que describen, analizan e interpretan la problemática que viven los profesores. Se trabajan en esta unidad de aprendizaje los problemas y retos sociales, culturales, tecnológicos, ideológicos, de conocimientos, de gestión y vínculo institucional.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288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9261" y="250031"/>
            <a:ext cx="9242737" cy="1325563"/>
          </a:xfrm>
        </p:spPr>
        <p:txBody>
          <a:bodyPr/>
          <a:lstStyle/>
          <a:p>
            <a:pPr algn="ctr"/>
            <a:r>
              <a:rPr lang="es-MX" dirty="0" smtClean="0"/>
              <a:t>COMPETENCIAS DE LA UNIDAD DE APRENDIZAJE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2" y="1575594"/>
            <a:ext cx="10515600" cy="4351338"/>
          </a:xfrm>
        </p:spPr>
        <p:txBody>
          <a:bodyPr/>
          <a:lstStyle/>
          <a:p>
            <a:r>
              <a:rPr lang="es-MX" dirty="0" smtClean="0"/>
              <a:t>Asume críticamente sus responsabilidades como docente establecidas en el ámbito normativo para orientar su ejercicio profesional.</a:t>
            </a:r>
          </a:p>
          <a:p>
            <a:r>
              <a:rPr lang="es-MX" dirty="0" smtClean="0"/>
              <a:t>Reconoce el proceso a través de cual se ha desarrollado la profesión docente, la influencia del contexto histórico y social, los principios filosóficos y valores en los que se sustenta, para fundamentar la importancia de su función social actual.</a:t>
            </a:r>
          </a:p>
          <a:p>
            <a:r>
              <a:rPr lang="es-MX" dirty="0" smtClean="0"/>
              <a:t>Identifica y utiliza los conceptos como un referente fundamental para explicar los problemas, los retos y las posibilidades de la profesión docente en el contexto actual.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906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625" y="481806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SECUENCIA DE CONTENIDOS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5008" y="1712890"/>
            <a:ext cx="10078792" cy="4464073"/>
          </a:xfrm>
        </p:spPr>
        <p:txBody>
          <a:bodyPr/>
          <a:lstStyle/>
          <a:p>
            <a:r>
              <a:rPr lang="es-MX" dirty="0" smtClean="0"/>
              <a:t>Dimensiones sociales de la formación y profesión docente</a:t>
            </a:r>
          </a:p>
          <a:p>
            <a:r>
              <a:rPr lang="es-MX" dirty="0" smtClean="0"/>
              <a:t>La profesionalización, la inserción al mercado laboral y feminización.</a:t>
            </a:r>
          </a:p>
          <a:p>
            <a:r>
              <a:rPr lang="es-MX" dirty="0" smtClean="0"/>
              <a:t>Intensidad y malestar docente</a:t>
            </a:r>
          </a:p>
          <a:p>
            <a:r>
              <a:rPr lang="es-MX" dirty="0" smtClean="0"/>
              <a:t>Los nuevos retos de la profesión, sus tensiones y sus debates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824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BIBLIOGRAFIA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300" y="15036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 </a:t>
            </a:r>
            <a:endParaRPr lang="es-MX" dirty="0"/>
          </a:p>
          <a:p>
            <a:r>
              <a:rPr lang="es-MX" b="1" dirty="0" err="1"/>
              <a:t>Ander-Egg</a:t>
            </a:r>
            <a:r>
              <a:rPr lang="es-MX" b="1" dirty="0"/>
              <a:t>, E. </a:t>
            </a:r>
            <a:r>
              <a:rPr lang="es-MX" dirty="0"/>
              <a:t>(2005). </a:t>
            </a:r>
            <a:r>
              <a:rPr lang="es-MX" i="1" dirty="0"/>
              <a:t>Debates y propuestas sobre la problemática educativa. </a:t>
            </a:r>
            <a:r>
              <a:rPr lang="es-MX" dirty="0"/>
              <a:t>Argentina: </a:t>
            </a:r>
            <a:r>
              <a:rPr lang="es-MX" dirty="0" err="1"/>
              <a:t>Homo­Sapiens</a:t>
            </a:r>
            <a:r>
              <a:rPr lang="es-MX" dirty="0"/>
              <a:t>, pp. 22-90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b="1" dirty="0"/>
              <a:t>Torres </a:t>
            </a:r>
            <a:r>
              <a:rPr lang="es-MX" b="1" dirty="0" err="1"/>
              <a:t>Santomé</a:t>
            </a:r>
            <a:r>
              <a:rPr lang="es-MX" b="1" dirty="0"/>
              <a:t>, J. </a:t>
            </a:r>
            <a:r>
              <a:rPr lang="es-MX" dirty="0"/>
              <a:t>(2009). </a:t>
            </a:r>
            <a:r>
              <a:rPr lang="es-MX" i="1" dirty="0"/>
              <a:t>La desmotivación del profesorado</a:t>
            </a:r>
            <a:r>
              <a:rPr lang="es-MX" dirty="0"/>
              <a:t>. España: Morata, pp. 31-118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b="1" dirty="0" err="1"/>
              <a:t>Delors</a:t>
            </a:r>
            <a:r>
              <a:rPr lang="es-MX" b="1" dirty="0"/>
              <a:t>, J. </a:t>
            </a:r>
            <a:r>
              <a:rPr lang="es-MX" dirty="0"/>
              <a:t>(1996). </a:t>
            </a:r>
            <a:r>
              <a:rPr lang="es-MX" i="1" dirty="0"/>
              <a:t>La educación encierra un tesoro. </a:t>
            </a:r>
            <a:r>
              <a:rPr lang="es-MX" dirty="0"/>
              <a:t>México: </a:t>
            </a:r>
            <a:r>
              <a:rPr lang="es-MX" dirty="0" err="1"/>
              <a:t>unesco</a:t>
            </a:r>
            <a:r>
              <a:rPr lang="es-MX" dirty="0"/>
              <a:t>/Siglo xxi, pp. 9-27; 155-171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b="1" dirty="0" err="1"/>
              <a:t>Hargreaves</a:t>
            </a:r>
            <a:r>
              <a:rPr lang="es-MX" b="1" dirty="0"/>
              <a:t>, A. </a:t>
            </a:r>
            <a:r>
              <a:rPr lang="es-MX" dirty="0"/>
              <a:t>(2005). </a:t>
            </a:r>
            <a:r>
              <a:rPr lang="es-MX" i="1" dirty="0"/>
              <a:t>Profesorado, cultura y posmodernidad. Cambian los tiempos, cambia el pro­fesorado </a:t>
            </a:r>
            <a:r>
              <a:rPr lang="es-MX" dirty="0"/>
              <a:t>(5a ed.). España: Morata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392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EVIDENCIA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4414" y="145213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MX" b="1" i="1" dirty="0" smtClean="0"/>
              <a:t>Ensayo sobre los retos, problemas y posibilidades de la formación y profesionalización de la docencia en el contexto actual. </a:t>
            </a:r>
          </a:p>
          <a:p>
            <a:r>
              <a:rPr lang="es-ES" dirty="0"/>
              <a:t>Contiene información diversa y fundamentada.</a:t>
            </a:r>
            <a:endParaRPr lang="es-MX" dirty="0"/>
          </a:p>
          <a:p>
            <a:r>
              <a:rPr lang="es-ES" dirty="0"/>
              <a:t>Muestra capacidad de análisis, crítica y argumentación de ideas con relación a los temas elegidos para la elaboración del ensayo.</a:t>
            </a:r>
            <a:endParaRPr lang="es-MX" dirty="0"/>
          </a:p>
          <a:p>
            <a:r>
              <a:rPr lang="es-ES" dirty="0"/>
              <a:t>Es original, mantiene una posición crítica, recupera de las experiencias y los conceptos abordados en la secuencia temática. Además, es coherente y consistente en cuanto a los argumentos, el tema, los conceptos, así como las reflexiones y las preguntas que genera</a:t>
            </a:r>
            <a:r>
              <a:rPr lang="es-ES" dirty="0" smtClean="0"/>
              <a:t>.</a:t>
            </a:r>
          </a:p>
          <a:p>
            <a:r>
              <a:rPr lang="es-ES" dirty="0" smtClean="0"/>
              <a:t>Evaluación 30 de Octubre – 3 Noviembre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6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013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6386" y="545430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INDICADORES DE OBSERVACIÓN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5161" y="1690688"/>
            <a:ext cx="9988639" cy="4351338"/>
          </a:xfrm>
        </p:spPr>
        <p:txBody>
          <a:bodyPr>
            <a:normAutofit/>
          </a:bodyPr>
          <a:lstStyle/>
          <a:p>
            <a:r>
              <a:rPr lang="es-MX" dirty="0" smtClean="0"/>
              <a:t>8,9 Y 10 de Noviembre</a:t>
            </a:r>
            <a:r>
              <a:rPr lang="es-ES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3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ENTREVISTAS DE EL SUJETO Y SU FORMACIÓN PROFESIONAL COMO DOCENTE.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PREGUNTAS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effectLst/>
                <a:cs typeface="Arial" panose="020B0604020202020204" pitchFamily="34" charset="0"/>
              </a:rPr>
              <a:t>¿Cómo fue su formación inicial y donde la realizo ?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effectLst/>
                <a:cs typeface="Arial" panose="020B0604020202020204" pitchFamily="34" charset="0"/>
              </a:rPr>
              <a:t>¿Lleva a cabo alguna actualización continua?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effectLst/>
                <a:cs typeface="Arial" panose="020B0604020202020204" pitchFamily="34" charset="0"/>
              </a:rPr>
              <a:t>¿Cómo fueron sus prácticas como estudiante?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effectLst/>
                <a:cs typeface="Arial" panose="020B0604020202020204" pitchFamily="34" charset="0"/>
              </a:rPr>
              <a:t>¿Qué recuerda de ellas?</a:t>
            </a:r>
            <a:r>
              <a:rPr lang="es-ES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618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3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dirty="0" smtClean="0">
                <a:effectLst/>
                <a:cs typeface="Arial" panose="020B0604020202020204" pitchFamily="34" charset="0"/>
              </a:rPr>
              <a:t>5. ¿Por qué eligió ésta profesión?</a:t>
            </a:r>
            <a:r>
              <a:rPr lang="es-ES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dirty="0" smtClean="0">
                <a:effectLst/>
                <a:cs typeface="Arial" panose="020B0604020202020204" pitchFamily="34" charset="0"/>
              </a:rPr>
              <a:t>6. ¿Quién o quiénes participaron para elegir su carrera?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dirty="0" smtClean="0">
                <a:effectLst/>
                <a:cs typeface="Arial" panose="020B0604020202020204" pitchFamily="34" charset="0"/>
              </a:rPr>
              <a:t>7. ¿Cómo eran sus maestros cuando estudiaba?</a:t>
            </a:r>
            <a:endParaRPr lang="es-MX" sz="18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dirty="0" smtClean="0">
                <a:effectLst/>
                <a:cs typeface="Arial" panose="020B0604020202020204" pitchFamily="34" charset="0"/>
              </a:rPr>
              <a:t>8. ¿Qué opina acerca de la importancia de la buena presentación en la educadora hacia los niños?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9  ¿ cuantos años </a:t>
            </a:r>
            <a:r>
              <a:rPr lang="es-ES" dirty="0"/>
              <a:t>de </a:t>
            </a:r>
            <a:r>
              <a:rPr lang="es-ES" dirty="0" smtClean="0"/>
              <a:t>servicio tiene ?</a:t>
            </a:r>
            <a:endParaRPr lang="es-MX" dirty="0"/>
          </a:p>
          <a:p>
            <a:pPr marL="0" indent="0">
              <a:buNone/>
            </a:pPr>
            <a:r>
              <a:rPr lang="es-ES" dirty="0" smtClean="0"/>
              <a:t>10  ¿ Su plaza </a:t>
            </a:r>
            <a:r>
              <a:rPr lang="es-ES" dirty="0" smtClean="0"/>
              <a:t>es</a:t>
            </a:r>
            <a:r>
              <a:rPr lang="es-ES" dirty="0" smtClean="0"/>
              <a:t> eventual o permanente  ?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11</a:t>
            </a:r>
            <a:r>
              <a:rPr lang="es-ES" dirty="0" smtClean="0"/>
              <a:t> </a:t>
            </a:r>
            <a:r>
              <a:rPr lang="es-ES" dirty="0"/>
              <a:t>¿Cómo consiguió su </a:t>
            </a:r>
            <a:r>
              <a:rPr lang="es-ES" dirty="0" smtClean="0"/>
              <a:t>plaza?</a:t>
            </a:r>
            <a:r>
              <a:rPr lang="es-ES" dirty="0"/>
              <a:t> 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82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6786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051" y="481806"/>
            <a:ext cx="10515600" cy="1325563"/>
          </a:xfrm>
        </p:spPr>
        <p:txBody>
          <a:bodyPr>
            <a:noAutofit/>
          </a:bodyPr>
          <a:lstStyle/>
          <a:p>
            <a:r>
              <a:rPr lang="es-MX" sz="2800" b="1" i="1" dirty="0" smtClean="0"/>
              <a:t>DEBATES Y PROPUESTAS SOBRE LA PROBLEMÁTICA EDUCATIVA</a:t>
            </a:r>
            <a:br>
              <a:rPr lang="es-MX" sz="2800" b="1" i="1" dirty="0" smtClean="0"/>
            </a:br>
            <a:r>
              <a:rPr lang="es-MX" sz="2800" i="1" dirty="0" smtClean="0"/>
              <a:t>Algunas reflexiones sobre los retos del futuro inmediato </a:t>
            </a:r>
            <a:br>
              <a:rPr lang="es-MX" sz="2800" i="1" dirty="0" smtClean="0"/>
            </a:br>
            <a:r>
              <a:rPr lang="es-MX" sz="2800" i="1" dirty="0" smtClean="0"/>
              <a:t>Ezequiel </a:t>
            </a:r>
            <a:r>
              <a:rPr lang="es-MX" sz="2800" i="1" dirty="0" err="1" smtClean="0"/>
              <a:t>Ander-Egg</a:t>
            </a:r>
            <a:endParaRPr lang="es-MX" sz="28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necesidad de mejorar la calidad de la educación</a:t>
            </a:r>
          </a:p>
          <a:p>
            <a:pPr marL="0" indent="0">
              <a:buNone/>
            </a:pPr>
            <a:r>
              <a:rPr lang="es-MX" dirty="0" smtClean="0"/>
              <a:t>La propiedad o conjunto de propiedades inherentes a una cosa que permiten apreciarla como igual, mejor o peor que las restantes de su especie.</a:t>
            </a:r>
          </a:p>
          <a:p>
            <a:r>
              <a:rPr lang="es-MX" dirty="0" smtClean="0"/>
              <a:t>Adecuarse continuamente</a:t>
            </a:r>
          </a:p>
          <a:p>
            <a:r>
              <a:rPr lang="es-MX" dirty="0" smtClean="0"/>
              <a:t>Acorde a las demandas sociales, culturales, políticas y económicas</a:t>
            </a:r>
          </a:p>
          <a:p>
            <a:r>
              <a:rPr lang="es-MX" dirty="0" smtClean="0"/>
              <a:t>Los contenidos tengan el menor desfase posible con los avances y desarrollo de las ciencias y la tecnología</a:t>
            </a:r>
          </a:p>
          <a:p>
            <a:r>
              <a:rPr lang="es-MX" dirty="0" smtClean="0"/>
              <a:t>La calidad educativa es cosa de “todos”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458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924</Words>
  <Application>Microsoft Office PowerPoint</Application>
  <PresentationFormat>Panorámica</PresentationFormat>
  <Paragraphs>88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Unidad de Aprendizaje II</vt:lpstr>
      <vt:lpstr>DESCRIPCIÓN DE LA UNIDAD</vt:lpstr>
      <vt:lpstr>COMPETENCIAS DE LA UNIDAD DE APRENDIZAJE</vt:lpstr>
      <vt:lpstr>SECUENCIA DE CONTENIDOS</vt:lpstr>
      <vt:lpstr>BIBLIOGRAFIA</vt:lpstr>
      <vt:lpstr>EVIDENCIA</vt:lpstr>
      <vt:lpstr>INDICADORES DE OBSERVACIÓN</vt:lpstr>
      <vt:lpstr>Presentación de PowerPoint</vt:lpstr>
      <vt:lpstr>DEBATES Y PROPUESTAS SOBRE LA PROBLEMÁTICA EDUCATIVA Algunas reflexiones sobre los retos del futuro inmediato  Ezequiel Ander-Egg</vt:lpstr>
      <vt:lpstr>CUALIFICACIÓN Y FORMACIÓN DE LOS PROFESORES Y MAESTROS</vt:lpstr>
      <vt:lpstr>IDEAS Y DECISIONES QUE HAY QUE TENER EN CUENTA CUANDO SE TIENE EL PROPÓSITO DE LLEVAR A CABO CAMBIOS EN EL ÁMBITO EDUCATIVO</vt:lpstr>
      <vt:lpstr>ROLES CAMBIANTES CON EL TRASFONDO DE FUNCIONES CONSTANTES</vt:lpstr>
      <vt:lpstr>LOS DESFASES DE LA EDUCACION CON RESPECTO A LOS CAMBIOS PRODUCIDOS EN LA SOCIEDAD, LA CIENCIA Y LA TECNOLOGÍA </vt:lpstr>
      <vt:lpstr>DOS APORTES CIENTIFICOS QUE INCIDIRAN EN LA EDUCACIÓN DEL SIGLO XXI </vt:lpstr>
      <vt:lpstr>LAS INTELIGENCIAS MÚLTIPLES Y LA EDUCACIÓN (8) </vt:lpstr>
      <vt:lpstr>POTENCIALIDADES Y RIESGOS DE LA NUEVAS TECNOLIGIAS COMUNICACIONALES.NECESIDAD DE UN USO RAZONADO, EQUIIBRADO Y CREATIVO DE LAS MISMAS</vt:lpstr>
      <vt:lpstr>LA BUSQUEDA DE UNA ESCUELA PARA TODOS Y LA EDUCACIÓN PERSONALIZADA</vt:lpstr>
      <vt:lpstr>NECESIDAD DE IMPLEMENTAR NUEVAS Y MEJORES FORMAS DE ADMINISTRAR LA EDUCACIÓN</vt:lpstr>
      <vt:lpstr>CUANDO EL MAESTRO REALIZA LA MAGIA DE ENSEÑAR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Aprendizaje II</dc:title>
  <dc:creator>Rodolfo Ramirez</dc:creator>
  <cp:lastModifiedBy>Rodolfo Ramirez</cp:lastModifiedBy>
  <cp:revision>20</cp:revision>
  <dcterms:created xsi:type="dcterms:W3CDTF">2017-10-10T00:37:17Z</dcterms:created>
  <dcterms:modified xsi:type="dcterms:W3CDTF">2017-10-22T20:27:51Z</dcterms:modified>
</cp:coreProperties>
</file>