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1" r:id="rId2"/>
    <p:sldId id="256" r:id="rId3"/>
    <p:sldId id="257" r:id="rId4"/>
    <p:sldId id="258" r:id="rId5"/>
    <p:sldId id="259" r:id="rId6"/>
    <p:sldId id="260" r:id="rId7"/>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09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Redondear rectángulo de esquina diagonal"/>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Título"/>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10" name="9 Marcador de fecha"/>
          <p:cNvSpPr>
            <a:spLocks noGrp="1"/>
          </p:cNvSpPr>
          <p:nvPr>
            <p:ph type="dt" sz="half" idx="10"/>
          </p:nvPr>
        </p:nvSpPr>
        <p:spPr>
          <a:xfrm>
            <a:off x="5562600" y="6509004"/>
            <a:ext cx="3002280" cy="274320"/>
          </a:xfrm>
        </p:spPr>
        <p:txBody>
          <a:bodyPr vert="horz" rtlCol="0"/>
          <a:lstStyle>
            <a:extLst/>
          </a:lstStyle>
          <a:p>
            <a:fld id="{CD3EA3DC-2370-4022-8310-01CC2877762D}" type="datetimeFigureOut">
              <a:rPr lang="es-ES" smtClean="0"/>
              <a:t>03/12/2013</a:t>
            </a:fld>
            <a:endParaRPr lang="es-ES"/>
          </a:p>
        </p:txBody>
      </p:sp>
      <p:sp>
        <p:nvSpPr>
          <p:cNvPr id="11" name="10 Marcador de número de diapositiva"/>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05271448-9914-4AE2-A671-B7BA0D91B193}" type="slidenum">
              <a:rPr lang="es-ES" smtClean="0"/>
              <a:t>‹Nº›</a:t>
            </a:fld>
            <a:endParaRPr lang="es-ES"/>
          </a:p>
        </p:txBody>
      </p:sp>
      <p:sp>
        <p:nvSpPr>
          <p:cNvPr id="12" name="11 Marcador de pie de página"/>
          <p:cNvSpPr>
            <a:spLocks noGrp="1"/>
          </p:cNvSpPr>
          <p:nvPr>
            <p:ph type="ftr" sz="quarter" idx="12"/>
          </p:nvPr>
        </p:nvSpPr>
        <p:spPr>
          <a:xfrm>
            <a:off x="1600200" y="6509004"/>
            <a:ext cx="3907464" cy="274320"/>
          </a:xfrm>
        </p:spPr>
        <p:txBody>
          <a:bodyPr vert="horz" rtlCol="0"/>
          <a:lstStyle>
            <a:extLst/>
          </a:lstStyle>
          <a:p>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CD3EA3DC-2370-4022-8310-01CC2877762D}" type="datetimeFigureOut">
              <a:rPr lang="es-ES" smtClean="0"/>
              <a:t>03/12/2013</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05271448-9914-4AE2-A671-B7BA0D91B193}"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lvl1pPr algn="l">
              <a:defRPr/>
            </a:lvl1pPr>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CD3EA3DC-2370-4022-8310-01CC2877762D}" type="datetimeFigureOut">
              <a:rPr lang="es-ES" smtClean="0"/>
              <a:t>03/12/2013</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05271448-9914-4AE2-A671-B7BA0D91B193}"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7" name="6 Rectángulo"/>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CD3EA3DC-2370-4022-8310-01CC2877762D}" type="datetimeFigureOut">
              <a:rPr lang="es-ES" smtClean="0"/>
              <a:t>03/12/2013</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05271448-9914-4AE2-A671-B7BA0D91B193}"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7" name="6 Rectángulo"/>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8" name="7 Marcador de fecha"/>
          <p:cNvSpPr>
            <a:spLocks noGrp="1"/>
          </p:cNvSpPr>
          <p:nvPr>
            <p:ph type="dt" sz="half" idx="10"/>
          </p:nvPr>
        </p:nvSpPr>
        <p:spPr>
          <a:xfrm>
            <a:off x="5562600" y="6513670"/>
            <a:ext cx="3002280" cy="274320"/>
          </a:xfrm>
        </p:spPr>
        <p:txBody>
          <a:bodyPr vert="horz" rtlCol="0"/>
          <a:lstStyle>
            <a:extLst/>
          </a:lstStyle>
          <a:p>
            <a:fld id="{CD3EA3DC-2370-4022-8310-01CC2877762D}" type="datetimeFigureOut">
              <a:rPr lang="es-ES" smtClean="0"/>
              <a:t>03/12/2013</a:t>
            </a:fld>
            <a:endParaRPr lang="es-ES"/>
          </a:p>
        </p:txBody>
      </p:sp>
      <p:sp>
        <p:nvSpPr>
          <p:cNvPr id="9" name="8 Marcador de número de diapositiva"/>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05271448-9914-4AE2-A671-B7BA0D91B193}" type="slidenum">
              <a:rPr lang="es-ES" smtClean="0"/>
              <a:t>‹Nº›</a:t>
            </a:fld>
            <a:endParaRPr lang="es-ES"/>
          </a:p>
        </p:txBody>
      </p:sp>
      <p:sp>
        <p:nvSpPr>
          <p:cNvPr id="10" name="9 Marcador de pie de página"/>
          <p:cNvSpPr>
            <a:spLocks noGrp="1"/>
          </p:cNvSpPr>
          <p:nvPr>
            <p:ph type="ftr" sz="quarter" idx="12"/>
          </p:nvPr>
        </p:nvSpPr>
        <p:spPr>
          <a:xfrm>
            <a:off x="1600200" y="6513670"/>
            <a:ext cx="3907464" cy="274320"/>
          </a:xfrm>
        </p:spPr>
        <p:txBody>
          <a:bodyPr vert="horz" rtlCol="0"/>
          <a:lstStyle>
            <a:extLst/>
          </a:lstStyle>
          <a:p>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CD3EA3DC-2370-4022-8310-01CC2877762D}" type="datetimeFigureOut">
              <a:rPr lang="es-ES" smtClean="0"/>
              <a:t>03/12/2013</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a:xfrm>
            <a:off x="8641080" y="6514568"/>
            <a:ext cx="464288" cy="274320"/>
          </a:xfrm>
        </p:spPr>
        <p:txBody>
          <a:bodyPr/>
          <a:lstStyle>
            <a:extLst/>
          </a:lstStyle>
          <a:p>
            <a:fld id="{05271448-9914-4AE2-A671-B7BA0D91B193}" type="slidenum">
              <a:rPr lang="es-ES" smtClean="0"/>
              <a:t>‹Nº›</a:t>
            </a:fld>
            <a:endParaRPr lang="es-ES"/>
          </a:p>
        </p:txBody>
      </p:sp>
      <p:sp>
        <p:nvSpPr>
          <p:cNvPr id="10" name="9 Rectángulo"/>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9 Rectángulo"/>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10 Rectángulo"/>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1 Título"/>
          <p:cNvSpPr>
            <a:spLocks noGrp="1"/>
          </p:cNvSpPr>
          <p:nvPr>
            <p:ph type="title"/>
          </p:nvPr>
        </p:nvSpPr>
        <p:spPr>
          <a:xfrm>
            <a:off x="457200" y="251948"/>
            <a:ext cx="8229600" cy="1143000"/>
          </a:xfrm>
        </p:spPr>
        <p:txBody>
          <a:bodyPr anchor="b"/>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CD3EA3DC-2370-4022-8310-01CC2877762D}" type="datetimeFigureOut">
              <a:rPr lang="es-ES" smtClean="0"/>
              <a:t>03/12/2013</a:t>
            </a:fld>
            <a:endParaRPr lang="es-ES"/>
          </a:p>
        </p:txBody>
      </p:sp>
      <p:sp>
        <p:nvSpPr>
          <p:cNvPr id="8" name="7 Marcador de pie de página"/>
          <p:cNvSpPr>
            <a:spLocks noGrp="1"/>
          </p:cNvSpPr>
          <p:nvPr>
            <p:ph type="ftr" sz="quarter" idx="11"/>
          </p:nvPr>
        </p:nvSpPr>
        <p:spPr/>
        <p:txBody>
          <a:bodyPr/>
          <a:lstStyle>
            <a:extLst/>
          </a:lstStyle>
          <a:p>
            <a:endParaRPr lang="es-ES"/>
          </a:p>
        </p:txBody>
      </p:sp>
      <p:sp>
        <p:nvSpPr>
          <p:cNvPr id="9" name="8 Marcador de número de diapositiva"/>
          <p:cNvSpPr>
            <a:spLocks noGrp="1"/>
          </p:cNvSpPr>
          <p:nvPr>
            <p:ph type="sldNum" sz="quarter" idx="12"/>
          </p:nvPr>
        </p:nvSpPr>
        <p:spPr>
          <a:xfrm>
            <a:off x="8641080" y="6514568"/>
            <a:ext cx="464288" cy="274320"/>
          </a:xfrm>
        </p:spPr>
        <p:txBody>
          <a:bodyPr/>
          <a:lstStyle>
            <a:extLst/>
          </a:lstStyle>
          <a:p>
            <a:fld id="{05271448-9914-4AE2-A671-B7BA0D91B193}" type="slidenum">
              <a:rPr lang="es-ES" smtClean="0"/>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53218"/>
            <a:ext cx="8229600" cy="1143000"/>
          </a:xfrm>
        </p:spPr>
        <p:txBody>
          <a:bodyP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CD3EA3DC-2370-4022-8310-01CC2877762D}" type="datetimeFigureOut">
              <a:rPr lang="es-ES" smtClean="0"/>
              <a:t>03/12/2013</a:t>
            </a:fld>
            <a:endParaRPr lang="es-ES"/>
          </a:p>
        </p:txBody>
      </p:sp>
      <p:sp>
        <p:nvSpPr>
          <p:cNvPr id="4" name="3 Marcador de pie de página"/>
          <p:cNvSpPr>
            <a:spLocks noGrp="1"/>
          </p:cNvSpPr>
          <p:nvPr>
            <p:ph type="ftr" sz="quarter" idx="11"/>
          </p:nvPr>
        </p:nvSpPr>
        <p:spPr/>
        <p:txBody>
          <a:bodyPr/>
          <a:lstStyle>
            <a:extLst/>
          </a:lstStyle>
          <a:p>
            <a:endParaRPr lang="es-ES"/>
          </a:p>
        </p:txBody>
      </p:sp>
      <p:sp>
        <p:nvSpPr>
          <p:cNvPr id="5" name="4 Marcador de número de diapositiva"/>
          <p:cNvSpPr>
            <a:spLocks noGrp="1"/>
          </p:cNvSpPr>
          <p:nvPr>
            <p:ph type="sldNum" sz="quarter" idx="12"/>
          </p:nvPr>
        </p:nvSpPr>
        <p:spPr/>
        <p:txBody>
          <a:bodyPr/>
          <a:lstStyle>
            <a:extLst/>
          </a:lstStyle>
          <a:p>
            <a:fld id="{05271448-9914-4AE2-A671-B7BA0D91B193}" type="slidenum">
              <a:rPr lang="es-ES" smtClean="0"/>
              <a:t>‹Nº›</a:t>
            </a:fld>
            <a:endParaRPr lang="es-ES"/>
          </a:p>
        </p:txBody>
      </p:sp>
      <p:sp>
        <p:nvSpPr>
          <p:cNvPr id="7" name="6 Rectángulo"/>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fld id="{CD3EA3DC-2370-4022-8310-01CC2877762D}" type="datetimeFigureOut">
              <a:rPr lang="es-ES" smtClean="0"/>
              <a:t>03/12/2013</a:t>
            </a:fld>
            <a:endParaRPr lang="es-ES"/>
          </a:p>
        </p:txBody>
      </p:sp>
      <p:sp>
        <p:nvSpPr>
          <p:cNvPr id="3" name="2 Marcador de pie de página"/>
          <p:cNvSpPr>
            <a:spLocks noGrp="1"/>
          </p:cNvSpPr>
          <p:nvPr>
            <p:ph type="ftr" sz="quarter" idx="11"/>
          </p:nvPr>
        </p:nvSpPr>
        <p:spPr/>
        <p:txBody>
          <a:bodyPr/>
          <a:lstStyle>
            <a:extLst/>
          </a:lstStyle>
          <a:p>
            <a:endParaRPr lang="es-ES"/>
          </a:p>
        </p:txBody>
      </p:sp>
      <p:sp>
        <p:nvSpPr>
          <p:cNvPr id="4" name="3 Marcador de número de diapositiva"/>
          <p:cNvSpPr>
            <a:spLocks noGrp="1"/>
          </p:cNvSpPr>
          <p:nvPr>
            <p:ph type="sldNum" sz="quarter" idx="12"/>
          </p:nvPr>
        </p:nvSpPr>
        <p:spPr/>
        <p:txBody>
          <a:bodyPr/>
          <a:lstStyle>
            <a:extLst/>
          </a:lstStyle>
          <a:p>
            <a:fld id="{05271448-9914-4AE2-A671-B7BA0D91B193}"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2"/>
      </p:bgRef>
    </p:bg>
    <p:spTree>
      <p:nvGrpSpPr>
        <p:cNvPr id="1" name=""/>
        <p:cNvGrpSpPr/>
        <p:nvPr/>
      </p:nvGrpSpPr>
      <p:grpSpPr>
        <a:xfrm>
          <a:off x="0" y="0"/>
          <a:ext cx="0" cy="0"/>
          <a:chOff x="0" y="0"/>
          <a:chExt cx="0" cy="0"/>
        </a:xfrm>
      </p:grpSpPr>
      <p:sp>
        <p:nvSpPr>
          <p:cNvPr id="8" name="7 Rectángulo"/>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4963136" y="304800"/>
            <a:ext cx="3931920" cy="762000"/>
          </a:xfrm>
        </p:spPr>
        <p:txBody>
          <a:bodyPr anchor="b"/>
          <a:lstStyle>
            <a:lvl1pPr marL="0" algn="r">
              <a:buNone/>
              <a:defRPr sz="2000" b="1"/>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9" name="8 Marcador de fecha"/>
          <p:cNvSpPr>
            <a:spLocks noGrp="1"/>
          </p:cNvSpPr>
          <p:nvPr>
            <p:ph type="dt" sz="half" idx="10"/>
          </p:nvPr>
        </p:nvSpPr>
        <p:spPr>
          <a:xfrm>
            <a:off x="5562600" y="6513670"/>
            <a:ext cx="3002280" cy="274320"/>
          </a:xfrm>
        </p:spPr>
        <p:txBody>
          <a:bodyPr vert="horz" rtlCol="0"/>
          <a:lstStyle>
            <a:extLst/>
          </a:lstStyle>
          <a:p>
            <a:fld id="{CD3EA3DC-2370-4022-8310-01CC2877762D}" type="datetimeFigureOut">
              <a:rPr lang="es-ES" smtClean="0"/>
              <a:t>03/12/2013</a:t>
            </a:fld>
            <a:endParaRPr lang="es-ES"/>
          </a:p>
        </p:txBody>
      </p:sp>
      <p:sp>
        <p:nvSpPr>
          <p:cNvPr id="10" name="9 Marcador de número de diapositiva"/>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05271448-9914-4AE2-A671-B7BA0D91B193}" type="slidenum">
              <a:rPr lang="es-ES" smtClean="0"/>
              <a:t>‹Nº›</a:t>
            </a:fld>
            <a:endParaRPr lang="es-ES"/>
          </a:p>
        </p:txBody>
      </p:sp>
      <p:sp>
        <p:nvSpPr>
          <p:cNvPr id="11" name="10 Marcador de pie de página"/>
          <p:cNvSpPr>
            <a:spLocks noGrp="1"/>
          </p:cNvSpPr>
          <p:nvPr>
            <p:ph type="ftr" sz="quarter" idx="12"/>
          </p:nvPr>
        </p:nvSpPr>
        <p:spPr>
          <a:xfrm>
            <a:off x="1600200" y="6513670"/>
            <a:ext cx="3907464" cy="274320"/>
          </a:xfrm>
        </p:spPr>
        <p:txBody>
          <a:bodyPr vert="horz" rtlCol="0"/>
          <a:lstStyle>
            <a:extLst/>
          </a:lstStyle>
          <a:p>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3040443" y="4724400"/>
            <a:ext cx="5486400" cy="664536"/>
          </a:xfrm>
        </p:spPr>
        <p:txBody>
          <a:bodyPr anchor="b"/>
          <a:lstStyle>
            <a:lvl1pPr marL="0" algn="r">
              <a:buNone/>
              <a:defRPr sz="2000" b="1"/>
            </a:lvl1pPr>
            <a:extLst/>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
        <p:nvSpPr>
          <p:cNvPr id="13" name="12 Marcador de posición de imagen"/>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s-ES" smtClean="0">
                <a:solidFill>
                  <a:schemeClr val="lt1"/>
                </a:solidFill>
                <a:latin typeface="+mn-lt"/>
                <a:ea typeface="+mn-ea"/>
                <a:cs typeface="+mn-cs"/>
              </a:rPr>
              <a:t>Haga clic en el icono para agregar una imagen</a:t>
            </a:r>
            <a:endParaRPr kumimoji="0" lang="en-US" dirty="0">
              <a:solidFill>
                <a:schemeClr val="lt1"/>
              </a:solidFill>
              <a:latin typeface="+mn-lt"/>
              <a:ea typeface="+mn-ea"/>
              <a:cs typeface="+mn-cs"/>
            </a:endParaRPr>
          </a:p>
        </p:txBody>
      </p:sp>
      <p:sp>
        <p:nvSpPr>
          <p:cNvPr id="8" name="7 Marcador de fecha"/>
          <p:cNvSpPr>
            <a:spLocks noGrp="1"/>
          </p:cNvSpPr>
          <p:nvPr>
            <p:ph type="dt" sz="half" idx="10"/>
          </p:nvPr>
        </p:nvSpPr>
        <p:spPr>
          <a:xfrm>
            <a:off x="5562600" y="6509004"/>
            <a:ext cx="3002280" cy="274320"/>
          </a:xfrm>
        </p:spPr>
        <p:txBody>
          <a:bodyPr vert="horz" rtlCol="0"/>
          <a:lstStyle>
            <a:extLst/>
          </a:lstStyle>
          <a:p>
            <a:fld id="{CD3EA3DC-2370-4022-8310-01CC2877762D}" type="datetimeFigureOut">
              <a:rPr lang="es-ES" smtClean="0"/>
              <a:t>03/12/2013</a:t>
            </a:fld>
            <a:endParaRPr lang="es-ES"/>
          </a:p>
        </p:txBody>
      </p:sp>
      <p:sp>
        <p:nvSpPr>
          <p:cNvPr id="9" name="8 Marcador de número de diapositiva"/>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05271448-9914-4AE2-A671-B7BA0D91B193}" type="slidenum">
              <a:rPr lang="es-ES" smtClean="0"/>
              <a:t>‹Nº›</a:t>
            </a:fld>
            <a:endParaRPr lang="es-ES"/>
          </a:p>
        </p:txBody>
      </p:sp>
      <p:sp>
        <p:nvSpPr>
          <p:cNvPr id="10" name="9 Marcador de pie de página"/>
          <p:cNvSpPr>
            <a:spLocks noGrp="1"/>
          </p:cNvSpPr>
          <p:nvPr>
            <p:ph type="ftr" sz="quarter" idx="12"/>
          </p:nvPr>
        </p:nvSpPr>
        <p:spPr>
          <a:xfrm>
            <a:off x="1600200" y="6509004"/>
            <a:ext cx="3907464" cy="274320"/>
          </a:xfrm>
        </p:spPr>
        <p:txBody>
          <a:bodyPr vert="horz" rtlCol="0"/>
          <a:lstStyle>
            <a:extLst/>
          </a:lstStyle>
          <a:p>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Redondear rectángulo de esquina diagonal"/>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2 Marcador de pie de página"/>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s-ES"/>
          </a:p>
        </p:txBody>
      </p:sp>
      <p:sp>
        <p:nvSpPr>
          <p:cNvPr id="14" name="13 Marcador de fecha"/>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CD3EA3DC-2370-4022-8310-01CC2877762D}" type="datetimeFigureOut">
              <a:rPr lang="es-ES" smtClean="0"/>
              <a:t>03/12/2013</a:t>
            </a:fld>
            <a:endParaRPr lang="es-ES"/>
          </a:p>
        </p:txBody>
      </p:sp>
      <p:sp>
        <p:nvSpPr>
          <p:cNvPr id="23" name="22 Marcador de número de diapositiva"/>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05271448-9914-4AE2-A671-B7BA0D91B193}" type="slidenum">
              <a:rPr lang="es-ES" smtClean="0"/>
              <a:t>‹Nº›</a:t>
            </a:fld>
            <a:endParaRPr lang="es-ES"/>
          </a:p>
        </p:txBody>
      </p:sp>
      <p:sp>
        <p:nvSpPr>
          <p:cNvPr id="22" name="21 Marcador de título"/>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571604" y="2571744"/>
            <a:ext cx="6031972" cy="1015663"/>
          </a:xfrm>
          <a:prstGeom prst="rect">
            <a:avLst/>
          </a:prstGeom>
        </p:spPr>
        <p:txBody>
          <a:bodyPr wrap="none">
            <a:spAutoFit/>
          </a:bodyPr>
          <a:lstStyle/>
          <a:p>
            <a:pPr algn="just"/>
            <a:r>
              <a:rPr lang="es-ES" sz="6000" b="1" dirty="0" smtClean="0"/>
              <a:t>Variable didáctica </a:t>
            </a:r>
            <a:endParaRPr lang="es-ES" sz="6000" b="1"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571472" y="1305342"/>
            <a:ext cx="8001056" cy="5632311"/>
          </a:xfrm>
          <a:prstGeom prst="rect">
            <a:avLst/>
          </a:prstGeom>
        </p:spPr>
        <p:txBody>
          <a:bodyPr wrap="square">
            <a:spAutoFit/>
          </a:bodyPr>
          <a:lstStyle/>
          <a:p>
            <a:pPr algn="just"/>
            <a:r>
              <a:rPr lang="es-ES" sz="2400" b="1" dirty="0"/>
              <a:t>Variable didáctica </a:t>
            </a:r>
            <a:endParaRPr lang="es-ES" sz="2400" b="1" dirty="0" smtClean="0"/>
          </a:p>
          <a:p>
            <a:pPr algn="just"/>
            <a:endParaRPr lang="es-ES_tradnl" sz="2400" b="1" dirty="0"/>
          </a:p>
          <a:p>
            <a:pPr algn="just"/>
            <a:endParaRPr lang="es-ES" sz="2400" b="1" dirty="0" smtClean="0"/>
          </a:p>
          <a:p>
            <a:pPr algn="just"/>
            <a:endParaRPr lang="es-ES" sz="2400" b="1" dirty="0"/>
          </a:p>
          <a:p>
            <a:pPr algn="just"/>
            <a:r>
              <a:rPr lang="es-ES" sz="2400" dirty="0" smtClean="0"/>
              <a:t>Es un </a:t>
            </a:r>
            <a:r>
              <a:rPr lang="es-ES" sz="2400" dirty="0"/>
              <a:t>elemento de la situación que puede ser modificado por el maestro, y que afecta a la jerarquía de las estrategias de solución que pone en funcionamiento el alumno. Es decir las variables didácticas son aquellas que el profesor modifica para provocar un cambio de estrategia en el alumno y que llegue al saber matemático deseado. </a:t>
            </a:r>
          </a:p>
          <a:p>
            <a:pPr algn="just"/>
            <a:r>
              <a:rPr lang="es-ES" sz="2400" dirty="0"/>
              <a:t>No podemos considerar que “ todo” sea variable didáctica en una situación, sino sólo aquel elemento de la situación tal que si actuamos sobre él, podemos provocar adaptaciones y aprendizajes.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500034" y="380036"/>
            <a:ext cx="8501122" cy="1477328"/>
          </a:xfrm>
          <a:prstGeom prst="rect">
            <a:avLst/>
          </a:prstGeom>
        </p:spPr>
        <p:txBody>
          <a:bodyPr wrap="square">
            <a:spAutoFit/>
          </a:bodyPr>
          <a:lstStyle/>
          <a:p>
            <a:r>
              <a:rPr lang="es-ES" dirty="0" smtClean="0"/>
              <a:t>Ejemplo</a:t>
            </a:r>
          </a:p>
          <a:p>
            <a:r>
              <a:rPr lang="es-ES" dirty="0" smtClean="0"/>
              <a:t>Se le plantea a unos niños de 4 años, que reproduzcan con pegatinas la cara de un robot (a la izquierda) que se les ha dejado en medio de la mesa. Para ello se les reparte el mismo robot pero sin ojos, nariz ni boca. Estos niños ya conocen la grafía de los números hasta el 9, pero no han hecho cálculo ni operaciones.</a:t>
            </a:r>
            <a:endParaRPr lang="es-ES" dirty="0"/>
          </a:p>
        </p:txBody>
      </p:sp>
      <p:pic>
        <p:nvPicPr>
          <p:cNvPr id="1026" name="Picture 2"/>
          <p:cNvPicPr>
            <a:picLocks noChangeAspect="1" noChangeArrowheads="1"/>
          </p:cNvPicPr>
          <p:nvPr/>
        </p:nvPicPr>
        <p:blipFill>
          <a:blip r:embed="rId2"/>
          <a:srcRect/>
          <a:stretch>
            <a:fillRect/>
          </a:stretch>
        </p:blipFill>
        <p:spPr bwMode="auto">
          <a:xfrm>
            <a:off x="1285852" y="1928803"/>
            <a:ext cx="6858048" cy="3929090"/>
          </a:xfrm>
          <a:prstGeom prst="rect">
            <a:avLst/>
          </a:prstGeom>
          <a:noFill/>
          <a:ln w="9525">
            <a:noFill/>
            <a:miter lim="800000"/>
            <a:headEnd/>
            <a:tailEnd/>
          </a:ln>
          <a:effectLst/>
        </p:spPr>
      </p:pic>
      <p:sp>
        <p:nvSpPr>
          <p:cNvPr id="4" name="3 Rectángulo"/>
          <p:cNvSpPr/>
          <p:nvPr/>
        </p:nvSpPr>
        <p:spPr>
          <a:xfrm>
            <a:off x="642910" y="5997379"/>
            <a:ext cx="7786742" cy="646331"/>
          </a:xfrm>
          <a:prstGeom prst="rect">
            <a:avLst/>
          </a:prstGeom>
        </p:spPr>
        <p:txBody>
          <a:bodyPr wrap="square">
            <a:spAutoFit/>
          </a:bodyPr>
          <a:lstStyle/>
          <a:p>
            <a:r>
              <a:rPr lang="es-ES" dirty="0" smtClean="0"/>
              <a:t>La gran mayoría de los niños es capaz de reproducir el modelo, pues lo tienen delante de la mesa durante la ejecución del ejercicio.</a:t>
            </a:r>
            <a:endParaRPr lang="es-E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714348" y="357166"/>
            <a:ext cx="8143932" cy="1754326"/>
          </a:xfrm>
          <a:prstGeom prst="rect">
            <a:avLst/>
          </a:prstGeom>
        </p:spPr>
        <p:txBody>
          <a:bodyPr wrap="square">
            <a:spAutoFit/>
          </a:bodyPr>
          <a:lstStyle/>
          <a:p>
            <a:r>
              <a:rPr lang="es-ES" dirty="0" smtClean="0"/>
              <a:t>En un segundo momento se les pide hacer la misma actividad pero modificando una condición: el niño está en una mesa, el modelo otra mesa distinta, y las pegatinas en otra. Esto es lo que llamamos variable didáctica, pues va a provocar que los niños no puedan simplemente copiar, sino que tendrán que memorizar de algún modo el número de pegatinas de cada color que tienen que coger y en qué fila y columna deben ponerla.</a:t>
            </a:r>
            <a:endParaRPr lang="es-ES" dirty="0"/>
          </a:p>
        </p:txBody>
      </p:sp>
      <p:pic>
        <p:nvPicPr>
          <p:cNvPr id="2050" name="Picture 2"/>
          <p:cNvPicPr>
            <a:picLocks noChangeAspect="1" noChangeArrowheads="1"/>
          </p:cNvPicPr>
          <p:nvPr/>
        </p:nvPicPr>
        <p:blipFill>
          <a:blip r:embed="rId2"/>
          <a:srcRect/>
          <a:stretch>
            <a:fillRect/>
          </a:stretch>
        </p:blipFill>
        <p:spPr bwMode="auto">
          <a:xfrm>
            <a:off x="500034" y="2071678"/>
            <a:ext cx="3071834" cy="3331585"/>
          </a:xfrm>
          <a:prstGeom prst="rect">
            <a:avLst/>
          </a:prstGeom>
          <a:noFill/>
          <a:ln w="9525">
            <a:noFill/>
            <a:miter lim="800000"/>
            <a:headEnd/>
            <a:tailEnd/>
          </a:ln>
          <a:effectLst/>
        </p:spPr>
      </p:pic>
      <p:pic>
        <p:nvPicPr>
          <p:cNvPr id="2051" name="Picture 3"/>
          <p:cNvPicPr>
            <a:picLocks noChangeAspect="1" noChangeArrowheads="1"/>
          </p:cNvPicPr>
          <p:nvPr/>
        </p:nvPicPr>
        <p:blipFill>
          <a:blip r:embed="rId3"/>
          <a:srcRect/>
          <a:stretch>
            <a:fillRect/>
          </a:stretch>
        </p:blipFill>
        <p:spPr bwMode="auto">
          <a:xfrm>
            <a:off x="4500562" y="2071678"/>
            <a:ext cx="4419600" cy="3190875"/>
          </a:xfrm>
          <a:prstGeom prst="rect">
            <a:avLst/>
          </a:prstGeom>
          <a:noFill/>
          <a:ln w="9525">
            <a:noFill/>
            <a:miter lim="800000"/>
            <a:headEnd/>
            <a:tailEnd/>
          </a:ln>
          <a:effectLst/>
        </p:spPr>
      </p:pic>
      <p:sp>
        <p:nvSpPr>
          <p:cNvPr id="6" name="5 Rectángulo"/>
          <p:cNvSpPr/>
          <p:nvPr/>
        </p:nvSpPr>
        <p:spPr>
          <a:xfrm>
            <a:off x="1214414" y="5371943"/>
            <a:ext cx="7429520" cy="1200329"/>
          </a:xfrm>
          <a:prstGeom prst="rect">
            <a:avLst/>
          </a:prstGeom>
        </p:spPr>
        <p:txBody>
          <a:bodyPr wrap="square">
            <a:spAutoFit/>
          </a:bodyPr>
          <a:lstStyle/>
          <a:p>
            <a:r>
              <a:rPr lang="es-ES" dirty="0"/>
              <a:t>Aquí los resultados no son tan exitosos. La mayoría de los niños acierta con el número de pegatinas de cada color (número cardinal, como cantidad) pero no hay tanto acierto en la posición de las pegatinas (número ordinal, como orden de posición).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714348" y="214290"/>
            <a:ext cx="7858180" cy="923330"/>
          </a:xfrm>
          <a:prstGeom prst="rect">
            <a:avLst/>
          </a:prstGeom>
        </p:spPr>
        <p:txBody>
          <a:bodyPr wrap="square">
            <a:spAutoFit/>
          </a:bodyPr>
          <a:lstStyle/>
          <a:p>
            <a:r>
              <a:rPr lang="es-ES" dirty="0"/>
              <a:t>En un tercer momento se hace otra modificación: las pegatinas las va a tener la seño y ellos van a tener que ir a pedírselas pero no podrán hablar (se han quedado todos mudos). </a:t>
            </a:r>
          </a:p>
        </p:txBody>
      </p:sp>
      <p:pic>
        <p:nvPicPr>
          <p:cNvPr id="3074" name="Picture 2"/>
          <p:cNvPicPr>
            <a:picLocks noChangeAspect="1" noChangeArrowheads="1"/>
          </p:cNvPicPr>
          <p:nvPr/>
        </p:nvPicPr>
        <p:blipFill>
          <a:blip r:embed="rId2"/>
          <a:srcRect/>
          <a:stretch>
            <a:fillRect/>
          </a:stretch>
        </p:blipFill>
        <p:spPr bwMode="auto">
          <a:xfrm>
            <a:off x="500034" y="2357430"/>
            <a:ext cx="2895600" cy="2552700"/>
          </a:xfrm>
          <a:prstGeom prst="rect">
            <a:avLst/>
          </a:prstGeom>
          <a:noFill/>
          <a:ln w="9525">
            <a:noFill/>
            <a:miter lim="800000"/>
            <a:headEnd/>
            <a:tailEnd/>
          </a:ln>
          <a:effectLst/>
        </p:spPr>
      </p:pic>
      <p:sp>
        <p:nvSpPr>
          <p:cNvPr id="4" name="3 Rectángulo"/>
          <p:cNvSpPr/>
          <p:nvPr/>
        </p:nvSpPr>
        <p:spPr>
          <a:xfrm>
            <a:off x="4429124" y="1451606"/>
            <a:ext cx="4572000" cy="1477328"/>
          </a:xfrm>
          <a:prstGeom prst="rect">
            <a:avLst/>
          </a:prstGeom>
        </p:spPr>
        <p:txBody>
          <a:bodyPr>
            <a:spAutoFit/>
          </a:bodyPr>
          <a:lstStyle/>
          <a:p>
            <a:r>
              <a:rPr lang="es-ES" dirty="0"/>
              <a:t>Aquí las respuestas fueron más variadas. Algunos niños recurrieron a la representación icónica del número, es decir, representaron las pegatinas que querían (incluso en la misma posición en que estaban en la cara del robot) </a:t>
            </a:r>
          </a:p>
        </p:txBody>
      </p:sp>
      <p:pic>
        <p:nvPicPr>
          <p:cNvPr id="3075" name="Picture 3"/>
          <p:cNvPicPr>
            <a:picLocks noChangeAspect="1" noChangeArrowheads="1"/>
          </p:cNvPicPr>
          <p:nvPr/>
        </p:nvPicPr>
        <p:blipFill>
          <a:blip r:embed="rId3"/>
          <a:srcRect/>
          <a:stretch>
            <a:fillRect/>
          </a:stretch>
        </p:blipFill>
        <p:spPr bwMode="auto">
          <a:xfrm>
            <a:off x="5072066" y="3481409"/>
            <a:ext cx="3495675" cy="3019425"/>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500034" y="428604"/>
            <a:ext cx="8001056" cy="923330"/>
          </a:xfrm>
          <a:prstGeom prst="rect">
            <a:avLst/>
          </a:prstGeom>
        </p:spPr>
        <p:txBody>
          <a:bodyPr wrap="square">
            <a:spAutoFit/>
          </a:bodyPr>
          <a:lstStyle/>
          <a:p>
            <a:r>
              <a:rPr lang="es-ES" dirty="0"/>
              <a:t>Otros usaron el signo numérico (respuesta de más calidad) que habían aprendido a hacer, pero que otros compañeros no habían sabido utilizar. Lo conocían pero no </a:t>
            </a:r>
            <a:r>
              <a:rPr lang="es-ES" dirty="0" smtClean="0"/>
              <a:t>sabían </a:t>
            </a:r>
            <a:r>
              <a:rPr lang="es-ES" dirty="0"/>
              <a:t>para qué sirve. </a:t>
            </a:r>
          </a:p>
        </p:txBody>
      </p:sp>
      <p:pic>
        <p:nvPicPr>
          <p:cNvPr id="4098" name="Picture 2"/>
          <p:cNvPicPr>
            <a:picLocks noChangeAspect="1" noChangeArrowheads="1"/>
          </p:cNvPicPr>
          <p:nvPr/>
        </p:nvPicPr>
        <p:blipFill>
          <a:blip r:embed="rId2"/>
          <a:srcRect/>
          <a:stretch>
            <a:fillRect/>
          </a:stretch>
        </p:blipFill>
        <p:spPr bwMode="auto">
          <a:xfrm>
            <a:off x="3786182" y="1714505"/>
            <a:ext cx="4000500" cy="2428875"/>
          </a:xfrm>
          <a:prstGeom prst="rect">
            <a:avLst/>
          </a:prstGeom>
          <a:noFill/>
          <a:ln w="9525">
            <a:noFill/>
            <a:miter lim="800000"/>
            <a:headEnd/>
            <a:tailEnd/>
          </a:ln>
          <a:effectLst/>
        </p:spPr>
      </p:pic>
      <p:sp>
        <p:nvSpPr>
          <p:cNvPr id="4" name="3 Rectángulo"/>
          <p:cNvSpPr/>
          <p:nvPr/>
        </p:nvSpPr>
        <p:spPr>
          <a:xfrm>
            <a:off x="428596" y="4643446"/>
            <a:ext cx="8286808" cy="1200329"/>
          </a:xfrm>
          <a:prstGeom prst="rect">
            <a:avLst/>
          </a:prstGeom>
        </p:spPr>
        <p:txBody>
          <a:bodyPr wrap="square">
            <a:spAutoFit/>
          </a:bodyPr>
          <a:lstStyle/>
          <a:p>
            <a:r>
              <a:rPr lang="es-ES" dirty="0"/>
              <a:t>Cuando algunos compañeros vieron mensajes con grafía de números empezaron a copiar este mensaje (y no los que reproducían icónicamente las pegatinas, que no parecían la mejor opción). Vieron claro que una utilidad del número es la memoria de cantidades y de órdenes.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undición">
  <a:themeElements>
    <a:clrScheme name="Fundición">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undición">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undición">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10</TotalTime>
  <Words>488</Words>
  <Application>Microsoft Office PowerPoint</Application>
  <PresentationFormat>Presentación en pantalla (4:3)</PresentationFormat>
  <Paragraphs>16</Paragraphs>
  <Slides>6</Slides>
  <Notes>0</Notes>
  <HiddenSlides>0</HiddenSlides>
  <MMClips>0</MMClips>
  <ScaleCrop>false</ScaleCrop>
  <HeadingPairs>
    <vt:vector size="4" baseType="variant">
      <vt:variant>
        <vt:lpstr>Tema</vt:lpstr>
      </vt:variant>
      <vt:variant>
        <vt:i4>1</vt:i4>
      </vt:variant>
      <vt:variant>
        <vt:lpstr>Títulos de diapositiva</vt:lpstr>
      </vt:variant>
      <vt:variant>
        <vt:i4>6</vt:i4>
      </vt:variant>
    </vt:vector>
  </HeadingPairs>
  <TitlesOfParts>
    <vt:vector size="7" baseType="lpstr">
      <vt:lpstr>Fundición</vt:lpstr>
      <vt:lpstr>Diapositiva 1</vt:lpstr>
      <vt:lpstr>Diapositiva 2</vt:lpstr>
      <vt:lpstr>Diapositiva 3</vt:lpstr>
      <vt:lpstr>Diapositiva 4</vt:lpstr>
      <vt:lpstr>Diapositiva 5</vt:lpstr>
      <vt:lpstr>Diapositiva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Usuario</dc:creator>
  <cp:lastModifiedBy>Usuario</cp:lastModifiedBy>
  <cp:revision>9</cp:revision>
  <dcterms:created xsi:type="dcterms:W3CDTF">2013-12-03T16:28:49Z</dcterms:created>
  <dcterms:modified xsi:type="dcterms:W3CDTF">2013-12-03T16:39:06Z</dcterms:modified>
</cp:coreProperties>
</file>