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76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ABEB4-FA35-4E7C-98B4-3099F3887321}" type="datetimeFigureOut">
              <a:rPr lang="es-ES" smtClean="0"/>
              <a:t>03/09/2014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EEEB0-1E33-40B0-9330-3330490F671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EEEB0-1E33-40B0-9330-3330490F6710}" type="slidenum">
              <a:rPr lang="es-ES" smtClean="0"/>
              <a:t>6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77FFDC-6CF2-4162-A810-19109A977414}" type="datetimeFigureOut">
              <a:rPr lang="es-ES" smtClean="0"/>
              <a:t>03/09/2014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5AC06B-46D7-47CC-8B4D-C119904768C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FFDC-6CF2-4162-A810-19109A977414}" type="datetimeFigureOut">
              <a:rPr lang="es-ES" smtClean="0"/>
              <a:t>03/09/2014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C06B-46D7-47CC-8B4D-C119904768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FFDC-6CF2-4162-A810-19109A977414}" type="datetimeFigureOut">
              <a:rPr lang="es-ES" smtClean="0"/>
              <a:t>03/09/2014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C06B-46D7-47CC-8B4D-C119904768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77FFDC-6CF2-4162-A810-19109A977414}" type="datetimeFigureOut">
              <a:rPr lang="es-ES" smtClean="0"/>
              <a:t>03/09/2014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5AC06B-46D7-47CC-8B4D-C119904768C5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77FFDC-6CF2-4162-A810-19109A977414}" type="datetimeFigureOut">
              <a:rPr lang="es-ES" smtClean="0"/>
              <a:t>03/09/2014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5AC06B-46D7-47CC-8B4D-C119904768C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FFDC-6CF2-4162-A810-19109A977414}" type="datetimeFigureOut">
              <a:rPr lang="es-ES" smtClean="0"/>
              <a:t>03/09/2014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C06B-46D7-47CC-8B4D-C119904768C5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FFDC-6CF2-4162-A810-19109A977414}" type="datetimeFigureOut">
              <a:rPr lang="es-ES" smtClean="0"/>
              <a:t>03/09/2014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C06B-46D7-47CC-8B4D-C119904768C5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77FFDC-6CF2-4162-A810-19109A977414}" type="datetimeFigureOut">
              <a:rPr lang="es-ES" smtClean="0"/>
              <a:t>03/09/2014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5AC06B-46D7-47CC-8B4D-C119904768C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FFDC-6CF2-4162-A810-19109A977414}" type="datetimeFigureOut">
              <a:rPr lang="es-ES" smtClean="0"/>
              <a:t>03/09/2014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C06B-46D7-47CC-8B4D-C119904768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77FFDC-6CF2-4162-A810-19109A977414}" type="datetimeFigureOut">
              <a:rPr lang="es-ES" smtClean="0"/>
              <a:t>03/09/2014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5AC06B-46D7-47CC-8B4D-C119904768C5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77FFDC-6CF2-4162-A810-19109A977414}" type="datetimeFigureOut">
              <a:rPr lang="es-ES" smtClean="0"/>
              <a:t>03/09/2014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5AC06B-46D7-47CC-8B4D-C119904768C5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77FFDC-6CF2-4162-A810-19109A977414}" type="datetimeFigureOut">
              <a:rPr lang="es-ES" smtClean="0"/>
              <a:t>03/09/2014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5AC06B-46D7-47CC-8B4D-C119904768C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5720" y="357166"/>
            <a:ext cx="8215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1.- Enumera actividades en las que utilicemos los conceptos de clasificar, seriar, establecer una correspondencia uno a uno.</a:t>
            </a:r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357158" y="1643050"/>
            <a:ext cx="6145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2.- En tu vida diaria ¿Para que crees que te sirva la Clasificación?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imagenesgif.net/2012/06/original/infantiles-oveja-volando-8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85786" y="285728"/>
            <a:ext cx="37862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/>
              <a:t>¿Cómo son las ovejas?</a:t>
            </a:r>
          </a:p>
          <a:p>
            <a:r>
              <a:rPr lang="es-ES_tradnl" sz="2800" dirty="0" smtClean="0"/>
              <a:t>¿Cómo son los arboles?</a:t>
            </a:r>
          </a:p>
          <a:p>
            <a:r>
              <a:rPr lang="es-ES_tradnl" sz="2800" dirty="0" smtClean="0"/>
              <a:t>¿Cómo son las casas?</a:t>
            </a:r>
          </a:p>
          <a:p>
            <a:r>
              <a:rPr lang="es-ES_tradnl" sz="2800" dirty="0" smtClean="0"/>
              <a:t>¿ Como son los niños?</a:t>
            </a:r>
            <a:endParaRPr lang="es-ES" sz="2800" dirty="0"/>
          </a:p>
        </p:txBody>
      </p:sp>
      <p:sp>
        <p:nvSpPr>
          <p:cNvPr id="3" name="2 CuadroTexto"/>
          <p:cNvSpPr txBox="1"/>
          <p:nvPr/>
        </p:nvSpPr>
        <p:spPr>
          <a:xfrm>
            <a:off x="571472" y="4169639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¿Cuándo nos damos cuanta que la clasificación se esta convirtiendo en un concepto matemático útil?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5720" y="214290"/>
            <a:ext cx="8001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smtClean="0"/>
              <a:t>Sugerencias para apoyar la clasificación en el niño </a:t>
            </a:r>
          </a:p>
          <a:p>
            <a:endParaRPr lang="es-ES_tradnl" sz="2000" dirty="0" smtClean="0"/>
          </a:p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Agrupar los materiales que se tienen disponibles en el salón de clase.</a:t>
            </a:r>
          </a:p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Organizar los materiales en contenedores y etiquetarlos con ayuda de los niños.</a:t>
            </a:r>
          </a:p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Disponer de espacios en el salón de clases , o fuera de este, para que los niños organicen por si mismos sus pertenencias.</a:t>
            </a:r>
          </a:p>
          <a:p>
            <a:pPr>
              <a:buFont typeface="Arial" pitchFamily="34" charset="0"/>
              <a:buChar char="•"/>
            </a:pPr>
            <a:endParaRPr lang="es-ES" sz="20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57158" y="3071810"/>
            <a:ext cx="800105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smtClean="0"/>
              <a:t>Sugerencias para apoyar la seriación  en el niño diferentes a tamaños y longitudes</a:t>
            </a:r>
          </a:p>
          <a:p>
            <a:endParaRPr lang="es-ES_tradnl" sz="2000" dirty="0" smtClean="0"/>
          </a:p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Las distintas actividades que se realizan en un día de trabajo con los niños.</a:t>
            </a:r>
          </a:p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La tonalidad de los colores.</a:t>
            </a:r>
          </a:p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Pasos a seguir en una receta de cocina</a:t>
            </a:r>
          </a:p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Numero de Hermanos o Familiares de los niños</a:t>
            </a:r>
          </a:p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Tiempos en que tardan en realizar  diversas actividades </a:t>
            </a:r>
          </a:p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Cantidad de alimento  que desayunaron o traen de almuerzo</a:t>
            </a:r>
          </a:p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Cantidad de lápices que los niños traen en su estuche</a:t>
            </a:r>
          </a:p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Materiales que hay en el salón para realizar distintos trabajos</a:t>
            </a:r>
            <a:endParaRPr lang="es-E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-71462"/>
            <a:ext cx="814393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_tradnl" sz="2600" dirty="0" smtClean="0"/>
              <a:t>¿Hasta que número sabes contar?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600" dirty="0" smtClean="0"/>
              <a:t>¿Qué significa la palabra cuantos?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600" dirty="0" smtClean="0"/>
              <a:t>¿Qué es una cantidad?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600" dirty="0" smtClean="0"/>
              <a:t>¿Para que sirven las cantidades?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600" dirty="0" smtClean="0"/>
              <a:t>¿Por qué es importante que el aprendizaje de los números sea significativo  en la etapa preescolar?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600" dirty="0" smtClean="0"/>
              <a:t>¿Por qué el pensamiento lógico-  matemático constituye la base para el desarrollo de innumerables conceptos matemáticos?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600" dirty="0" smtClean="0"/>
              <a:t>¿Qué estrategias utilizarías para para favorecer la construcción del concepto del numero de manera significativa con los niños de preescolar. 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600" dirty="0" smtClean="0"/>
              <a:t>¿Cómo va a evaluar los avances de los niños en la construcción del concepto del numero?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600" dirty="0" smtClean="0"/>
              <a:t>Construye un mapa conceptual de los elementos que componen las operaciones lógicas dentro del pensamiento lógico matemático </a:t>
            </a:r>
            <a:endParaRPr lang="es-ES_tradnl" sz="2600" dirty="0" smtClean="0"/>
          </a:p>
          <a:p>
            <a:endParaRPr lang="es-ES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868" y="2571744"/>
            <a:ext cx="1785949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dirty="0" smtClean="0"/>
              <a:t>Operaciones logias del pensamiento lógico -matemático</a:t>
            </a:r>
            <a:endParaRPr lang="es-ES" sz="1200" dirty="0"/>
          </a:p>
        </p:txBody>
      </p:sp>
      <p:sp>
        <p:nvSpPr>
          <p:cNvPr id="3" name="2 CuadroTexto"/>
          <p:cNvSpPr txBox="1"/>
          <p:nvPr/>
        </p:nvSpPr>
        <p:spPr>
          <a:xfrm>
            <a:off x="428596" y="1071546"/>
            <a:ext cx="1785949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dirty="0" smtClean="0"/>
              <a:t>Clasificación</a:t>
            </a:r>
            <a:endParaRPr lang="es-ES" sz="1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215074" y="1500174"/>
            <a:ext cx="178594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dirty="0" smtClean="0"/>
              <a:t>Correspondencia uno a uno 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571901" y="4071942"/>
            <a:ext cx="1785949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dirty="0" smtClean="0"/>
              <a:t>Seriación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85720" y="1714488"/>
            <a:ext cx="207170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200" dirty="0" smtClean="0"/>
              <a:t>Proceso: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200" dirty="0" smtClean="0"/>
              <a:t>Clasificación Aleatoria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200" dirty="0" smtClean="0"/>
              <a:t>Establecimiento de uno o dos procesos clasificatorios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200" dirty="0" smtClean="0"/>
              <a:t>Establecimiento de Clases y Subclases</a:t>
            </a:r>
          </a:p>
          <a:p>
            <a:endParaRPr lang="es-ES" sz="1200" dirty="0"/>
          </a:p>
        </p:txBody>
      </p:sp>
      <p:sp>
        <p:nvSpPr>
          <p:cNvPr id="7" name="6 Rectángulo"/>
          <p:cNvSpPr/>
          <p:nvPr/>
        </p:nvSpPr>
        <p:spPr>
          <a:xfrm>
            <a:off x="500034" y="428604"/>
            <a:ext cx="758807" cy="2769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ES_tradnl" sz="1200" dirty="0" smtClean="0">
                <a:solidFill>
                  <a:prstClr val="black"/>
                </a:solidFill>
              </a:rPr>
              <a:t>Clases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1571604" y="428604"/>
            <a:ext cx="928694" cy="2769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ES_tradnl" sz="1200" dirty="0" smtClean="0"/>
              <a:t>Subclases</a:t>
            </a:r>
            <a:endParaRPr lang="es-ES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66" y="5601788"/>
            <a:ext cx="178594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200" dirty="0" smtClean="0"/>
              <a:t>Identificadores Cualitativos</a:t>
            </a:r>
            <a:endParaRPr lang="es-ES" sz="1200" dirty="0"/>
          </a:p>
        </p:txBody>
      </p:sp>
      <p:sp>
        <p:nvSpPr>
          <p:cNvPr id="10" name="9 Rectángulo"/>
          <p:cNvSpPr/>
          <p:nvPr/>
        </p:nvSpPr>
        <p:spPr>
          <a:xfrm>
            <a:off x="500066" y="4887408"/>
            <a:ext cx="1258873" cy="2769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ES_tradnl" sz="1200" dirty="0" smtClean="0">
                <a:solidFill>
                  <a:prstClr val="black"/>
                </a:solidFill>
              </a:rPr>
              <a:t>Transitividad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500066" y="5244598"/>
            <a:ext cx="1214446" cy="2769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ES_tradnl" sz="1200" dirty="0" smtClean="0"/>
              <a:t>Reciprocidad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714612" y="4786322"/>
            <a:ext cx="2214578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200" dirty="0" smtClean="0"/>
              <a:t>Proceso: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200" dirty="0" smtClean="0"/>
              <a:t>Establecer Dicotomías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200" dirty="0" smtClean="0"/>
              <a:t>Se incluye un tercer elemento y hasta cinco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200" dirty="0" smtClean="0"/>
              <a:t>La serie que se construye contempla 10 o mas elementos.</a:t>
            </a:r>
            <a:endParaRPr lang="es-ES" sz="12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500726" y="4849007"/>
            <a:ext cx="307180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200" dirty="0" smtClean="0"/>
              <a:t>Acciones.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200" dirty="0" smtClean="0"/>
              <a:t>Realiza Comparaciones numéricas distintas</a:t>
            </a:r>
            <a:endParaRPr lang="es-ES" sz="1200" dirty="0"/>
          </a:p>
          <a:p>
            <a:pPr marL="342900" indent="-342900">
              <a:buFont typeface="+mj-lt"/>
              <a:buAutoNum type="arabicPeriod"/>
            </a:pPr>
            <a:r>
              <a:rPr lang="es-ES_tradnl" sz="1200" dirty="0" smtClean="0"/>
              <a:t>Construir la serie numérica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200" dirty="0" smtClean="0"/>
              <a:t>Ordenar los números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200" dirty="0" smtClean="0"/>
              <a:t>Identifica sucesor y antecesor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200" dirty="0" smtClean="0"/>
              <a:t>Realiza comparaciones aditivas</a:t>
            </a:r>
            <a:endParaRPr lang="es-ES" sz="12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000760" y="2285992"/>
            <a:ext cx="221457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200" dirty="0" smtClean="0"/>
              <a:t>Proceso: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200" dirty="0" smtClean="0"/>
              <a:t>Comparación visual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200" dirty="0" smtClean="0"/>
              <a:t>Comparación visual y numérica.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200" dirty="0" smtClean="0"/>
              <a:t>Comparación Numérica</a:t>
            </a:r>
          </a:p>
          <a:p>
            <a:pPr marL="342900" indent="-342900">
              <a:buFont typeface="+mj-lt"/>
              <a:buAutoNum type="arabicPeriod"/>
            </a:pP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215075" y="714356"/>
            <a:ext cx="178594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200" dirty="0" smtClean="0"/>
              <a:t>Conservación dela cantidad</a:t>
            </a:r>
            <a:endParaRPr lang="es-ES" sz="1200" dirty="0"/>
          </a:p>
        </p:txBody>
      </p:sp>
      <p:cxnSp>
        <p:nvCxnSpPr>
          <p:cNvPr id="18" name="17 Conector recto de flecha"/>
          <p:cNvCxnSpPr>
            <a:stCxn id="2" idx="0"/>
            <a:endCxn id="3" idx="3"/>
          </p:cNvCxnSpPr>
          <p:nvPr/>
        </p:nvCxnSpPr>
        <p:spPr>
          <a:xfrm rot="16200000" flipV="1">
            <a:off x="2658845" y="765746"/>
            <a:ext cx="1361698" cy="22502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2" idx="0"/>
            <a:endCxn id="4" idx="1"/>
          </p:cNvCxnSpPr>
          <p:nvPr/>
        </p:nvCxnSpPr>
        <p:spPr>
          <a:xfrm rot="5400000" flipH="1" flipV="1">
            <a:off x="4919590" y="1276261"/>
            <a:ext cx="840737" cy="17502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2" idx="2"/>
            <a:endCxn id="5" idx="0"/>
          </p:cNvCxnSpPr>
          <p:nvPr/>
        </p:nvCxnSpPr>
        <p:spPr>
          <a:xfrm rot="16200000" flipH="1">
            <a:off x="4037926" y="3644991"/>
            <a:ext cx="853867" cy="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3" idx="2"/>
            <a:endCxn id="6" idx="0"/>
          </p:cNvCxnSpPr>
          <p:nvPr/>
        </p:nvCxnSpPr>
        <p:spPr>
          <a:xfrm rot="5400000">
            <a:off x="1138600" y="1531516"/>
            <a:ext cx="36594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stCxn id="3" idx="0"/>
            <a:endCxn id="7" idx="2"/>
          </p:cNvCxnSpPr>
          <p:nvPr/>
        </p:nvCxnSpPr>
        <p:spPr>
          <a:xfrm rot="16200000" flipV="1">
            <a:off x="917534" y="667508"/>
            <a:ext cx="365943" cy="4421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stCxn id="3" idx="0"/>
            <a:endCxn id="8" idx="2"/>
          </p:cNvCxnSpPr>
          <p:nvPr/>
        </p:nvCxnSpPr>
        <p:spPr>
          <a:xfrm rot="5400000" flipH="1" flipV="1">
            <a:off x="1495790" y="531385"/>
            <a:ext cx="365943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rot="5400000">
            <a:off x="-678693" y="5107793"/>
            <a:ext cx="17859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>
            <a:endCxn id="9" idx="1"/>
          </p:cNvCxnSpPr>
          <p:nvPr/>
        </p:nvCxnSpPr>
        <p:spPr>
          <a:xfrm flipV="1">
            <a:off x="214282" y="5832621"/>
            <a:ext cx="285784" cy="168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>
            <a:endCxn id="10" idx="1"/>
          </p:cNvCxnSpPr>
          <p:nvPr/>
        </p:nvCxnSpPr>
        <p:spPr>
          <a:xfrm flipV="1">
            <a:off x="214282" y="5025908"/>
            <a:ext cx="285784" cy="1176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>
            <a:endCxn id="11" idx="1"/>
          </p:cNvCxnSpPr>
          <p:nvPr/>
        </p:nvCxnSpPr>
        <p:spPr>
          <a:xfrm flipV="1">
            <a:off x="214282" y="5383098"/>
            <a:ext cx="285784" cy="1176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>
            <a:stCxn id="5" idx="1"/>
          </p:cNvCxnSpPr>
          <p:nvPr/>
        </p:nvCxnSpPr>
        <p:spPr>
          <a:xfrm rot="10800000" flipV="1">
            <a:off x="214283" y="4210442"/>
            <a:ext cx="3357619" cy="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>
            <a:stCxn id="5" idx="2"/>
            <a:endCxn id="12" idx="0"/>
          </p:cNvCxnSpPr>
          <p:nvPr/>
        </p:nvCxnSpPr>
        <p:spPr>
          <a:xfrm rot="5400000">
            <a:off x="3924699" y="4246144"/>
            <a:ext cx="437381" cy="6429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stCxn id="5" idx="3"/>
          </p:cNvCxnSpPr>
          <p:nvPr/>
        </p:nvCxnSpPr>
        <p:spPr>
          <a:xfrm>
            <a:off x="5357850" y="4210442"/>
            <a:ext cx="1571604" cy="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 de flecha"/>
          <p:cNvCxnSpPr/>
          <p:nvPr/>
        </p:nvCxnSpPr>
        <p:spPr>
          <a:xfrm rot="5400000">
            <a:off x="6608777" y="4536289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 de flecha"/>
          <p:cNvCxnSpPr>
            <a:stCxn id="4" idx="0"/>
            <a:endCxn id="16" idx="2"/>
          </p:cNvCxnSpPr>
          <p:nvPr/>
        </p:nvCxnSpPr>
        <p:spPr>
          <a:xfrm rot="5400000" flipH="1" flipV="1">
            <a:off x="6945973" y="1338098"/>
            <a:ext cx="32415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 de flecha"/>
          <p:cNvCxnSpPr>
            <a:stCxn id="4" idx="2"/>
            <a:endCxn id="14" idx="0"/>
          </p:cNvCxnSpPr>
          <p:nvPr/>
        </p:nvCxnSpPr>
        <p:spPr>
          <a:xfrm rot="5400000">
            <a:off x="6945973" y="2123915"/>
            <a:ext cx="32415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139</TotalTime>
  <Words>439</Words>
  <Application>Microsoft Office PowerPoint</Application>
  <PresentationFormat>Presentación en pantalla (4:3)</PresentationFormat>
  <Paragraphs>60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Mirador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19</cp:revision>
  <dcterms:created xsi:type="dcterms:W3CDTF">2014-09-03T14:05:27Z</dcterms:created>
  <dcterms:modified xsi:type="dcterms:W3CDTF">2014-09-03T16:24:33Z</dcterms:modified>
</cp:coreProperties>
</file>