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0B1F-B1D4-4B15-97B0-E8EC406AC6D5}" type="datetimeFigureOut">
              <a:rPr lang="es-ES" smtClean="0"/>
              <a:t>18/09/2014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C8F8B-6536-44AB-B0AB-F6B09BCD491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flipH="1">
            <a:off x="2571736" y="285728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 smtClean="0"/>
              <a:t>Resolución de problemas </a:t>
            </a:r>
            <a:endParaRPr lang="es-ES" sz="5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242886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profesores deben proponer tareas y hacer preguntas </a:t>
            </a:r>
            <a:r>
              <a:rPr lang="es-ES" dirty="0" smtClean="0"/>
              <a:t>que propicien </a:t>
            </a:r>
            <a:r>
              <a:rPr lang="es-ES" dirty="0"/>
              <a:t>que sus alumnos aprendan por sí mismos, lo </a:t>
            </a:r>
            <a:r>
              <a:rPr lang="es-ES" dirty="0" smtClean="0"/>
              <a:t>cual apoyará </a:t>
            </a:r>
            <a:r>
              <a:rPr lang="es-ES" dirty="0"/>
              <a:t>el desarrollo de su pensamiento matemático.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28596" y="3357562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resolución de problemas se introdujo en los salones </a:t>
            </a:r>
            <a:r>
              <a:rPr lang="es-ES" dirty="0" smtClean="0"/>
              <a:t>de clase </a:t>
            </a:r>
            <a:r>
              <a:rPr lang="es-ES" dirty="0"/>
              <a:t>de Japón siguiendo los principios que a </a:t>
            </a:r>
            <a:r>
              <a:rPr lang="es-ES" dirty="0" smtClean="0"/>
              <a:t>continuación se </a:t>
            </a:r>
            <a:r>
              <a:rPr lang="es-ES" dirty="0"/>
              <a:t>describen</a:t>
            </a:r>
            <a:r>
              <a:rPr lang="es-ES" dirty="0" smtClean="0"/>
              <a:t>:</a:t>
            </a:r>
          </a:p>
          <a:p>
            <a:endParaRPr lang="es-ES" i="1" dirty="0" smtClean="0"/>
          </a:p>
          <a:p>
            <a:r>
              <a:rPr lang="es-ES" i="1" dirty="0" smtClean="0"/>
              <a:t>Los </a:t>
            </a:r>
            <a:r>
              <a:rPr lang="es-ES" i="1" dirty="0"/>
              <a:t>maestros empiezan la clase planteando un </a:t>
            </a:r>
            <a:r>
              <a:rPr lang="es-ES" i="1" dirty="0" smtClean="0"/>
              <a:t>problema que </a:t>
            </a:r>
            <a:r>
              <a:rPr lang="es-ES" i="1" dirty="0"/>
              <a:t>los estudiantes no han resuelto antes. </a:t>
            </a:r>
            <a:r>
              <a:rPr lang="es-ES" i="1" dirty="0" smtClean="0"/>
              <a:t>Entonces los </a:t>
            </a:r>
            <a:r>
              <a:rPr lang="es-ES" i="1" dirty="0"/>
              <a:t>alumnos trabajan en equipo para </a:t>
            </a:r>
            <a:r>
              <a:rPr lang="es-ES" i="1" dirty="0" smtClean="0"/>
              <a:t>encontrar una </a:t>
            </a:r>
            <a:r>
              <a:rPr lang="es-ES" i="1" dirty="0"/>
              <a:t>solución al problema. Minutos después se pide </a:t>
            </a:r>
            <a:r>
              <a:rPr lang="es-ES" i="1" dirty="0" smtClean="0"/>
              <a:t>a los </a:t>
            </a:r>
            <a:r>
              <a:rPr lang="es-ES" i="1" dirty="0"/>
              <a:t>alumnos a que presenten sus ideas al grupo; el </a:t>
            </a:r>
            <a:r>
              <a:rPr lang="es-ES" i="1" dirty="0" smtClean="0"/>
              <a:t>grupo discute </a:t>
            </a:r>
            <a:r>
              <a:rPr lang="es-ES" i="1" dirty="0"/>
              <a:t>lo que cada equipo propone, dando especial</a:t>
            </a:r>
          </a:p>
          <a:p>
            <a:r>
              <a:rPr lang="es-ES" i="1" dirty="0"/>
              <a:t>atención a las formas de razonamiento interesantes y </a:t>
            </a:r>
            <a:r>
              <a:rPr lang="es-ES" i="1" dirty="0" smtClean="0"/>
              <a:t>a los </a:t>
            </a:r>
            <a:r>
              <a:rPr lang="es-ES" i="1" dirty="0"/>
              <a:t>conceptos matemáticos involucrados</a:t>
            </a:r>
            <a:r>
              <a:rPr lang="es-ES" i="1" dirty="0" smtClean="0"/>
              <a:t>.</a:t>
            </a:r>
          </a:p>
          <a:p>
            <a:endParaRPr lang="es-ES" i="1" dirty="0"/>
          </a:p>
          <a:p>
            <a:r>
              <a:rPr lang="es-ES" dirty="0" err="1"/>
              <a:t>Stigler</a:t>
            </a:r>
            <a:r>
              <a:rPr lang="es-ES" dirty="0"/>
              <a:t> y </a:t>
            </a:r>
            <a:r>
              <a:rPr lang="es-ES" dirty="0" err="1"/>
              <a:t>Hiebert</a:t>
            </a:r>
            <a:r>
              <a:rPr lang="es-ES" dirty="0"/>
              <a:t> [1999]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50004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Hatsumon</a:t>
            </a:r>
            <a:r>
              <a:rPr lang="es-ES" sz="2400" i="1" dirty="0"/>
              <a:t> es la palabra en japonés que </a:t>
            </a:r>
            <a:r>
              <a:rPr lang="es-ES" sz="2400" i="1" dirty="0" smtClean="0"/>
              <a:t>significa </a:t>
            </a:r>
            <a:r>
              <a:rPr lang="es-ES" sz="2400" dirty="0" smtClean="0"/>
              <a:t>“preguntar </a:t>
            </a:r>
            <a:r>
              <a:rPr lang="es-ES" sz="2400" dirty="0"/>
              <a:t>en el contexto de la resolución de un problema</a:t>
            </a:r>
            <a:r>
              <a:rPr lang="es-ES" sz="2400" dirty="0" smtClean="0"/>
              <a:t>”. Su </a:t>
            </a:r>
            <a:r>
              <a:rPr lang="es-ES" sz="2400" dirty="0"/>
              <a:t>propósito es “</a:t>
            </a:r>
            <a:r>
              <a:rPr lang="es-ES" sz="2400" dirty="0" smtClean="0"/>
              <a:t>propiciar que </a:t>
            </a:r>
            <a:r>
              <a:rPr lang="es-ES" sz="2400" dirty="0"/>
              <a:t>los alumnos piensen por sí mismos”.</a:t>
            </a:r>
            <a:endParaRPr lang="es-ES" sz="2400" dirty="0" smtClean="0"/>
          </a:p>
          <a:p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28596" y="392906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Es muy importante que los maestros elijan bien las </a:t>
            </a:r>
            <a:r>
              <a:rPr lang="es-ES" sz="2400" dirty="0" smtClean="0"/>
              <a:t>preguntas que </a:t>
            </a:r>
            <a:r>
              <a:rPr lang="es-ES" sz="2400" dirty="0"/>
              <a:t>harán a sus alumnos en el contexto de resolución </a:t>
            </a:r>
            <a:r>
              <a:rPr lang="es-ES" sz="2400" dirty="0" smtClean="0"/>
              <a:t>de problemas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428604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Isoda</a:t>
            </a:r>
            <a:r>
              <a:rPr lang="es-ES" sz="2400" dirty="0"/>
              <a:t> (2003) propone tres tipos de preguntas en la clase </a:t>
            </a:r>
            <a:r>
              <a:rPr lang="es-ES" sz="2400" dirty="0" smtClean="0"/>
              <a:t>de matemáticas: 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1500174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1.- Preguntas para </a:t>
            </a:r>
            <a:r>
              <a:rPr lang="es-ES" sz="2400" dirty="0"/>
              <a:t>potenciar el pensamiento matemático de los </a:t>
            </a:r>
            <a:r>
              <a:rPr lang="es-ES" sz="2400" dirty="0" smtClean="0"/>
              <a:t>alumnos, que </a:t>
            </a:r>
            <a:r>
              <a:rPr lang="es-ES" sz="2400" dirty="0"/>
              <a:t>se formulan con la intención de desarrollar, </a:t>
            </a:r>
            <a:r>
              <a:rPr lang="es-ES" sz="2400" dirty="0" smtClean="0"/>
              <a:t>reconocer, o </a:t>
            </a:r>
            <a:r>
              <a:rPr lang="es-ES" sz="2400" dirty="0"/>
              <a:t>reorganizar el conocimiento matemático de los alumnos, </a:t>
            </a:r>
            <a:r>
              <a:rPr lang="es-ES" sz="2400" dirty="0" smtClean="0"/>
              <a:t>el método </a:t>
            </a:r>
            <a:r>
              <a:rPr lang="es-ES" sz="2400" dirty="0"/>
              <a:t>de resolución empleado y su pertinencia.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8596" y="3332149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2.- Preguntas </a:t>
            </a:r>
            <a:r>
              <a:rPr lang="es-ES" sz="2800" dirty="0"/>
              <a:t>orientadas a cambiar </a:t>
            </a:r>
            <a:r>
              <a:rPr lang="es-ES" sz="2800" dirty="0" smtClean="0"/>
              <a:t>las fases </a:t>
            </a:r>
            <a:r>
              <a:rPr lang="es-ES" sz="2800" dirty="0"/>
              <a:t>de enseñanza en el salón de </a:t>
            </a:r>
            <a:r>
              <a:rPr lang="es-ES" sz="2800" dirty="0" smtClean="0"/>
              <a:t>clases.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4500570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3.- Preguntas </a:t>
            </a:r>
            <a:r>
              <a:rPr lang="es-ES" sz="2400" dirty="0"/>
              <a:t>para </a:t>
            </a:r>
            <a:r>
              <a:rPr lang="es-ES" sz="2400" dirty="0" smtClean="0"/>
              <a:t>favorecer que </a:t>
            </a:r>
            <a:r>
              <a:rPr lang="es-ES" sz="2400" dirty="0"/>
              <a:t>los niños aprendan a aprender matemáticas, y que </a:t>
            </a:r>
            <a:r>
              <a:rPr lang="es-ES" sz="2400" dirty="0" smtClean="0"/>
              <a:t>se repiten recursivamente </a:t>
            </a:r>
            <a:r>
              <a:rPr lang="es-ES" sz="2400" dirty="0"/>
              <a:t>en cada clase</a:t>
            </a:r>
            <a:r>
              <a:rPr lang="es-ES" sz="2400" dirty="0" smtClean="0"/>
              <a:t>. </a:t>
            </a:r>
            <a:r>
              <a:rPr lang="es-ES" sz="2400" dirty="0"/>
              <a:t>¿cómo podemos ir más allá de lo que vimos?, ¿</a:t>
            </a:r>
            <a:r>
              <a:rPr lang="es-ES" sz="2400" dirty="0" smtClean="0"/>
              <a:t>hay otras </a:t>
            </a:r>
            <a:r>
              <a:rPr lang="es-ES" sz="2400" dirty="0"/>
              <a:t>maneras de resolver este problema?, ¿pueden </a:t>
            </a:r>
            <a:r>
              <a:rPr lang="es-ES" sz="2400" dirty="0" smtClean="0"/>
              <a:t>encontrar cómo </a:t>
            </a:r>
            <a:r>
              <a:rPr lang="es-ES" sz="2400" dirty="0"/>
              <a:t>hacerlo más ágilmente?, ¿pueden encontrar </a:t>
            </a:r>
            <a:r>
              <a:rPr lang="es-ES" sz="2400" dirty="0" smtClean="0"/>
              <a:t>cómo hacerlo </a:t>
            </a:r>
            <a:r>
              <a:rPr lang="es-ES" sz="2400" dirty="0"/>
              <a:t>más eficientemente?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883" t="12695" r="29722" b="6250"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841" t="31250" r="31369" b="10156"/>
          <a:stretch>
            <a:fillRect/>
          </a:stretch>
        </p:blipFill>
        <p:spPr bwMode="auto">
          <a:xfrm>
            <a:off x="4500562" y="214290"/>
            <a:ext cx="457679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1406" y="557214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del aula, el maestro debe planear qué preguntas debe </a:t>
            </a:r>
            <a:r>
              <a:rPr lang="es-ES" dirty="0" smtClean="0"/>
              <a:t>hacer a </a:t>
            </a:r>
            <a:r>
              <a:rPr lang="es-ES" dirty="0"/>
              <a:t>esos alumnos para ayudarlos a que expliquen más </a:t>
            </a:r>
            <a:r>
              <a:rPr lang="es-ES" dirty="0" smtClean="0"/>
              <a:t>claramente en </a:t>
            </a:r>
            <a:r>
              <a:rPr lang="es-ES" dirty="0"/>
              <a:t>qué consiste la dificultad que enfrentan.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4356" t="30664" r="4465" b="13672"/>
          <a:stretch>
            <a:fillRect/>
          </a:stretch>
        </p:blipFill>
        <p:spPr bwMode="auto">
          <a:xfrm>
            <a:off x="0" y="285728"/>
            <a:ext cx="46434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14824" t="11719" r="52233" b="6250"/>
          <a:stretch>
            <a:fillRect/>
          </a:stretch>
        </p:blipFill>
        <p:spPr bwMode="auto">
          <a:xfrm>
            <a:off x="0" y="0"/>
            <a:ext cx="385762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4978" t="31445" r="57687" b="15820"/>
          <a:stretch>
            <a:fillRect/>
          </a:stretch>
        </p:blipFill>
        <p:spPr bwMode="auto">
          <a:xfrm>
            <a:off x="3714744" y="0"/>
            <a:ext cx="542925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0081" t="11719" r="31368" b="6250"/>
          <a:stretch>
            <a:fillRect/>
          </a:stretch>
        </p:blipFill>
        <p:spPr bwMode="auto">
          <a:xfrm>
            <a:off x="214282" y="0"/>
            <a:ext cx="3714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342</Words>
  <Application>Microsoft Office PowerPoint</Application>
  <PresentationFormat>Presentación en pantalla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12</cp:revision>
  <dcterms:created xsi:type="dcterms:W3CDTF">2014-09-18T16:42:49Z</dcterms:created>
  <dcterms:modified xsi:type="dcterms:W3CDTF">2014-09-18T17:23:13Z</dcterms:modified>
</cp:coreProperties>
</file>